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56" r:id="rId4"/>
  </p:sldMasterIdLst>
  <p:notesMasterIdLst>
    <p:notesMasterId r:id="rId19"/>
  </p:notesMasterIdLst>
  <p:sldIdLst>
    <p:sldId id="256" r:id="rId5"/>
    <p:sldId id="288" r:id="rId6"/>
    <p:sldId id="257" r:id="rId7"/>
    <p:sldId id="269" r:id="rId8"/>
    <p:sldId id="278" r:id="rId9"/>
    <p:sldId id="286" r:id="rId10"/>
    <p:sldId id="292" r:id="rId11"/>
    <p:sldId id="266" r:id="rId12"/>
    <p:sldId id="270" r:id="rId13"/>
    <p:sldId id="271" r:id="rId14"/>
    <p:sldId id="272" r:id="rId15"/>
    <p:sldId id="273" r:id="rId16"/>
    <p:sldId id="274" r:id="rId17"/>
    <p:sldId id="282"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176">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7B1"/>
    <a:srgbClr val="0090BA"/>
    <a:srgbClr val="4D4D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79"/>
    <p:restoredTop sz="94673"/>
  </p:normalViewPr>
  <p:slideViewPr>
    <p:cSldViewPr showGuides="1">
      <p:cViewPr>
        <p:scale>
          <a:sx n="107" d="100"/>
          <a:sy n="107" d="100"/>
        </p:scale>
        <p:origin x="1496" y="176"/>
      </p:cViewPr>
      <p:guideLst>
        <p:guide orient="horz" pos="4176"/>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FD5A8D-AF39-48C2-A6FB-148A415D3F19}" type="datetimeFigureOut">
              <a:rPr lang="en-US" smtClean="0"/>
              <a:t>7/14/23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B39A440-5223-4FC6-B56B-C0387157EFFA}" type="slidenum">
              <a:rPr lang="en-US" smtClean="0"/>
              <a:t>‹#›</a:t>
            </a:fld>
            <a:endParaRPr lang="en-US"/>
          </a:p>
        </p:txBody>
      </p:sp>
    </p:spTree>
    <p:extLst>
      <p:ext uri="{BB962C8B-B14F-4D97-AF65-F5344CB8AC3E}">
        <p14:creationId xmlns:p14="http://schemas.microsoft.com/office/powerpoint/2010/main" val="111664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39A440-5223-4FC6-B56B-C0387157EFFA}" type="slidenum">
              <a:rPr lang="en-US" smtClean="0"/>
              <a:t>13</a:t>
            </a:fld>
            <a:endParaRPr lang="en-US"/>
          </a:p>
        </p:txBody>
      </p:sp>
    </p:spTree>
    <p:extLst>
      <p:ext uri="{BB962C8B-B14F-4D97-AF65-F5344CB8AC3E}">
        <p14:creationId xmlns:p14="http://schemas.microsoft.com/office/powerpoint/2010/main" val="22162686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071"/>
            <a:ext cx="9144000" cy="6855858"/>
          </a:xfrm>
          <a:prstGeom prst="rect">
            <a:avLst/>
          </a:prstGeom>
        </p:spPr>
      </p:pic>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8" y="1071"/>
            <a:ext cx="9144000" cy="6855858"/>
          </a:xfrm>
          <a:prstGeom prst="rect">
            <a:avLst/>
          </a:prstGeom>
        </p:spPr>
      </p:pic>
      <p:sp>
        <p:nvSpPr>
          <p:cNvPr id="2" name="Title 1"/>
          <p:cNvSpPr>
            <a:spLocks noGrp="1"/>
          </p:cNvSpPr>
          <p:nvPr>
            <p:ph type="ctrTitle"/>
          </p:nvPr>
        </p:nvSpPr>
        <p:spPr>
          <a:xfrm>
            <a:off x="685800" y="2130425"/>
            <a:ext cx="7772400" cy="1470025"/>
          </a:xfrm>
        </p:spPr>
        <p:txBody>
          <a:bodyPr/>
          <a:lstStyle>
            <a:lvl1pPr>
              <a:defRPr>
                <a:solidFill>
                  <a:schemeClr val="bg1"/>
                </a:solidFill>
                <a:latin typeface="Times New Roman" pitchFamily="18" charset="0"/>
                <a:cs typeface="Times New Roman" pitchFamily="18"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solidFill>
                <a:latin typeface="Times New Roman" pitchFamily="18" charset="0"/>
                <a:cs typeface="Times New Roman"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9" name="Picture 8" descr="BSWH_Logo_RGB.ep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872163" y="6086475"/>
            <a:ext cx="2982912"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5618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rcRect t="-30424" b="-778"/>
          <a:stretch>
            <a:fillRect/>
          </a:stretch>
        </p:blipFill>
        <p:spPr bwMode="auto">
          <a:xfrm rot="16200000" flipH="1">
            <a:off x="2336241"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solidFill>
                  <a:srgbClr val="0067B1"/>
                </a:solidFill>
                <a:latin typeface="Times New Roman" pitchFamily="18" charset="0"/>
                <a:cs typeface="Times New Roman" pitchFamily="18" charset="0"/>
              </a:defRPr>
            </a:lvl1pPr>
          </a:lstStyle>
          <a:p>
            <a:r>
              <a:rPr lang="en-US" dirty="0"/>
              <a:t>Click to edit Master title style</a:t>
            </a:r>
          </a:p>
        </p:txBody>
      </p:sp>
      <p:sp>
        <p:nvSpPr>
          <p:cNvPr id="3" name="Content Placeholder 2"/>
          <p:cNvSpPr>
            <a:spLocks noGrp="1"/>
          </p:cNvSpPr>
          <p:nvPr>
            <p:ph idx="1"/>
          </p:nvPr>
        </p:nvSpPr>
        <p:spPr/>
        <p:txBody>
          <a:bodyPr/>
          <a:lstStyle>
            <a:lvl1pPr marL="231775" indent="-230188">
              <a:defRPr>
                <a:solidFill>
                  <a:srgbClr val="4D4D4D"/>
                </a:solidFill>
                <a:latin typeface="Times New Roman" pitchFamily="18" charset="0"/>
                <a:cs typeface="Times New Roman" pitchFamily="18" charset="0"/>
              </a:defRPr>
            </a:lvl1pPr>
            <a:lvl2pPr>
              <a:defRPr>
                <a:solidFill>
                  <a:srgbClr val="4D4D4D"/>
                </a:solidFill>
                <a:latin typeface="Times New Roman" pitchFamily="18" charset="0"/>
                <a:cs typeface="Times New Roman" pitchFamily="18" charset="0"/>
              </a:defRPr>
            </a:lvl2pPr>
            <a:lvl3pPr>
              <a:defRPr>
                <a:solidFill>
                  <a:srgbClr val="4D4D4D"/>
                </a:solidFill>
                <a:latin typeface="Times New Roman" pitchFamily="18" charset="0"/>
                <a:cs typeface="Times New Roman" pitchFamily="18" charset="0"/>
              </a:defRPr>
            </a:lvl3pPr>
            <a:lvl4pPr>
              <a:defRPr>
                <a:solidFill>
                  <a:srgbClr val="4D4D4D"/>
                </a:solidFill>
                <a:latin typeface="Times New Roman" pitchFamily="18" charset="0"/>
                <a:cs typeface="Times New Roman" pitchFamily="18" charset="0"/>
              </a:defRPr>
            </a:lvl4pPr>
            <a:lvl5pPr>
              <a:defRPr>
                <a:solidFill>
                  <a:srgbClr val="4D4D4D"/>
                </a:solidFill>
                <a:latin typeface="Times New Roman" pitchFamily="18" charset="0"/>
                <a:cs typeface="Times New Roman"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6553200" y="6172200"/>
            <a:ext cx="2133600" cy="365125"/>
          </a:xfrm>
        </p:spPr>
        <p:txBody>
          <a:bodyPr/>
          <a:lstStyle>
            <a:lvl1pPr algn="r">
              <a:defRPr sz="900">
                <a:solidFill>
                  <a:schemeClr val="bg1"/>
                </a:solidFill>
                <a:latin typeface="Arial" pitchFamily="34" charset="0"/>
                <a:cs typeface="Arial" pitchFamily="34" charset="0"/>
              </a:defRPr>
            </a:lvl1pPr>
          </a:lstStyle>
          <a:p>
            <a:fld id="{99FB7D82-1B90-44C0-ADB8-3A9D5731A9A8}" type="slidenum">
              <a:rPr lang="en-US" smtClean="0"/>
              <a:pPr/>
              <a:t>‹#›</a:t>
            </a:fld>
            <a:endParaRPr lang="en-US" dirty="0"/>
          </a:p>
        </p:txBody>
      </p:sp>
      <p:pic>
        <p:nvPicPr>
          <p:cNvPr id="13" name="Picture 12" descr="BSWH_Logo_RGB.ep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3700" y="6159500"/>
            <a:ext cx="2239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68711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5858"/>
          </a:xfrm>
          <a:prstGeom prst="rect">
            <a:avLst/>
          </a:prstGeom>
        </p:spPr>
      </p:pic>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48" y="0"/>
            <a:ext cx="9144000" cy="6855858"/>
          </a:xfrm>
          <a:prstGeom prst="rect">
            <a:avLst/>
          </a:prstGeom>
        </p:spPr>
      </p:pic>
      <p:sp>
        <p:nvSpPr>
          <p:cNvPr id="2" name="Title 1"/>
          <p:cNvSpPr>
            <a:spLocks noGrp="1"/>
          </p:cNvSpPr>
          <p:nvPr>
            <p:ph type="title"/>
          </p:nvPr>
        </p:nvSpPr>
        <p:spPr>
          <a:xfrm>
            <a:off x="722313" y="2971800"/>
            <a:ext cx="7772400" cy="1362075"/>
          </a:xfrm>
        </p:spPr>
        <p:txBody>
          <a:bodyPr anchor="t"/>
          <a:lstStyle>
            <a:lvl1pPr algn="l">
              <a:defRPr sz="4000" b="0" cap="none" baseline="0">
                <a:solidFill>
                  <a:schemeClr val="bg1"/>
                </a:solidFill>
              </a:defRPr>
            </a:lvl1pPr>
          </a:lstStyle>
          <a:p>
            <a:r>
              <a:rPr lang="en-US" dirty="0"/>
              <a:t>Click to edit Master title style</a:t>
            </a:r>
          </a:p>
        </p:txBody>
      </p:sp>
      <p:sp>
        <p:nvSpPr>
          <p:cNvPr id="11" name="Slide Number Placeholder 5"/>
          <p:cNvSpPr>
            <a:spLocks noGrp="1"/>
          </p:cNvSpPr>
          <p:nvPr>
            <p:ph type="sldNum" sz="quarter" idx="12"/>
          </p:nvPr>
        </p:nvSpPr>
        <p:spPr>
          <a:xfrm>
            <a:off x="3505200" y="6356350"/>
            <a:ext cx="2133600" cy="365125"/>
          </a:xfrm>
        </p:spPr>
        <p:txBody>
          <a:bodyPr/>
          <a:lstStyle>
            <a:lvl1pPr algn="ctr">
              <a:defRPr sz="900">
                <a:solidFill>
                  <a:srgbClr val="0067B1"/>
                </a:solidFill>
                <a:latin typeface="Arial" pitchFamily="34" charset="0"/>
                <a:cs typeface="Arial" pitchFamily="34" charset="0"/>
              </a:defRPr>
            </a:lvl1pPr>
          </a:lstStyle>
          <a:p>
            <a:fld id="{99FB7D82-1B90-44C0-ADB8-3A9D5731A9A8}" type="slidenum">
              <a:rPr lang="en-US" smtClean="0"/>
              <a:pPr/>
              <a:t>‹#›</a:t>
            </a:fld>
            <a:endParaRPr lang="en-US" dirty="0"/>
          </a:p>
        </p:txBody>
      </p:sp>
      <p:pic>
        <p:nvPicPr>
          <p:cNvPr id="13" name="Picture 12" descr="BSWH_Logo_RGB.ep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5872163" y="6086475"/>
            <a:ext cx="2982912"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833427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5" name="Picture 2"/>
          <p:cNvPicPr>
            <a:picLocks noChangeAspect="1"/>
          </p:cNvPicPr>
          <p:nvPr userDrawn="1"/>
        </p:nvPicPr>
        <p:blipFill>
          <a:blip r:embed="rId2">
            <a:extLst>
              <a:ext uri="{28A0092B-C50C-407E-A947-70E740481C1C}">
                <a14:useLocalDpi xmlns:a14="http://schemas.microsoft.com/office/drawing/2010/main" val="0"/>
              </a:ext>
            </a:extLst>
          </a:blip>
          <a:srcRect t="-30424" b="-778"/>
          <a:stretch>
            <a:fillRect/>
          </a:stretch>
        </p:blipFill>
        <p:spPr bwMode="auto">
          <a:xfrm rot="16200000" flipH="1">
            <a:off x="2336241"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Slide Number Placeholder 5"/>
          <p:cNvSpPr>
            <a:spLocks noGrp="1"/>
          </p:cNvSpPr>
          <p:nvPr>
            <p:ph type="sldNum" sz="quarter" idx="12"/>
          </p:nvPr>
        </p:nvSpPr>
        <p:spPr>
          <a:xfrm>
            <a:off x="6553200" y="6172200"/>
            <a:ext cx="2133600" cy="365125"/>
          </a:xfrm>
        </p:spPr>
        <p:txBody>
          <a:bodyPr/>
          <a:lstStyle>
            <a:lvl1pPr algn="r">
              <a:defRPr sz="900">
                <a:solidFill>
                  <a:schemeClr val="bg1"/>
                </a:solidFill>
                <a:latin typeface="Arial" pitchFamily="34" charset="0"/>
                <a:cs typeface="Arial" pitchFamily="34" charset="0"/>
              </a:defRPr>
            </a:lvl1pPr>
          </a:lstStyle>
          <a:p>
            <a:fld id="{99FB7D82-1B90-44C0-ADB8-3A9D5731A9A8}" type="slidenum">
              <a:rPr lang="en-US" smtClean="0"/>
              <a:pPr/>
              <a:t>‹#›</a:t>
            </a:fld>
            <a:endParaRPr lang="en-US" dirty="0"/>
          </a:p>
        </p:txBody>
      </p:sp>
      <p:pic>
        <p:nvPicPr>
          <p:cNvPr id="17" name="Picture 16" descr="BSWH_Logo_RGB.ep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3700" y="6159500"/>
            <a:ext cx="2239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780878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9" name="Picture 2"/>
          <p:cNvPicPr>
            <a:picLocks noChangeAspect="1"/>
          </p:cNvPicPr>
          <p:nvPr userDrawn="1"/>
        </p:nvPicPr>
        <p:blipFill>
          <a:blip r:embed="rId2">
            <a:extLst>
              <a:ext uri="{28A0092B-C50C-407E-A947-70E740481C1C}">
                <a14:useLocalDpi xmlns:a14="http://schemas.microsoft.com/office/drawing/2010/main" val="0"/>
              </a:ext>
            </a:extLst>
          </a:blip>
          <a:srcRect t="-30424" b="-778"/>
          <a:stretch>
            <a:fillRect/>
          </a:stretch>
        </p:blipFill>
        <p:spPr bwMode="auto">
          <a:xfrm rot="16200000" flipH="1">
            <a:off x="2336241"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0">
                <a:solidFill>
                  <a:srgbClr val="0090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0">
                <a:solidFill>
                  <a:srgbClr val="0090BA"/>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Date Placeholder 3"/>
          <p:cNvSpPr>
            <a:spLocks noGrp="1"/>
          </p:cNvSpPr>
          <p:nvPr>
            <p:ph type="dt" sz="half" idx="10"/>
          </p:nvPr>
        </p:nvSpPr>
        <p:spPr>
          <a:xfrm>
            <a:off x="457200" y="6356350"/>
            <a:ext cx="2133600" cy="365125"/>
          </a:xfrm>
        </p:spPr>
        <p:txBody>
          <a:bodyPr/>
          <a:lstStyle>
            <a:lvl1pPr>
              <a:defRPr sz="900">
                <a:solidFill>
                  <a:schemeClr val="bg1"/>
                </a:solidFill>
                <a:latin typeface="Arial" pitchFamily="34" charset="0"/>
                <a:cs typeface="Arial" pitchFamily="34" charset="0"/>
              </a:defRPr>
            </a:lvl1pPr>
          </a:lstStyle>
          <a:p>
            <a:fld id="{4038B6F2-70FA-4F63-8AA6-E15AF7A7BAD7}" type="datetime1">
              <a:rPr lang="en-US" smtClean="0"/>
              <a:pPr/>
              <a:t>7/14/23</a:t>
            </a:fld>
            <a:endParaRPr lang="en-US" dirty="0"/>
          </a:p>
        </p:txBody>
      </p:sp>
      <p:sp>
        <p:nvSpPr>
          <p:cNvPr id="17" name="Slide Number Placeholder 5"/>
          <p:cNvSpPr txBox="1">
            <a:spLocks/>
          </p:cNvSpPr>
          <p:nvPr userDrawn="1"/>
        </p:nvSpPr>
        <p:spPr>
          <a:xfrm>
            <a:off x="6553200" y="617220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900" kern="1200">
                <a:solidFill>
                  <a:schemeClr val="bg1"/>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99FB7D82-1B90-44C0-ADB8-3A9D5731A9A8}" type="slidenum">
              <a:rPr lang="en-US" smtClean="0"/>
              <a:pPr/>
              <a:t>‹#›</a:t>
            </a:fld>
            <a:endParaRPr lang="en-US" dirty="0"/>
          </a:p>
        </p:txBody>
      </p:sp>
      <p:pic>
        <p:nvPicPr>
          <p:cNvPr id="18" name="Picture 17" descr="BSWH_Logo_RGB.ep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3700" y="6159500"/>
            <a:ext cx="2239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47120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pic>
        <p:nvPicPr>
          <p:cNvPr id="12" name="Picture 2"/>
          <p:cNvPicPr>
            <a:picLocks noChangeAspect="1"/>
          </p:cNvPicPr>
          <p:nvPr userDrawn="1"/>
        </p:nvPicPr>
        <p:blipFill>
          <a:blip r:embed="rId2">
            <a:extLst>
              <a:ext uri="{28A0092B-C50C-407E-A947-70E740481C1C}">
                <a14:useLocalDpi xmlns:a14="http://schemas.microsoft.com/office/drawing/2010/main" val="0"/>
              </a:ext>
            </a:extLst>
          </a:blip>
          <a:srcRect t="-30424" b="-778"/>
          <a:stretch>
            <a:fillRect/>
          </a:stretch>
        </p:blipFill>
        <p:spPr bwMode="auto">
          <a:xfrm rot="16200000" flipH="1">
            <a:off x="2336241" y="0"/>
            <a:ext cx="6858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Slide Number Placeholder 5"/>
          <p:cNvSpPr>
            <a:spLocks noGrp="1"/>
          </p:cNvSpPr>
          <p:nvPr>
            <p:ph type="sldNum" sz="quarter" idx="12"/>
          </p:nvPr>
        </p:nvSpPr>
        <p:spPr>
          <a:xfrm>
            <a:off x="6553200" y="6172200"/>
            <a:ext cx="2133600" cy="365125"/>
          </a:xfrm>
        </p:spPr>
        <p:txBody>
          <a:bodyPr/>
          <a:lstStyle>
            <a:lvl1pPr algn="r">
              <a:defRPr sz="900">
                <a:solidFill>
                  <a:schemeClr val="bg1"/>
                </a:solidFill>
                <a:latin typeface="Arial" pitchFamily="34" charset="0"/>
                <a:cs typeface="Arial" pitchFamily="34" charset="0"/>
              </a:defRPr>
            </a:lvl1pPr>
          </a:lstStyle>
          <a:p>
            <a:fld id="{99FB7D82-1B90-44C0-ADB8-3A9D5731A9A8}" type="slidenum">
              <a:rPr lang="en-US" smtClean="0"/>
              <a:pPr/>
              <a:t>‹#›</a:t>
            </a:fld>
            <a:endParaRPr lang="en-US" dirty="0"/>
          </a:p>
        </p:txBody>
      </p:sp>
      <p:pic>
        <p:nvPicPr>
          <p:cNvPr id="14" name="Picture 13" descr="BSWH_Logo_RGB.eps"/>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3700" y="6159500"/>
            <a:ext cx="22399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85759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3505200" y="6356350"/>
            <a:ext cx="2133600" cy="365125"/>
          </a:xfrm>
        </p:spPr>
        <p:txBody>
          <a:bodyPr/>
          <a:lstStyle>
            <a:lvl1pPr algn="ctr">
              <a:defRPr sz="900">
                <a:solidFill>
                  <a:srgbClr val="0067B1"/>
                </a:solidFill>
                <a:latin typeface="Arial" pitchFamily="34" charset="0"/>
                <a:cs typeface="Arial" pitchFamily="34" charset="0"/>
              </a:defRPr>
            </a:lvl1pPr>
          </a:lstStyle>
          <a:p>
            <a:fld id="{99FB7D82-1B90-44C0-ADB8-3A9D5731A9A8}" type="slidenum">
              <a:rPr lang="en-US" smtClean="0"/>
              <a:pPr/>
              <a:t>‹#›</a:t>
            </a:fld>
            <a:endParaRPr lang="en-US" dirty="0"/>
          </a:p>
        </p:txBody>
      </p:sp>
    </p:spTree>
    <p:extLst>
      <p:ext uri="{BB962C8B-B14F-4D97-AF65-F5344CB8AC3E}">
        <p14:creationId xmlns:p14="http://schemas.microsoft.com/office/powerpoint/2010/main" val="3945029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36DB44-7414-4946-B5A2-3BEFA0240D02}" type="datetime1">
              <a:rPr lang="en-US" smtClean="0"/>
              <a:t>7/14/23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FB7D82-1B90-44C0-ADB8-3A9D5731A9A8}" type="slidenum">
              <a:rPr lang="en-US" smtClean="0"/>
              <a:t>‹#›</a:t>
            </a:fld>
            <a:endParaRPr lang="en-US"/>
          </a:p>
        </p:txBody>
      </p:sp>
    </p:spTree>
    <p:extLst>
      <p:ext uri="{BB962C8B-B14F-4D97-AF65-F5344CB8AC3E}">
        <p14:creationId xmlns:p14="http://schemas.microsoft.com/office/powerpoint/2010/main" val="58740629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Lst>
  <p:hf hdr="0" ftr="0" dt="0"/>
  <p:txStyles>
    <p:titleStyle>
      <a:lvl1pPr algn="ctr" defTabSz="914400" rtl="0" eaLnBrk="1" latinLnBrk="0" hangingPunct="1">
        <a:spcBef>
          <a:spcPct val="0"/>
        </a:spcBef>
        <a:buNone/>
        <a:defRPr sz="4400" kern="1200">
          <a:solidFill>
            <a:srgbClr val="0067B1"/>
          </a:solidFill>
          <a:latin typeface="Times New Roman" pitchFamily="18" charset="0"/>
          <a:ea typeface="+mj-ea"/>
          <a:cs typeface="Times New Roman" pitchFamily="18" charset="0"/>
        </a:defRPr>
      </a:lvl1pPr>
    </p:titleStyle>
    <p:bodyStyle>
      <a:lvl1pPr marL="233363" indent="-231775" algn="l" defTabSz="914400" rtl="0" eaLnBrk="1" latinLnBrk="0" hangingPunct="1">
        <a:spcBef>
          <a:spcPct val="20000"/>
        </a:spcBef>
        <a:buFont typeface="Arial" pitchFamily="34" charset="0"/>
        <a:buChar char="•"/>
        <a:defRPr sz="3200" kern="1200">
          <a:solidFill>
            <a:srgbClr val="4D4D4D"/>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rgbClr val="4D4D4D"/>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4D4D4D"/>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rgbClr val="4D4D4D"/>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rgbClr val="4D4D4D"/>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jpe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10.jpeg"/><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6.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6.jpeg"/><Relationship Id="rId7" Type="http://schemas.openxmlformats.org/officeDocument/2006/relationships/image" Target="../media/image19.jpeg"/><Relationship Id="rId2" Type="http://schemas.openxmlformats.org/officeDocument/2006/relationships/image" Target="../media/image15.jpeg"/><Relationship Id="rId1" Type="http://schemas.openxmlformats.org/officeDocument/2006/relationships/slideLayout" Target="../slideLayouts/slideLayout2.xml"/><Relationship Id="rId6" Type="http://schemas.openxmlformats.org/officeDocument/2006/relationships/image" Target="../media/image18.jpg"/><Relationship Id="rId11" Type="http://schemas.openxmlformats.org/officeDocument/2006/relationships/image" Target="../media/image4.png"/><Relationship Id="rId5" Type="http://schemas.openxmlformats.org/officeDocument/2006/relationships/image" Target="../media/image7.jpeg"/><Relationship Id="rId10" Type="http://schemas.openxmlformats.org/officeDocument/2006/relationships/image" Target="../media/image22.jpeg"/><Relationship Id="rId4" Type="http://schemas.openxmlformats.org/officeDocument/2006/relationships/image" Target="../media/image17.jpeg"/><Relationship Id="rId9" Type="http://schemas.openxmlformats.org/officeDocument/2006/relationships/image" Target="../media/image21.jpeg"/></Relationships>
</file>

<file path=ppt/slides/_rels/slide7.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11" Type="http://schemas.openxmlformats.org/officeDocument/2006/relationships/image" Target="../media/image31.png"/><Relationship Id="rId5" Type="http://schemas.openxmlformats.org/officeDocument/2006/relationships/image" Target="../media/image26.png"/><Relationship Id="rId10" Type="http://schemas.openxmlformats.org/officeDocument/2006/relationships/image" Target="../media/image4.png"/><Relationship Id="rId4" Type="http://schemas.openxmlformats.org/officeDocument/2006/relationships/image" Target="../media/image25.tiff"/><Relationship Id="rId9" Type="http://schemas.openxmlformats.org/officeDocument/2006/relationships/image" Target="../media/image30.jpeg"/></Relationships>
</file>

<file path=ppt/slides/_rels/slide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5.jpeg"/><Relationship Id="rId4" Type="http://schemas.openxmlformats.org/officeDocument/2006/relationships/image" Target="../media/image34.jpe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81100" y="4267200"/>
            <a:ext cx="6781800" cy="2438400"/>
          </a:xfrm>
          <a:effectLst/>
        </p:spPr>
        <p:txBody>
          <a:bodyPr>
            <a:normAutofit/>
          </a:bodyPr>
          <a:lstStyle/>
          <a:p>
            <a:pPr>
              <a:defRPr/>
            </a:pPr>
            <a:r>
              <a:rPr lang="en-US" altLang="en-US" b="1" dirty="0"/>
              <a:t>Laura K. Reed, MD</a:t>
            </a:r>
          </a:p>
          <a:p>
            <a:pPr>
              <a:defRPr/>
            </a:pPr>
            <a:r>
              <a:rPr lang="en-US" altLang="en-US" b="1" dirty="0"/>
              <a:t>PGY-6</a:t>
            </a:r>
          </a:p>
          <a:p>
            <a:pPr>
              <a:defRPr/>
            </a:pPr>
            <a:endParaRPr lang="en-US" altLang="en-US" b="1" dirty="0">
              <a:effectLst>
                <a:outerShdw blurRad="38100" dist="38100" dir="2700000" algn="tl">
                  <a:srgbClr val="C0C0C0"/>
                </a:outerShdw>
              </a:effectLst>
            </a:endParaRPr>
          </a:p>
          <a:p>
            <a:endParaRPr lang="en-US" dirty="0"/>
          </a:p>
        </p:txBody>
      </p:sp>
      <p:sp>
        <p:nvSpPr>
          <p:cNvPr id="4" name="Rectangle 3"/>
          <p:cNvSpPr>
            <a:spLocks noGrp="1" noChangeArrowheads="1"/>
          </p:cNvSpPr>
          <p:nvPr>
            <p:ph type="ctrTitle"/>
          </p:nvPr>
        </p:nvSpPr>
        <p:spPr>
          <a:xfrm>
            <a:off x="685800" y="1524000"/>
            <a:ext cx="7772400" cy="1470025"/>
          </a:xfrm>
          <a:ln>
            <a:noFill/>
          </a:ln>
          <a:effectLst/>
        </p:spPr>
        <p:txBody>
          <a:bodyPr>
            <a:normAutofit fontScale="90000"/>
          </a:bodyPr>
          <a:lstStyle/>
          <a:p>
            <a:pPr eaLnBrk="1" hangingPunct="1">
              <a:defRPr/>
            </a:pPr>
            <a:r>
              <a:rPr lang="en-US" altLang="en-US" b="0" dirty="0">
                <a:effectLst>
                  <a:outerShdw blurRad="38100" dist="38100" dir="2700000" algn="tl">
                    <a:srgbClr val="000000">
                      <a:alpha val="43137"/>
                    </a:srgbClr>
                  </a:outerShdw>
                </a:effectLst>
              </a:rPr>
              <a:t>Baylor Scott &amp; White </a:t>
            </a:r>
            <a:br>
              <a:rPr lang="en-US" altLang="en-US" b="0" dirty="0">
                <a:effectLst>
                  <a:outerShdw blurRad="38100" dist="38100" dir="2700000" algn="tl">
                    <a:srgbClr val="000000">
                      <a:alpha val="43137"/>
                    </a:srgbClr>
                  </a:outerShdw>
                </a:effectLst>
              </a:rPr>
            </a:br>
            <a:r>
              <a:rPr lang="en-US" altLang="en-US" b="0" dirty="0">
                <a:effectLst>
                  <a:outerShdw blurRad="38100" dist="38100" dir="2700000" algn="tl">
                    <a:srgbClr val="000000">
                      <a:alpha val="43137"/>
                    </a:srgbClr>
                  </a:outerShdw>
                </a:effectLst>
              </a:rPr>
              <a:t>Neurosurgery Residency Program</a:t>
            </a:r>
            <a:br>
              <a:rPr lang="en-US" altLang="en-US" b="0" dirty="0">
                <a:effectLst>
                  <a:outerShdw blurRad="38100" dist="38100" dir="2700000" algn="tl">
                    <a:srgbClr val="000000">
                      <a:alpha val="43137"/>
                    </a:srgbClr>
                  </a:outerShdw>
                </a:effectLst>
              </a:rPr>
            </a:br>
            <a:r>
              <a:rPr lang="en-US" altLang="en-US" sz="4000" b="0" dirty="0">
                <a:effectLst>
                  <a:outerShdw blurRad="38100" dist="38100" dir="2700000" algn="tl">
                    <a:srgbClr val="000000">
                      <a:alpha val="43137"/>
                    </a:srgbClr>
                  </a:outerShdw>
                </a:effectLst>
              </a:rPr>
              <a:t>Baylor College Of Medicine - Temple</a:t>
            </a:r>
          </a:p>
        </p:txBody>
      </p:sp>
      <p:pic>
        <p:nvPicPr>
          <p:cNvPr id="6" name="Picture 5">
            <a:extLst>
              <a:ext uri="{FF2B5EF4-FFF2-40B4-BE49-F238E27FC236}">
                <a16:creationId xmlns:a16="http://schemas.microsoft.com/office/drawing/2014/main" id="{7833FB5B-1CBA-6AC6-8D5C-F9D8FC99FE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83" y="5744687"/>
            <a:ext cx="998517" cy="998517"/>
          </a:xfrm>
          <a:prstGeom prst="rect">
            <a:avLst/>
          </a:prstGeom>
        </p:spPr>
      </p:pic>
    </p:spTree>
    <p:extLst>
      <p:ext uri="{BB962C8B-B14F-4D97-AF65-F5344CB8AC3E}">
        <p14:creationId xmlns:p14="http://schemas.microsoft.com/office/powerpoint/2010/main" val="20303711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572" y="23429"/>
            <a:ext cx="8229600" cy="662371"/>
          </a:xfrm>
        </p:spPr>
        <p:txBody>
          <a:bodyPr>
            <a:normAutofit fontScale="90000"/>
          </a:bodyPr>
          <a:lstStyle/>
          <a:p>
            <a:r>
              <a:rPr lang="en-US" dirty="0"/>
              <a:t>Resident Rotations</a:t>
            </a:r>
          </a:p>
        </p:txBody>
      </p:sp>
      <p:sp>
        <p:nvSpPr>
          <p:cNvPr id="6" name="Rectangle 3"/>
          <p:cNvSpPr>
            <a:spLocks noChangeArrowheads="1"/>
          </p:cNvSpPr>
          <p:nvPr/>
        </p:nvSpPr>
        <p:spPr bwMode="auto">
          <a:xfrm>
            <a:off x="0" y="41052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3" name="Table 3">
            <a:extLst>
              <a:ext uri="{FF2B5EF4-FFF2-40B4-BE49-F238E27FC236}">
                <a16:creationId xmlns:a16="http://schemas.microsoft.com/office/drawing/2014/main" id="{19474C8E-CFBC-45B8-853E-0D6BD1ED99CC}"/>
              </a:ext>
            </a:extLst>
          </p:cNvPr>
          <p:cNvGraphicFramePr>
            <a:graphicFrameLocks noGrp="1"/>
          </p:cNvGraphicFramePr>
          <p:nvPr>
            <p:extLst>
              <p:ext uri="{D42A27DB-BD31-4B8C-83A1-F6EECF244321}">
                <p14:modId xmlns:p14="http://schemas.microsoft.com/office/powerpoint/2010/main" val="804299632"/>
              </p:ext>
            </p:extLst>
          </p:nvPr>
        </p:nvGraphicFramePr>
        <p:xfrm>
          <a:off x="895350" y="983591"/>
          <a:ext cx="6972300" cy="2560320"/>
        </p:xfrm>
        <a:graphic>
          <a:graphicData uri="http://schemas.openxmlformats.org/drawingml/2006/table">
            <a:tbl>
              <a:tblPr bandRow="1">
                <a:tableStyleId>{5C22544A-7EE6-4342-B048-85BDC9FD1C3A}</a:tableStyleId>
              </a:tblPr>
              <a:tblGrid>
                <a:gridCol w="1394460">
                  <a:extLst>
                    <a:ext uri="{9D8B030D-6E8A-4147-A177-3AD203B41FA5}">
                      <a16:colId xmlns:a16="http://schemas.microsoft.com/office/drawing/2014/main" val="2435560480"/>
                    </a:ext>
                  </a:extLst>
                </a:gridCol>
                <a:gridCol w="1394460">
                  <a:extLst>
                    <a:ext uri="{9D8B030D-6E8A-4147-A177-3AD203B41FA5}">
                      <a16:colId xmlns:a16="http://schemas.microsoft.com/office/drawing/2014/main" val="3055792445"/>
                    </a:ext>
                  </a:extLst>
                </a:gridCol>
                <a:gridCol w="1394460">
                  <a:extLst>
                    <a:ext uri="{9D8B030D-6E8A-4147-A177-3AD203B41FA5}">
                      <a16:colId xmlns:a16="http://schemas.microsoft.com/office/drawing/2014/main" val="4277137625"/>
                    </a:ext>
                  </a:extLst>
                </a:gridCol>
                <a:gridCol w="1394460">
                  <a:extLst>
                    <a:ext uri="{9D8B030D-6E8A-4147-A177-3AD203B41FA5}">
                      <a16:colId xmlns:a16="http://schemas.microsoft.com/office/drawing/2014/main" val="3263661761"/>
                    </a:ext>
                  </a:extLst>
                </a:gridCol>
                <a:gridCol w="1394460">
                  <a:extLst>
                    <a:ext uri="{9D8B030D-6E8A-4147-A177-3AD203B41FA5}">
                      <a16:colId xmlns:a16="http://schemas.microsoft.com/office/drawing/2014/main" val="3198400224"/>
                    </a:ext>
                  </a:extLst>
                </a:gridCol>
              </a:tblGrid>
              <a:tr h="336028">
                <a:tc>
                  <a:txBody>
                    <a:bodyPr/>
                    <a:lstStyle/>
                    <a:p>
                      <a:r>
                        <a:rPr lang="en-US" sz="1800" dirty="0"/>
                        <a:t>PGY-1</a:t>
                      </a:r>
                    </a:p>
                  </a:txBody>
                  <a:tcPr/>
                </a:tc>
                <a:tc>
                  <a:txBody>
                    <a:bodyPr/>
                    <a:lstStyle/>
                    <a:p>
                      <a:r>
                        <a:rPr lang="en-US" sz="1600" dirty="0"/>
                        <a:t>NS trauma</a:t>
                      </a:r>
                    </a:p>
                  </a:txBody>
                  <a:tcPr/>
                </a:tc>
                <a:tc>
                  <a:txBody>
                    <a:bodyPr/>
                    <a:lstStyle/>
                    <a:p>
                      <a:r>
                        <a:rPr lang="en-US" sz="1600" dirty="0"/>
                        <a:t>Neuro ICU</a:t>
                      </a:r>
                    </a:p>
                  </a:txBody>
                  <a:tcPr/>
                </a:tc>
                <a:tc>
                  <a:txBody>
                    <a:bodyPr/>
                    <a:lstStyle/>
                    <a:p>
                      <a:r>
                        <a:rPr lang="en-US" sz="1600" dirty="0"/>
                        <a:t>Peds Gen Surg</a:t>
                      </a:r>
                    </a:p>
                  </a:txBody>
                  <a:tcPr/>
                </a:tc>
                <a:tc>
                  <a:txBody>
                    <a:bodyPr/>
                    <a:lstStyle/>
                    <a:p>
                      <a:r>
                        <a:rPr lang="en-US" sz="1600" dirty="0" err="1"/>
                        <a:t>NeuroRad</a:t>
                      </a:r>
                      <a:endParaRPr lang="en-US" sz="1600" dirty="0"/>
                    </a:p>
                  </a:txBody>
                  <a:tcPr/>
                </a:tc>
                <a:extLst>
                  <a:ext uri="{0D108BD9-81ED-4DB2-BD59-A6C34878D82A}">
                    <a16:rowId xmlns:a16="http://schemas.microsoft.com/office/drawing/2014/main" val="3422363026"/>
                  </a:ext>
                </a:extLst>
              </a:tr>
              <a:tr h="336028">
                <a:tc>
                  <a:txBody>
                    <a:bodyPr/>
                    <a:lstStyle/>
                    <a:p>
                      <a:r>
                        <a:rPr lang="en-US" dirty="0"/>
                        <a:t>PGY-2</a:t>
                      </a:r>
                    </a:p>
                  </a:txBody>
                  <a:tcPr/>
                </a:tc>
                <a:tc>
                  <a:txBody>
                    <a:bodyPr/>
                    <a:lstStyle/>
                    <a:p>
                      <a:r>
                        <a:rPr lang="en-US" sz="1600" dirty="0"/>
                        <a:t>Neuro ICU</a:t>
                      </a:r>
                    </a:p>
                  </a:txBody>
                  <a:tcPr/>
                </a:tc>
                <a:tc>
                  <a:txBody>
                    <a:bodyPr/>
                    <a:lstStyle/>
                    <a:p>
                      <a:r>
                        <a:rPr lang="en-US" sz="1600" dirty="0"/>
                        <a:t>NS spine</a:t>
                      </a:r>
                    </a:p>
                  </a:txBody>
                  <a:tcPr/>
                </a:tc>
                <a:tc>
                  <a:txBody>
                    <a:bodyPr/>
                    <a:lstStyle/>
                    <a:p>
                      <a:r>
                        <a:rPr lang="en-US" sz="1600" dirty="0"/>
                        <a:t>NS peds</a:t>
                      </a:r>
                    </a:p>
                  </a:txBody>
                  <a:tcPr/>
                </a:tc>
                <a:tc>
                  <a:txBody>
                    <a:bodyPr/>
                    <a:lstStyle/>
                    <a:p>
                      <a:r>
                        <a:rPr lang="en-US" sz="1600" dirty="0"/>
                        <a:t>NS tumor</a:t>
                      </a:r>
                    </a:p>
                  </a:txBody>
                  <a:tcPr/>
                </a:tc>
                <a:extLst>
                  <a:ext uri="{0D108BD9-81ED-4DB2-BD59-A6C34878D82A}">
                    <a16:rowId xmlns:a16="http://schemas.microsoft.com/office/drawing/2014/main" val="2674903476"/>
                  </a:ext>
                </a:extLst>
              </a:tr>
              <a:tr h="336028">
                <a:tc>
                  <a:txBody>
                    <a:bodyPr/>
                    <a:lstStyle/>
                    <a:p>
                      <a:r>
                        <a:rPr lang="en-US" dirty="0"/>
                        <a:t>PGY-3</a:t>
                      </a:r>
                    </a:p>
                  </a:txBody>
                  <a:tcPr/>
                </a:tc>
                <a:tc>
                  <a:txBody>
                    <a:bodyPr/>
                    <a:lstStyle/>
                    <a:p>
                      <a:r>
                        <a:rPr lang="en-US" sz="1600" dirty="0"/>
                        <a:t>NS peds</a:t>
                      </a:r>
                    </a:p>
                  </a:txBody>
                  <a:tcPr/>
                </a:tc>
                <a:tc>
                  <a:txBody>
                    <a:bodyPr/>
                    <a:lstStyle/>
                    <a:p>
                      <a:r>
                        <a:rPr lang="en-US" sz="1600" dirty="0"/>
                        <a:t>NS spine</a:t>
                      </a:r>
                    </a:p>
                  </a:txBody>
                  <a:tcPr/>
                </a:tc>
                <a:tc>
                  <a:txBody>
                    <a:bodyPr/>
                    <a:lstStyle/>
                    <a:p>
                      <a:r>
                        <a:rPr lang="en-US" sz="1600" dirty="0"/>
                        <a:t>NS vascular</a:t>
                      </a:r>
                    </a:p>
                  </a:txBody>
                  <a:tcPr/>
                </a:tc>
                <a:tc>
                  <a:txBody>
                    <a:bodyPr/>
                    <a:lstStyle/>
                    <a:p>
                      <a:r>
                        <a:rPr lang="en-US" sz="1600" dirty="0"/>
                        <a:t>NS spine</a:t>
                      </a:r>
                    </a:p>
                  </a:txBody>
                  <a:tcPr/>
                </a:tc>
                <a:extLst>
                  <a:ext uri="{0D108BD9-81ED-4DB2-BD59-A6C34878D82A}">
                    <a16:rowId xmlns:a16="http://schemas.microsoft.com/office/drawing/2014/main" val="109329178"/>
                  </a:ext>
                </a:extLst>
              </a:tr>
              <a:tr h="336028">
                <a:tc>
                  <a:txBody>
                    <a:bodyPr/>
                    <a:lstStyle/>
                    <a:p>
                      <a:r>
                        <a:rPr lang="en-US" dirty="0"/>
                        <a:t>PGY-4</a:t>
                      </a:r>
                    </a:p>
                  </a:txBody>
                  <a:tcPr/>
                </a:tc>
                <a:tc>
                  <a:txBody>
                    <a:bodyPr/>
                    <a:lstStyle/>
                    <a:p>
                      <a:r>
                        <a:rPr lang="en-US" sz="1600" dirty="0" err="1"/>
                        <a:t>NeuroPath</a:t>
                      </a:r>
                      <a:endParaRPr lang="en-US" sz="1600" dirty="0"/>
                    </a:p>
                  </a:txBody>
                  <a:tcPr/>
                </a:tc>
                <a:tc>
                  <a:txBody>
                    <a:bodyPr/>
                    <a:lstStyle/>
                    <a:p>
                      <a:r>
                        <a:rPr lang="en-US" sz="1600" dirty="0"/>
                        <a:t>NS endo</a:t>
                      </a:r>
                    </a:p>
                  </a:txBody>
                  <a:tcPr/>
                </a:tc>
                <a:tc>
                  <a:txBody>
                    <a:bodyPr/>
                    <a:lstStyle/>
                    <a:p>
                      <a:r>
                        <a:rPr lang="en-US" sz="1600" dirty="0"/>
                        <a:t>NS tumor</a:t>
                      </a:r>
                    </a:p>
                  </a:txBody>
                  <a:tcPr/>
                </a:tc>
                <a:tc>
                  <a:txBody>
                    <a:bodyPr/>
                    <a:lstStyle/>
                    <a:p>
                      <a:r>
                        <a:rPr lang="en-US" sz="1600" dirty="0"/>
                        <a:t>NS spine</a:t>
                      </a:r>
                    </a:p>
                  </a:txBody>
                  <a:tcPr/>
                </a:tc>
                <a:extLst>
                  <a:ext uri="{0D108BD9-81ED-4DB2-BD59-A6C34878D82A}">
                    <a16:rowId xmlns:a16="http://schemas.microsoft.com/office/drawing/2014/main" val="2842415361"/>
                  </a:ext>
                </a:extLst>
              </a:tr>
              <a:tr h="336028">
                <a:tc>
                  <a:txBody>
                    <a:bodyPr/>
                    <a:lstStyle/>
                    <a:p>
                      <a:r>
                        <a:rPr lang="en-US" dirty="0"/>
                        <a:t>PGY-5</a:t>
                      </a:r>
                    </a:p>
                  </a:txBody>
                  <a:tcPr/>
                </a:tc>
                <a:tc gridSpan="4">
                  <a:txBody>
                    <a:bodyPr/>
                    <a:lstStyle/>
                    <a:p>
                      <a:pPr algn="ctr"/>
                      <a:r>
                        <a:rPr lang="en-US" sz="1600" dirty="0"/>
                        <a:t>Research / Elective</a:t>
                      </a:r>
                    </a:p>
                  </a:txBody>
                  <a:tcPr/>
                </a:tc>
                <a:tc hMerge="1">
                  <a:txBody>
                    <a:bodyPr/>
                    <a:lstStyle/>
                    <a:p>
                      <a:r>
                        <a:rPr lang="en-US" sz="1600" dirty="0"/>
                        <a:t>Elective</a:t>
                      </a:r>
                    </a:p>
                  </a:txBody>
                  <a:tcPr/>
                </a:tc>
                <a:tc hMerge="1">
                  <a:txBody>
                    <a:bodyPr/>
                    <a:lstStyle/>
                    <a:p>
                      <a:endParaRPr lang="en-US" sz="1600" dirty="0"/>
                    </a:p>
                  </a:txBody>
                  <a:tcPr/>
                </a:tc>
                <a:tc hMerge="1">
                  <a:txBody>
                    <a:bodyPr/>
                    <a:lstStyle/>
                    <a:p>
                      <a:endParaRPr lang="en-US" sz="1600" dirty="0"/>
                    </a:p>
                  </a:txBody>
                  <a:tcPr/>
                </a:tc>
                <a:extLst>
                  <a:ext uri="{0D108BD9-81ED-4DB2-BD59-A6C34878D82A}">
                    <a16:rowId xmlns:a16="http://schemas.microsoft.com/office/drawing/2014/main" val="3263875372"/>
                  </a:ext>
                </a:extLst>
              </a:tr>
              <a:tr h="336028">
                <a:tc>
                  <a:txBody>
                    <a:bodyPr/>
                    <a:lstStyle/>
                    <a:p>
                      <a:r>
                        <a:rPr lang="en-US" dirty="0"/>
                        <a:t>PGY-6</a:t>
                      </a:r>
                    </a:p>
                  </a:txBody>
                  <a:tcPr/>
                </a:tc>
                <a:tc gridSpan="4">
                  <a:txBody>
                    <a:bodyPr/>
                    <a:lstStyle/>
                    <a:p>
                      <a:pPr algn="ctr"/>
                      <a:r>
                        <a:rPr lang="en-US" sz="1600" dirty="0"/>
                        <a:t>Junior Chief</a:t>
                      </a:r>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extLst>
                  <a:ext uri="{0D108BD9-81ED-4DB2-BD59-A6C34878D82A}">
                    <a16:rowId xmlns:a16="http://schemas.microsoft.com/office/drawing/2014/main" val="3570129473"/>
                  </a:ext>
                </a:extLst>
              </a:tr>
              <a:tr h="336028">
                <a:tc>
                  <a:txBody>
                    <a:bodyPr/>
                    <a:lstStyle/>
                    <a:p>
                      <a:r>
                        <a:rPr lang="en-US" dirty="0"/>
                        <a:t>PGY-7</a:t>
                      </a:r>
                    </a:p>
                  </a:txBody>
                  <a:tcPr/>
                </a:tc>
                <a:tc gridSpan="4">
                  <a:txBody>
                    <a:bodyPr/>
                    <a:lstStyle/>
                    <a:p>
                      <a:pPr algn="ctr"/>
                      <a:r>
                        <a:rPr lang="en-US" sz="1600" dirty="0"/>
                        <a:t>Admin Chief</a:t>
                      </a:r>
                    </a:p>
                  </a:txBody>
                  <a:tcPr/>
                </a:tc>
                <a:tc hMerge="1">
                  <a:txBody>
                    <a:bodyPr/>
                    <a:lstStyle/>
                    <a:p>
                      <a:endParaRPr lang="en-US" sz="1600" dirty="0"/>
                    </a:p>
                  </a:txBody>
                  <a:tcPr/>
                </a:tc>
                <a:tc hMerge="1">
                  <a:txBody>
                    <a:bodyPr/>
                    <a:lstStyle/>
                    <a:p>
                      <a:endParaRPr lang="en-US" sz="1600" dirty="0"/>
                    </a:p>
                  </a:txBody>
                  <a:tcPr/>
                </a:tc>
                <a:tc hMerge="1">
                  <a:txBody>
                    <a:bodyPr/>
                    <a:lstStyle/>
                    <a:p>
                      <a:endParaRPr lang="en-US" sz="1600" dirty="0"/>
                    </a:p>
                  </a:txBody>
                  <a:tcPr/>
                </a:tc>
                <a:extLst>
                  <a:ext uri="{0D108BD9-81ED-4DB2-BD59-A6C34878D82A}">
                    <a16:rowId xmlns:a16="http://schemas.microsoft.com/office/drawing/2014/main" val="1211929616"/>
                  </a:ext>
                </a:extLst>
              </a:tr>
            </a:tbl>
          </a:graphicData>
        </a:graphic>
      </p:graphicFrame>
      <p:pic>
        <p:nvPicPr>
          <p:cNvPr id="7" name="Picture 6">
            <a:extLst>
              <a:ext uri="{FF2B5EF4-FFF2-40B4-BE49-F238E27FC236}">
                <a16:creationId xmlns:a16="http://schemas.microsoft.com/office/drawing/2014/main" id="{D69B1FB1-457C-E18F-9EBF-538C62F0EA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34486" y="5725104"/>
            <a:ext cx="1043371" cy="1043371"/>
          </a:xfrm>
          <a:prstGeom prst="rect">
            <a:avLst/>
          </a:prstGeom>
        </p:spPr>
      </p:pic>
      <p:pic>
        <p:nvPicPr>
          <p:cNvPr id="10" name="Picture 9">
            <a:extLst>
              <a:ext uri="{FF2B5EF4-FFF2-40B4-BE49-F238E27FC236}">
                <a16:creationId xmlns:a16="http://schemas.microsoft.com/office/drawing/2014/main" id="{F66EE5E9-AF2C-F3C1-7E29-C92BEA3860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9300" y="3657600"/>
            <a:ext cx="5105400" cy="3403600"/>
          </a:xfrm>
          <a:prstGeom prst="rect">
            <a:avLst/>
          </a:prstGeom>
        </p:spPr>
      </p:pic>
    </p:spTree>
    <p:extLst>
      <p:ext uri="{BB962C8B-B14F-4D97-AF65-F5344CB8AC3E}">
        <p14:creationId xmlns:p14="http://schemas.microsoft.com/office/powerpoint/2010/main" val="3783116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0886"/>
            <a:ext cx="8229600" cy="1143000"/>
          </a:xfrm>
        </p:spPr>
        <p:txBody>
          <a:bodyPr/>
          <a:lstStyle/>
          <a:p>
            <a:r>
              <a:rPr lang="en-US" dirty="0"/>
              <a:t>Conference Highlights</a:t>
            </a:r>
          </a:p>
        </p:txBody>
      </p:sp>
      <p:sp>
        <p:nvSpPr>
          <p:cNvPr id="4" name="Slide Number Placeholder 3"/>
          <p:cNvSpPr>
            <a:spLocks noGrp="1"/>
          </p:cNvSpPr>
          <p:nvPr>
            <p:ph type="sldNum" sz="quarter" idx="12"/>
          </p:nvPr>
        </p:nvSpPr>
        <p:spPr/>
        <p:txBody>
          <a:bodyPr/>
          <a:lstStyle/>
          <a:p>
            <a:fld id="{99FB7D82-1B90-44C0-ADB8-3A9D5731A9A8}" type="slidenum">
              <a:rPr lang="en-US" smtClean="0"/>
              <a:pPr/>
              <a:t>10</a:t>
            </a:fld>
            <a:endParaRPr lang="en-US" dirty="0"/>
          </a:p>
        </p:txBody>
      </p:sp>
      <p:sp>
        <p:nvSpPr>
          <p:cNvPr id="6" name="Rectangle 1"/>
          <p:cNvSpPr>
            <a:spLocks noChangeArrowheads="1"/>
          </p:cNvSpPr>
          <p:nvPr/>
        </p:nvSpPr>
        <p:spPr bwMode="auto">
          <a:xfrm>
            <a:off x="2660650" y="1600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graphicFrame>
        <p:nvGraphicFramePr>
          <p:cNvPr id="7" name="Table 6"/>
          <p:cNvGraphicFramePr>
            <a:graphicFrameLocks noGrp="1"/>
          </p:cNvGraphicFramePr>
          <p:nvPr>
            <p:extLst>
              <p:ext uri="{D42A27DB-BD31-4B8C-83A1-F6EECF244321}">
                <p14:modId xmlns:p14="http://schemas.microsoft.com/office/powerpoint/2010/main" val="3389504066"/>
              </p:ext>
            </p:extLst>
          </p:nvPr>
        </p:nvGraphicFramePr>
        <p:xfrm>
          <a:off x="228600" y="990601"/>
          <a:ext cx="8001000" cy="4648199"/>
        </p:xfrm>
        <a:graphic>
          <a:graphicData uri="http://schemas.openxmlformats.org/drawingml/2006/table">
            <a:tbl>
              <a:tblPr firstRow="1" firstCol="1" bandRow="1">
                <a:tableStyleId>{5C22544A-7EE6-4342-B048-85BDC9FD1C3A}</a:tableStyleId>
              </a:tblPr>
              <a:tblGrid>
                <a:gridCol w="1645065">
                  <a:extLst>
                    <a:ext uri="{9D8B030D-6E8A-4147-A177-3AD203B41FA5}">
                      <a16:colId xmlns:a16="http://schemas.microsoft.com/office/drawing/2014/main" val="20000"/>
                    </a:ext>
                  </a:extLst>
                </a:gridCol>
                <a:gridCol w="793335">
                  <a:extLst>
                    <a:ext uri="{9D8B030D-6E8A-4147-A177-3AD203B41FA5}">
                      <a16:colId xmlns:a16="http://schemas.microsoft.com/office/drawing/2014/main" val="20001"/>
                    </a:ext>
                  </a:extLst>
                </a:gridCol>
                <a:gridCol w="926507">
                  <a:extLst>
                    <a:ext uri="{9D8B030D-6E8A-4147-A177-3AD203B41FA5}">
                      <a16:colId xmlns:a16="http://schemas.microsoft.com/office/drawing/2014/main" val="20002"/>
                    </a:ext>
                  </a:extLst>
                </a:gridCol>
                <a:gridCol w="672981">
                  <a:extLst>
                    <a:ext uri="{9D8B030D-6E8A-4147-A177-3AD203B41FA5}">
                      <a16:colId xmlns:a16="http://schemas.microsoft.com/office/drawing/2014/main" val="20003"/>
                    </a:ext>
                  </a:extLst>
                </a:gridCol>
                <a:gridCol w="672981">
                  <a:extLst>
                    <a:ext uri="{9D8B030D-6E8A-4147-A177-3AD203B41FA5}">
                      <a16:colId xmlns:a16="http://schemas.microsoft.com/office/drawing/2014/main" val="20004"/>
                    </a:ext>
                  </a:extLst>
                </a:gridCol>
                <a:gridCol w="3290131">
                  <a:extLst>
                    <a:ext uri="{9D8B030D-6E8A-4147-A177-3AD203B41FA5}">
                      <a16:colId xmlns:a16="http://schemas.microsoft.com/office/drawing/2014/main" val="20005"/>
                    </a:ext>
                  </a:extLst>
                </a:gridCol>
              </a:tblGrid>
              <a:tr h="236237">
                <a:tc rowSpan="2">
                  <a:txBody>
                    <a:bodyPr/>
                    <a:lstStyle/>
                    <a:p>
                      <a:pPr marL="0" marR="0" algn="ctr">
                        <a:lnSpc>
                          <a:spcPct val="115000"/>
                        </a:lnSpc>
                        <a:spcBef>
                          <a:spcPts val="0"/>
                        </a:spcBef>
                        <a:spcAft>
                          <a:spcPts val="1000"/>
                        </a:spcAft>
                      </a:pPr>
                      <a:r>
                        <a:rPr lang="en-US" sz="1200" b="1" dirty="0">
                          <a:effectLst/>
                          <a:latin typeface="Times New Roman" panose="02020603050405020304" pitchFamily="18" charset="0"/>
                          <a:cs typeface="Times New Roman" panose="02020603050405020304" pitchFamily="18" charset="0"/>
                        </a:rPr>
                        <a:t>Type</a:t>
                      </a:r>
                      <a:endParaRPr lang="en-US" sz="1200" b="1" dirty="0">
                        <a:effectLst/>
                        <a:latin typeface="Times New Roman" panose="02020603050405020304" pitchFamily="18" charset="0"/>
                        <a:ea typeface="Calibri"/>
                        <a:cs typeface="Times New Roman" panose="02020603050405020304" pitchFamily="18" charset="0"/>
                      </a:endParaRPr>
                    </a:p>
                  </a:txBody>
                  <a:tcPr marL="32919" marR="32919" marT="32919" marB="32919" anchor="ctr">
                    <a:solidFill>
                      <a:srgbClr val="0067B1"/>
                    </a:solidFill>
                  </a:tcPr>
                </a:tc>
                <a:tc rowSpan="2">
                  <a:txBody>
                    <a:bodyPr/>
                    <a:lstStyle/>
                    <a:p>
                      <a:pPr marL="0" marR="0" algn="ctr">
                        <a:lnSpc>
                          <a:spcPct val="115000"/>
                        </a:lnSpc>
                        <a:spcBef>
                          <a:spcPts val="0"/>
                        </a:spcBef>
                        <a:spcAft>
                          <a:spcPts val="1000"/>
                        </a:spcAft>
                      </a:pPr>
                      <a:r>
                        <a:rPr lang="en-US" sz="1200" b="1" dirty="0">
                          <a:effectLst/>
                          <a:latin typeface="Times New Roman" panose="02020603050405020304" pitchFamily="18" charset="0"/>
                          <a:cs typeface="Times New Roman" panose="02020603050405020304" pitchFamily="18" charset="0"/>
                        </a:rPr>
                        <a:t>Frequency</a:t>
                      </a:r>
                      <a:endParaRPr lang="en-US" sz="1200" b="1" dirty="0">
                        <a:effectLst/>
                        <a:latin typeface="Times New Roman" panose="02020603050405020304" pitchFamily="18" charset="0"/>
                        <a:ea typeface="Calibri"/>
                        <a:cs typeface="Times New Roman" panose="02020603050405020304" pitchFamily="18" charset="0"/>
                      </a:endParaRPr>
                    </a:p>
                  </a:txBody>
                  <a:tcPr marL="32919" marR="32919" marT="32919" marB="32919" anchor="ctr">
                    <a:solidFill>
                      <a:srgbClr val="0067B1"/>
                    </a:solidFill>
                  </a:tcPr>
                </a:tc>
                <a:tc rowSpan="2">
                  <a:txBody>
                    <a:bodyPr/>
                    <a:lstStyle/>
                    <a:p>
                      <a:pPr marL="0" marR="0" algn="ctr">
                        <a:lnSpc>
                          <a:spcPct val="115000"/>
                        </a:lnSpc>
                        <a:spcBef>
                          <a:spcPts val="0"/>
                        </a:spcBef>
                        <a:spcAft>
                          <a:spcPts val="1000"/>
                        </a:spcAft>
                      </a:pPr>
                      <a:r>
                        <a:rPr lang="en-US" sz="1200" b="1" dirty="0">
                          <a:effectLst/>
                          <a:latin typeface="Times New Roman" panose="02020603050405020304" pitchFamily="18" charset="0"/>
                          <a:cs typeface="Times New Roman" panose="02020603050405020304" pitchFamily="18" charset="0"/>
                        </a:rPr>
                        <a:t>Responsible for Oversight</a:t>
                      </a:r>
                      <a:endParaRPr lang="en-US" sz="1200" b="1" dirty="0">
                        <a:effectLst/>
                        <a:latin typeface="Times New Roman" panose="02020603050405020304" pitchFamily="18" charset="0"/>
                        <a:ea typeface="Calibri"/>
                        <a:cs typeface="Times New Roman" panose="02020603050405020304" pitchFamily="18" charset="0"/>
                      </a:endParaRPr>
                    </a:p>
                  </a:txBody>
                  <a:tcPr marL="32919" marR="32919" marT="32919" marB="32919" anchor="ctr">
                    <a:solidFill>
                      <a:srgbClr val="0067B1"/>
                    </a:solidFill>
                  </a:tcPr>
                </a:tc>
                <a:tc gridSpan="2">
                  <a:txBody>
                    <a:bodyPr/>
                    <a:lstStyle/>
                    <a:p>
                      <a:pPr marL="0" marR="0">
                        <a:lnSpc>
                          <a:spcPct val="115000"/>
                        </a:lnSpc>
                        <a:spcBef>
                          <a:spcPts val="0"/>
                        </a:spcBef>
                        <a:spcAft>
                          <a:spcPts val="1000"/>
                        </a:spcAft>
                      </a:pPr>
                      <a:r>
                        <a:rPr lang="en-US" sz="1000" dirty="0">
                          <a:effectLst/>
                          <a:latin typeface="Times New Roman" panose="02020603050405020304" pitchFamily="18" charset="0"/>
                          <a:cs typeface="Times New Roman" panose="02020603050405020304" pitchFamily="18" charset="0"/>
                        </a:rPr>
                        <a:t>Required to Attend</a:t>
                      </a:r>
                      <a:endParaRPr lang="en-US" sz="1000" dirty="0">
                        <a:effectLst/>
                        <a:latin typeface="Times New Roman" panose="02020603050405020304" pitchFamily="18" charset="0"/>
                        <a:ea typeface="Calibri"/>
                        <a:cs typeface="Times New Roman" panose="02020603050405020304" pitchFamily="18" charset="0"/>
                      </a:endParaRPr>
                    </a:p>
                  </a:txBody>
                  <a:tcPr marL="32919" marR="32919" marT="32919" marB="32919" anchor="ctr"/>
                </a:tc>
                <a:tc hMerge="1">
                  <a:txBody>
                    <a:bodyPr/>
                    <a:lstStyle/>
                    <a:p>
                      <a:endParaRPr lang="en-US"/>
                    </a:p>
                  </a:txBody>
                  <a:tcPr/>
                </a:tc>
                <a:tc rowSpan="2">
                  <a:txBody>
                    <a:bodyPr/>
                    <a:lstStyle/>
                    <a:p>
                      <a:pPr marL="0" marR="0" algn="ctr">
                        <a:lnSpc>
                          <a:spcPct val="115000"/>
                        </a:lnSpc>
                        <a:spcBef>
                          <a:spcPts val="0"/>
                        </a:spcBef>
                        <a:spcAft>
                          <a:spcPts val="1000"/>
                        </a:spcAft>
                      </a:pPr>
                      <a:r>
                        <a:rPr lang="en-US" sz="1200" b="1" dirty="0">
                          <a:effectLst/>
                          <a:latin typeface="Times New Roman" panose="02020603050405020304" pitchFamily="18" charset="0"/>
                          <a:cs typeface="Times New Roman" panose="02020603050405020304" pitchFamily="18" charset="0"/>
                        </a:rPr>
                        <a:t>Description</a:t>
                      </a:r>
                      <a:endParaRPr lang="en-US" sz="1200" b="1" dirty="0">
                        <a:effectLst/>
                        <a:latin typeface="Times New Roman" panose="02020603050405020304" pitchFamily="18" charset="0"/>
                        <a:ea typeface="Calibri"/>
                        <a:cs typeface="Times New Roman" panose="02020603050405020304" pitchFamily="18" charset="0"/>
                      </a:endParaRPr>
                    </a:p>
                  </a:txBody>
                  <a:tcPr marL="32919" marR="32919" marT="32919" marB="32919" anchor="ctr">
                    <a:solidFill>
                      <a:srgbClr val="0067B1"/>
                    </a:solidFill>
                  </a:tcPr>
                </a:tc>
                <a:extLst>
                  <a:ext uri="{0D108BD9-81ED-4DB2-BD59-A6C34878D82A}">
                    <a16:rowId xmlns:a16="http://schemas.microsoft.com/office/drawing/2014/main" val="10000"/>
                  </a:ext>
                </a:extLst>
              </a:tr>
              <a:tr h="476654">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1000"/>
                        </a:spcAft>
                      </a:pPr>
                      <a:r>
                        <a:rPr lang="en-US" sz="1200" b="1" dirty="0">
                          <a:solidFill>
                            <a:schemeClr val="bg1"/>
                          </a:solidFill>
                          <a:effectLst/>
                          <a:latin typeface="Times New Roman" panose="02020603050405020304" pitchFamily="18" charset="0"/>
                          <a:cs typeface="Times New Roman" panose="02020603050405020304" pitchFamily="18" charset="0"/>
                        </a:rPr>
                        <a:t>Faculty</a:t>
                      </a:r>
                      <a:endParaRPr lang="en-US" sz="1200" b="1" dirty="0">
                        <a:solidFill>
                          <a:schemeClr val="bg1"/>
                        </a:solidFill>
                        <a:effectLst/>
                        <a:latin typeface="Times New Roman" panose="02020603050405020304" pitchFamily="18" charset="0"/>
                        <a:ea typeface="Calibri"/>
                        <a:cs typeface="Times New Roman" panose="02020603050405020304" pitchFamily="18" charset="0"/>
                      </a:endParaRPr>
                    </a:p>
                  </a:txBody>
                  <a:tcPr marL="32919" marR="32919" marT="32919" marB="32919" anchor="ctr">
                    <a:solidFill>
                      <a:srgbClr val="0067B1"/>
                    </a:solidFill>
                  </a:tcPr>
                </a:tc>
                <a:tc>
                  <a:txBody>
                    <a:bodyPr/>
                    <a:lstStyle/>
                    <a:p>
                      <a:pPr marL="0" marR="0" algn="ctr">
                        <a:lnSpc>
                          <a:spcPct val="115000"/>
                        </a:lnSpc>
                        <a:spcBef>
                          <a:spcPts val="0"/>
                        </a:spcBef>
                        <a:spcAft>
                          <a:spcPts val="1000"/>
                        </a:spcAft>
                      </a:pPr>
                      <a:r>
                        <a:rPr lang="en-US" sz="1200" b="1" dirty="0">
                          <a:solidFill>
                            <a:schemeClr val="bg1"/>
                          </a:solidFill>
                          <a:effectLst/>
                          <a:latin typeface="Times New Roman" panose="02020603050405020304" pitchFamily="18" charset="0"/>
                          <a:cs typeface="Times New Roman" panose="02020603050405020304" pitchFamily="18" charset="0"/>
                        </a:rPr>
                        <a:t>Resident</a:t>
                      </a:r>
                      <a:endParaRPr lang="en-US" sz="1200" b="1" dirty="0">
                        <a:solidFill>
                          <a:schemeClr val="bg1"/>
                        </a:solidFill>
                        <a:effectLst/>
                        <a:latin typeface="Times New Roman" panose="02020603050405020304" pitchFamily="18" charset="0"/>
                        <a:ea typeface="Calibri"/>
                        <a:cs typeface="Times New Roman" panose="02020603050405020304" pitchFamily="18" charset="0"/>
                      </a:endParaRPr>
                    </a:p>
                  </a:txBody>
                  <a:tcPr marL="32919" marR="32919" marT="32919" marB="32919" anchor="ctr">
                    <a:solidFill>
                      <a:srgbClr val="0067B1"/>
                    </a:solidFill>
                  </a:tcPr>
                </a:tc>
                <a:tc vMerge="1">
                  <a:txBody>
                    <a:bodyPr/>
                    <a:lstStyle/>
                    <a:p>
                      <a:endParaRPr lang="en-US"/>
                    </a:p>
                  </a:txBody>
                  <a:tcPr/>
                </a:tc>
                <a:extLst>
                  <a:ext uri="{0D108BD9-81ED-4DB2-BD59-A6C34878D82A}">
                    <a16:rowId xmlns:a16="http://schemas.microsoft.com/office/drawing/2014/main" val="10001"/>
                  </a:ext>
                </a:extLst>
              </a:tr>
              <a:tr h="868326">
                <a:tc>
                  <a:txBody>
                    <a:bodyPr/>
                    <a:lstStyle/>
                    <a:p>
                      <a:pPr marL="0" marR="0">
                        <a:lnSpc>
                          <a:spcPct val="115000"/>
                        </a:lnSpc>
                        <a:spcBef>
                          <a:spcPts val="0"/>
                        </a:spcBef>
                        <a:spcAft>
                          <a:spcPts val="1000"/>
                        </a:spcAft>
                      </a:pPr>
                      <a:r>
                        <a:rPr lang="en-US" sz="1000" dirty="0">
                          <a:effectLst/>
                          <a:latin typeface="Times New Roman" panose="02020603050405020304" pitchFamily="18" charset="0"/>
                          <a:cs typeface="Times New Roman" panose="02020603050405020304" pitchFamily="18" charset="0"/>
                        </a:rPr>
                        <a:t>Neurosurgery Case Conference</a:t>
                      </a:r>
                      <a:endParaRPr lang="en-US" sz="1000" dirty="0">
                        <a:effectLst/>
                        <a:latin typeface="Times New Roman" panose="02020603050405020304" pitchFamily="18" charset="0"/>
                        <a:ea typeface="Calibri"/>
                        <a:cs typeface="Times New Roman" panose="02020603050405020304" pitchFamily="18" charset="0"/>
                      </a:endParaRPr>
                    </a:p>
                  </a:txBody>
                  <a:tcPr marL="32919" marR="32919" marT="32919" marB="32919" anchor="ctr">
                    <a:solidFill>
                      <a:srgbClr val="0067B1"/>
                    </a:solidFill>
                  </a:tcPr>
                </a:tc>
                <a:tc>
                  <a:txBody>
                    <a:bodyPr/>
                    <a:lstStyle/>
                    <a:p>
                      <a:pPr marL="0" marR="0">
                        <a:lnSpc>
                          <a:spcPct val="115000"/>
                        </a:lnSpc>
                        <a:spcBef>
                          <a:spcPts val="0"/>
                        </a:spcBef>
                        <a:spcAft>
                          <a:spcPts val="1000"/>
                        </a:spcAft>
                      </a:pPr>
                      <a:r>
                        <a:rPr lang="en-US" sz="1000">
                          <a:effectLst/>
                          <a:latin typeface="Times New Roman" panose="02020603050405020304" pitchFamily="18" charset="0"/>
                          <a:cs typeface="Times New Roman" panose="02020603050405020304" pitchFamily="18" charset="0"/>
                        </a:rPr>
                        <a:t>Bi-weekly</a:t>
                      </a:r>
                      <a:endParaRPr lang="en-US" sz="1000">
                        <a:effectLst/>
                        <a:latin typeface="Times New Roman" panose="02020603050405020304" pitchFamily="18" charset="0"/>
                        <a:ea typeface="Calibri"/>
                        <a:cs typeface="Times New Roman" panose="02020603050405020304" pitchFamily="18" charset="0"/>
                      </a:endParaRPr>
                    </a:p>
                  </a:txBody>
                  <a:tcPr marL="32919" marR="32919" marT="32919" marB="32919" anchor="ctr"/>
                </a:tc>
                <a:tc>
                  <a:txBody>
                    <a:bodyPr/>
                    <a:lstStyle/>
                    <a:p>
                      <a:pPr marL="0" marR="0">
                        <a:lnSpc>
                          <a:spcPct val="115000"/>
                        </a:lnSpc>
                        <a:spcBef>
                          <a:spcPts val="0"/>
                        </a:spcBef>
                        <a:spcAft>
                          <a:spcPts val="1000"/>
                        </a:spcAft>
                      </a:pPr>
                      <a:r>
                        <a:rPr lang="en-US" sz="1000">
                          <a:effectLst/>
                          <a:latin typeface="Times New Roman" panose="02020603050405020304" pitchFamily="18" charset="0"/>
                          <a:cs typeface="Times New Roman" panose="02020603050405020304" pitchFamily="18" charset="0"/>
                        </a:rPr>
                        <a:t>J. Huang</a:t>
                      </a:r>
                      <a:endParaRPr lang="en-US" sz="1000">
                        <a:effectLst/>
                        <a:latin typeface="Times New Roman" panose="02020603050405020304" pitchFamily="18" charset="0"/>
                        <a:ea typeface="Calibri"/>
                        <a:cs typeface="Times New Roman" panose="02020603050405020304" pitchFamily="18" charset="0"/>
                      </a:endParaRPr>
                    </a:p>
                  </a:txBody>
                  <a:tcPr marL="32919" marR="32919" marT="32919" marB="32919" anchor="ctr"/>
                </a:tc>
                <a:tc>
                  <a:txBody>
                    <a:bodyPr/>
                    <a:lstStyle/>
                    <a:p>
                      <a:pPr marL="0" marR="0">
                        <a:lnSpc>
                          <a:spcPct val="115000"/>
                        </a:lnSpc>
                        <a:spcBef>
                          <a:spcPts val="0"/>
                        </a:spcBef>
                        <a:spcAft>
                          <a:spcPts val="1000"/>
                        </a:spcAft>
                      </a:pPr>
                      <a:r>
                        <a:rPr lang="en-US" sz="1000">
                          <a:effectLst/>
                          <a:latin typeface="Times New Roman" panose="02020603050405020304" pitchFamily="18" charset="0"/>
                          <a:cs typeface="Times New Roman" panose="02020603050405020304" pitchFamily="18" charset="0"/>
                        </a:rPr>
                        <a:t>Yes</a:t>
                      </a:r>
                      <a:endParaRPr lang="en-US" sz="1000">
                        <a:effectLst/>
                        <a:latin typeface="Times New Roman" panose="02020603050405020304" pitchFamily="18" charset="0"/>
                        <a:ea typeface="Calibri"/>
                        <a:cs typeface="Times New Roman" panose="02020603050405020304" pitchFamily="18" charset="0"/>
                      </a:endParaRPr>
                    </a:p>
                  </a:txBody>
                  <a:tcPr marL="32919" marR="32919" marT="32919" marB="32919" anchor="ctr"/>
                </a:tc>
                <a:tc>
                  <a:txBody>
                    <a:bodyPr/>
                    <a:lstStyle/>
                    <a:p>
                      <a:pPr marL="0" marR="0">
                        <a:lnSpc>
                          <a:spcPct val="115000"/>
                        </a:lnSpc>
                        <a:spcBef>
                          <a:spcPts val="0"/>
                        </a:spcBef>
                        <a:spcAft>
                          <a:spcPts val="1000"/>
                        </a:spcAft>
                      </a:pPr>
                      <a:r>
                        <a:rPr lang="en-US" sz="1000" dirty="0">
                          <a:effectLst/>
                          <a:latin typeface="Times New Roman" panose="02020603050405020304" pitchFamily="18" charset="0"/>
                          <a:cs typeface="Times New Roman" panose="02020603050405020304" pitchFamily="18" charset="0"/>
                        </a:rPr>
                        <a:t>Yes</a:t>
                      </a:r>
                      <a:endParaRPr lang="en-US" sz="1000" dirty="0">
                        <a:effectLst/>
                        <a:latin typeface="Times New Roman" panose="02020603050405020304" pitchFamily="18" charset="0"/>
                        <a:ea typeface="Calibri"/>
                        <a:cs typeface="Times New Roman" panose="02020603050405020304" pitchFamily="18" charset="0"/>
                      </a:endParaRPr>
                    </a:p>
                  </a:txBody>
                  <a:tcPr marL="32919" marR="32919" marT="32919" marB="32919" anchor="ctr"/>
                </a:tc>
                <a:tc>
                  <a:txBody>
                    <a:bodyPr/>
                    <a:lstStyle/>
                    <a:p>
                      <a:pPr marL="0" marR="0">
                        <a:lnSpc>
                          <a:spcPct val="115000"/>
                        </a:lnSpc>
                        <a:spcBef>
                          <a:spcPts val="0"/>
                        </a:spcBef>
                        <a:spcAft>
                          <a:spcPts val="1000"/>
                        </a:spcAft>
                      </a:pPr>
                      <a:r>
                        <a:rPr lang="en-US" sz="1000" dirty="0">
                          <a:effectLst/>
                          <a:latin typeface="Times New Roman" panose="02020603050405020304" pitchFamily="18" charset="0"/>
                          <a:cs typeface="Times New Roman" panose="02020603050405020304" pitchFamily="18" charset="0"/>
                        </a:rPr>
                        <a:t>Various difficult or unusual cases brought for discussion of potential treatment or outcomes.</a:t>
                      </a:r>
                      <a:endParaRPr lang="en-US" sz="1000" dirty="0">
                        <a:effectLst/>
                        <a:latin typeface="Times New Roman" panose="02020603050405020304" pitchFamily="18" charset="0"/>
                        <a:ea typeface="Calibri"/>
                        <a:cs typeface="Times New Roman" panose="02020603050405020304" pitchFamily="18" charset="0"/>
                      </a:endParaRPr>
                    </a:p>
                  </a:txBody>
                  <a:tcPr marL="32919" marR="32919" marT="32919" marB="32919" anchor="ctr"/>
                </a:tc>
                <a:extLst>
                  <a:ext uri="{0D108BD9-81ED-4DB2-BD59-A6C34878D82A}">
                    <a16:rowId xmlns:a16="http://schemas.microsoft.com/office/drawing/2014/main" val="10002"/>
                  </a:ext>
                </a:extLst>
              </a:tr>
              <a:tr h="462006">
                <a:tc>
                  <a:txBody>
                    <a:bodyPr/>
                    <a:lstStyle/>
                    <a:p>
                      <a:pPr marL="0" marR="0">
                        <a:lnSpc>
                          <a:spcPct val="115000"/>
                        </a:lnSpc>
                        <a:spcBef>
                          <a:spcPts val="0"/>
                        </a:spcBef>
                        <a:spcAft>
                          <a:spcPts val="1000"/>
                        </a:spcAft>
                      </a:pPr>
                      <a:r>
                        <a:rPr lang="en-US" sz="1000" dirty="0">
                          <a:effectLst/>
                          <a:latin typeface="Times New Roman" panose="02020603050405020304" pitchFamily="18" charset="0"/>
                          <a:cs typeface="Times New Roman" panose="02020603050405020304" pitchFamily="18" charset="0"/>
                        </a:rPr>
                        <a:t>Grand Rounds</a:t>
                      </a:r>
                      <a:endParaRPr lang="en-US" sz="1000" dirty="0">
                        <a:effectLst/>
                        <a:latin typeface="Times New Roman" panose="02020603050405020304" pitchFamily="18" charset="0"/>
                        <a:ea typeface="Calibri"/>
                        <a:cs typeface="Times New Roman" panose="02020603050405020304" pitchFamily="18" charset="0"/>
                      </a:endParaRPr>
                    </a:p>
                  </a:txBody>
                  <a:tcPr marL="32919" marR="32919" marT="32919" marB="32919" anchor="ctr">
                    <a:solidFill>
                      <a:srgbClr val="0067B1"/>
                    </a:solidFill>
                  </a:tcPr>
                </a:tc>
                <a:tc>
                  <a:txBody>
                    <a:bodyPr/>
                    <a:lstStyle/>
                    <a:p>
                      <a:pPr marL="0" marR="0">
                        <a:lnSpc>
                          <a:spcPct val="115000"/>
                        </a:lnSpc>
                        <a:spcBef>
                          <a:spcPts val="0"/>
                        </a:spcBef>
                        <a:spcAft>
                          <a:spcPts val="1000"/>
                        </a:spcAft>
                      </a:pPr>
                      <a:r>
                        <a:rPr lang="en-US" sz="1000">
                          <a:effectLst/>
                          <a:latin typeface="Times New Roman" panose="02020603050405020304" pitchFamily="18" charset="0"/>
                          <a:cs typeface="Times New Roman" panose="02020603050405020304" pitchFamily="18" charset="0"/>
                        </a:rPr>
                        <a:t>Monthly</a:t>
                      </a:r>
                      <a:endParaRPr lang="en-US" sz="1000">
                        <a:effectLst/>
                        <a:latin typeface="Times New Roman" panose="02020603050405020304" pitchFamily="18" charset="0"/>
                        <a:ea typeface="Calibri"/>
                        <a:cs typeface="Times New Roman" panose="02020603050405020304" pitchFamily="18" charset="0"/>
                      </a:endParaRPr>
                    </a:p>
                  </a:txBody>
                  <a:tcPr marL="32919" marR="32919" marT="32919" marB="32919" anchor="ctr"/>
                </a:tc>
                <a:tc>
                  <a:txBody>
                    <a:bodyPr/>
                    <a:lstStyle/>
                    <a:p>
                      <a:pPr marL="0" marR="0">
                        <a:lnSpc>
                          <a:spcPct val="115000"/>
                        </a:lnSpc>
                        <a:spcBef>
                          <a:spcPts val="0"/>
                        </a:spcBef>
                        <a:spcAft>
                          <a:spcPts val="1000"/>
                        </a:spcAft>
                      </a:pPr>
                      <a:r>
                        <a:rPr lang="en-US" sz="1000" dirty="0">
                          <a:effectLst/>
                          <a:latin typeface="Times New Roman" panose="02020603050405020304" pitchFamily="18" charset="0"/>
                          <a:cs typeface="Times New Roman" panose="02020603050405020304" pitchFamily="18" charset="0"/>
                        </a:rPr>
                        <a:t>J. Huang</a:t>
                      </a:r>
                      <a:endParaRPr lang="en-US" sz="1000" dirty="0">
                        <a:effectLst/>
                        <a:latin typeface="Times New Roman" panose="02020603050405020304" pitchFamily="18" charset="0"/>
                        <a:ea typeface="Calibri"/>
                        <a:cs typeface="Times New Roman" panose="02020603050405020304" pitchFamily="18" charset="0"/>
                      </a:endParaRPr>
                    </a:p>
                  </a:txBody>
                  <a:tcPr marL="32919" marR="32919" marT="32919" marB="32919" anchor="ctr"/>
                </a:tc>
                <a:tc>
                  <a:txBody>
                    <a:bodyPr/>
                    <a:lstStyle/>
                    <a:p>
                      <a:pPr marL="0" marR="0">
                        <a:lnSpc>
                          <a:spcPct val="115000"/>
                        </a:lnSpc>
                        <a:spcBef>
                          <a:spcPts val="0"/>
                        </a:spcBef>
                        <a:spcAft>
                          <a:spcPts val="1000"/>
                        </a:spcAft>
                      </a:pPr>
                      <a:r>
                        <a:rPr lang="en-US" sz="1000">
                          <a:effectLst/>
                          <a:latin typeface="Times New Roman" panose="02020603050405020304" pitchFamily="18" charset="0"/>
                          <a:cs typeface="Times New Roman" panose="02020603050405020304" pitchFamily="18" charset="0"/>
                        </a:rPr>
                        <a:t>Yes</a:t>
                      </a:r>
                      <a:endParaRPr lang="en-US" sz="1000">
                        <a:effectLst/>
                        <a:latin typeface="Times New Roman" panose="02020603050405020304" pitchFamily="18" charset="0"/>
                        <a:ea typeface="Calibri"/>
                        <a:cs typeface="Times New Roman" panose="02020603050405020304" pitchFamily="18" charset="0"/>
                      </a:endParaRPr>
                    </a:p>
                  </a:txBody>
                  <a:tcPr marL="32919" marR="32919" marT="32919" marB="32919" anchor="ctr"/>
                </a:tc>
                <a:tc>
                  <a:txBody>
                    <a:bodyPr/>
                    <a:lstStyle/>
                    <a:p>
                      <a:pPr marL="0" marR="0">
                        <a:lnSpc>
                          <a:spcPct val="115000"/>
                        </a:lnSpc>
                        <a:spcBef>
                          <a:spcPts val="0"/>
                        </a:spcBef>
                        <a:spcAft>
                          <a:spcPts val="1000"/>
                        </a:spcAft>
                      </a:pPr>
                      <a:r>
                        <a:rPr lang="en-US" sz="1000">
                          <a:effectLst/>
                          <a:latin typeface="Times New Roman" panose="02020603050405020304" pitchFamily="18" charset="0"/>
                          <a:cs typeface="Times New Roman" panose="02020603050405020304" pitchFamily="18" charset="0"/>
                        </a:rPr>
                        <a:t>Yes</a:t>
                      </a:r>
                      <a:endParaRPr lang="en-US" sz="1000">
                        <a:effectLst/>
                        <a:latin typeface="Times New Roman" panose="02020603050405020304" pitchFamily="18" charset="0"/>
                        <a:ea typeface="Calibri"/>
                        <a:cs typeface="Times New Roman" panose="02020603050405020304" pitchFamily="18" charset="0"/>
                      </a:endParaRPr>
                    </a:p>
                  </a:txBody>
                  <a:tcPr marL="32919" marR="32919" marT="32919" marB="32919" anchor="ctr"/>
                </a:tc>
                <a:tc>
                  <a:txBody>
                    <a:bodyPr/>
                    <a:lstStyle/>
                    <a:p>
                      <a:pPr marL="0" marR="0">
                        <a:lnSpc>
                          <a:spcPct val="115000"/>
                        </a:lnSpc>
                        <a:spcBef>
                          <a:spcPts val="0"/>
                        </a:spcBef>
                        <a:spcAft>
                          <a:spcPts val="1000"/>
                        </a:spcAft>
                      </a:pPr>
                      <a:r>
                        <a:rPr lang="en-US" sz="1000">
                          <a:effectLst/>
                          <a:latin typeface="Times New Roman" panose="02020603050405020304" pitchFamily="18" charset="0"/>
                          <a:cs typeface="Times New Roman" panose="02020603050405020304" pitchFamily="18" charset="0"/>
                        </a:rPr>
                        <a:t>Various topics related to all aspects of neurosurgery.</a:t>
                      </a:r>
                      <a:endParaRPr lang="en-US" sz="1000">
                        <a:effectLst/>
                        <a:latin typeface="Times New Roman" panose="02020603050405020304" pitchFamily="18" charset="0"/>
                        <a:ea typeface="Calibri"/>
                        <a:cs typeface="Times New Roman" panose="02020603050405020304" pitchFamily="18" charset="0"/>
                      </a:endParaRPr>
                    </a:p>
                  </a:txBody>
                  <a:tcPr marL="32919" marR="32919" marT="32919" marB="32919" anchor="ctr"/>
                </a:tc>
                <a:extLst>
                  <a:ext uri="{0D108BD9-81ED-4DB2-BD59-A6C34878D82A}">
                    <a16:rowId xmlns:a16="http://schemas.microsoft.com/office/drawing/2014/main" val="10003"/>
                  </a:ext>
                </a:extLst>
              </a:tr>
              <a:tr h="597446">
                <a:tc>
                  <a:txBody>
                    <a:bodyPr/>
                    <a:lstStyle/>
                    <a:p>
                      <a:pPr marL="0" marR="0">
                        <a:lnSpc>
                          <a:spcPct val="115000"/>
                        </a:lnSpc>
                        <a:spcBef>
                          <a:spcPts val="0"/>
                        </a:spcBef>
                        <a:spcAft>
                          <a:spcPts val="1000"/>
                        </a:spcAft>
                      </a:pPr>
                      <a:r>
                        <a:rPr lang="en-US" sz="1000" dirty="0">
                          <a:effectLst/>
                          <a:latin typeface="Times New Roman" panose="02020603050405020304" pitchFamily="18" charset="0"/>
                          <a:cs typeface="Times New Roman" panose="02020603050405020304" pitchFamily="18" charset="0"/>
                        </a:rPr>
                        <a:t>Journal Club</a:t>
                      </a:r>
                      <a:endParaRPr lang="en-US" sz="1000" dirty="0">
                        <a:effectLst/>
                        <a:latin typeface="Times New Roman" panose="02020603050405020304" pitchFamily="18" charset="0"/>
                        <a:ea typeface="Calibri"/>
                        <a:cs typeface="Times New Roman" panose="02020603050405020304" pitchFamily="18" charset="0"/>
                      </a:endParaRPr>
                    </a:p>
                  </a:txBody>
                  <a:tcPr marL="32919" marR="32919" marT="32919" marB="32919" anchor="ctr">
                    <a:solidFill>
                      <a:srgbClr val="0067B1"/>
                    </a:solidFill>
                  </a:tcPr>
                </a:tc>
                <a:tc>
                  <a:txBody>
                    <a:bodyPr/>
                    <a:lstStyle/>
                    <a:p>
                      <a:pPr marL="0" marR="0">
                        <a:lnSpc>
                          <a:spcPct val="115000"/>
                        </a:lnSpc>
                        <a:spcBef>
                          <a:spcPts val="0"/>
                        </a:spcBef>
                        <a:spcAft>
                          <a:spcPts val="1000"/>
                        </a:spcAft>
                      </a:pPr>
                      <a:r>
                        <a:rPr lang="en-US" sz="1000" dirty="0">
                          <a:effectLst/>
                          <a:latin typeface="Times New Roman" panose="02020603050405020304" pitchFamily="18" charset="0"/>
                          <a:ea typeface="Calibri"/>
                          <a:cs typeface="Times New Roman" panose="02020603050405020304" pitchFamily="18" charset="0"/>
                        </a:rPr>
                        <a:t>Monthly</a:t>
                      </a:r>
                    </a:p>
                  </a:txBody>
                  <a:tcPr marL="32919" marR="32919" marT="32919" marB="32919" anchor="ctr"/>
                </a:tc>
                <a:tc>
                  <a:txBody>
                    <a:bodyPr/>
                    <a:lstStyle/>
                    <a:p>
                      <a:pPr marL="0" marR="0">
                        <a:lnSpc>
                          <a:spcPct val="115000"/>
                        </a:lnSpc>
                        <a:spcBef>
                          <a:spcPts val="0"/>
                        </a:spcBef>
                        <a:spcAft>
                          <a:spcPts val="1000"/>
                        </a:spcAft>
                      </a:pPr>
                      <a:r>
                        <a:rPr lang="en-US" sz="1000" dirty="0">
                          <a:effectLst/>
                          <a:latin typeface="Times New Roman" panose="02020603050405020304" pitchFamily="18" charset="0"/>
                          <a:ea typeface="Calibri"/>
                          <a:cs typeface="Times New Roman" panose="02020603050405020304" pitchFamily="18" charset="0"/>
                        </a:rPr>
                        <a:t>W. Lesley</a:t>
                      </a:r>
                    </a:p>
                  </a:txBody>
                  <a:tcPr marL="32919" marR="32919" marT="32919" marB="32919" anchor="ctr"/>
                </a:tc>
                <a:tc>
                  <a:txBody>
                    <a:bodyPr/>
                    <a:lstStyle/>
                    <a:p>
                      <a:pPr marL="0" marR="0">
                        <a:lnSpc>
                          <a:spcPct val="115000"/>
                        </a:lnSpc>
                        <a:spcBef>
                          <a:spcPts val="0"/>
                        </a:spcBef>
                        <a:spcAft>
                          <a:spcPts val="1000"/>
                        </a:spcAft>
                      </a:pPr>
                      <a:r>
                        <a:rPr lang="en-US" sz="1000" dirty="0">
                          <a:effectLst/>
                          <a:latin typeface="Times New Roman" panose="02020603050405020304" pitchFamily="18" charset="0"/>
                          <a:cs typeface="Times New Roman" panose="02020603050405020304" pitchFamily="18" charset="0"/>
                        </a:rPr>
                        <a:t>Yes</a:t>
                      </a:r>
                      <a:endParaRPr lang="en-US" sz="1000" dirty="0">
                        <a:effectLst/>
                        <a:latin typeface="Times New Roman" panose="02020603050405020304" pitchFamily="18" charset="0"/>
                        <a:ea typeface="Calibri"/>
                        <a:cs typeface="Times New Roman" panose="02020603050405020304" pitchFamily="18" charset="0"/>
                      </a:endParaRPr>
                    </a:p>
                  </a:txBody>
                  <a:tcPr marL="32919" marR="32919" marT="32919" marB="32919" anchor="ctr"/>
                </a:tc>
                <a:tc>
                  <a:txBody>
                    <a:bodyPr/>
                    <a:lstStyle/>
                    <a:p>
                      <a:pPr marL="0" marR="0">
                        <a:lnSpc>
                          <a:spcPct val="115000"/>
                        </a:lnSpc>
                        <a:spcBef>
                          <a:spcPts val="0"/>
                        </a:spcBef>
                        <a:spcAft>
                          <a:spcPts val="1000"/>
                        </a:spcAft>
                      </a:pPr>
                      <a:r>
                        <a:rPr lang="en-US" sz="1000" dirty="0">
                          <a:effectLst/>
                          <a:latin typeface="Times New Roman" panose="02020603050405020304" pitchFamily="18" charset="0"/>
                          <a:cs typeface="Times New Roman" panose="02020603050405020304" pitchFamily="18" charset="0"/>
                        </a:rPr>
                        <a:t>Yes</a:t>
                      </a:r>
                      <a:endParaRPr lang="en-US" sz="1000" dirty="0">
                        <a:effectLst/>
                        <a:latin typeface="Times New Roman" panose="02020603050405020304" pitchFamily="18" charset="0"/>
                        <a:ea typeface="Calibri"/>
                        <a:cs typeface="Times New Roman" panose="02020603050405020304" pitchFamily="18" charset="0"/>
                      </a:endParaRPr>
                    </a:p>
                  </a:txBody>
                  <a:tcPr marL="32919" marR="32919" marT="32919" marB="32919" anchor="ctr"/>
                </a:tc>
                <a:tc>
                  <a:txBody>
                    <a:bodyPr/>
                    <a:lstStyle/>
                    <a:p>
                      <a:pPr marL="0" marR="0">
                        <a:lnSpc>
                          <a:spcPct val="115000"/>
                        </a:lnSpc>
                        <a:spcBef>
                          <a:spcPts val="0"/>
                        </a:spcBef>
                        <a:spcAft>
                          <a:spcPts val="1000"/>
                        </a:spcAft>
                      </a:pPr>
                      <a:r>
                        <a:rPr lang="en-US" sz="1000" dirty="0">
                          <a:effectLst/>
                          <a:latin typeface="Times New Roman" panose="02020603050405020304" pitchFamily="18" charset="0"/>
                          <a:cs typeface="Times New Roman" panose="02020603050405020304" pitchFamily="18" charset="0"/>
                        </a:rPr>
                        <a:t>Discussion of latest publications or areas of interest</a:t>
                      </a:r>
                      <a:endParaRPr lang="en-US" sz="1000" dirty="0">
                        <a:effectLst/>
                        <a:latin typeface="Times New Roman" panose="02020603050405020304" pitchFamily="18" charset="0"/>
                        <a:ea typeface="Calibri"/>
                        <a:cs typeface="Times New Roman" panose="02020603050405020304" pitchFamily="18" charset="0"/>
                      </a:endParaRPr>
                    </a:p>
                  </a:txBody>
                  <a:tcPr marL="32919" marR="32919" marT="32919" marB="32919" anchor="ctr"/>
                </a:tc>
                <a:extLst>
                  <a:ext uri="{0D108BD9-81ED-4DB2-BD59-A6C34878D82A}">
                    <a16:rowId xmlns:a16="http://schemas.microsoft.com/office/drawing/2014/main" val="10004"/>
                  </a:ext>
                </a:extLst>
              </a:tr>
              <a:tr h="772762">
                <a:tc>
                  <a:txBody>
                    <a:bodyPr/>
                    <a:lstStyle/>
                    <a:p>
                      <a:pPr marL="0" marR="0">
                        <a:lnSpc>
                          <a:spcPct val="115000"/>
                        </a:lnSpc>
                        <a:spcBef>
                          <a:spcPts val="0"/>
                        </a:spcBef>
                        <a:spcAft>
                          <a:spcPts val="1000"/>
                        </a:spcAft>
                      </a:pPr>
                      <a:r>
                        <a:rPr lang="en-US" sz="1000" dirty="0">
                          <a:effectLst/>
                          <a:latin typeface="Times New Roman" panose="02020603050405020304" pitchFamily="18" charset="0"/>
                          <a:cs typeface="Times New Roman" panose="02020603050405020304" pitchFamily="18" charset="0"/>
                        </a:rPr>
                        <a:t>Neuro-oncology Conference</a:t>
                      </a:r>
                      <a:endParaRPr lang="en-US" sz="1000" dirty="0">
                        <a:effectLst/>
                        <a:latin typeface="Times New Roman" panose="02020603050405020304" pitchFamily="18" charset="0"/>
                        <a:ea typeface="Calibri"/>
                        <a:cs typeface="Times New Roman" panose="02020603050405020304" pitchFamily="18" charset="0"/>
                      </a:endParaRPr>
                    </a:p>
                  </a:txBody>
                  <a:tcPr marL="32919" marR="32919" marT="32919" marB="32919" anchor="ctr">
                    <a:solidFill>
                      <a:srgbClr val="0067B1"/>
                    </a:solidFill>
                  </a:tcPr>
                </a:tc>
                <a:tc>
                  <a:txBody>
                    <a:bodyPr/>
                    <a:lstStyle/>
                    <a:p>
                      <a:pPr marL="0" marR="0">
                        <a:lnSpc>
                          <a:spcPct val="115000"/>
                        </a:lnSpc>
                        <a:spcBef>
                          <a:spcPts val="0"/>
                        </a:spcBef>
                        <a:spcAft>
                          <a:spcPts val="1000"/>
                        </a:spcAft>
                      </a:pPr>
                      <a:r>
                        <a:rPr lang="en-US" sz="1000" dirty="0">
                          <a:effectLst/>
                          <a:latin typeface="Times New Roman" panose="02020603050405020304" pitchFamily="18" charset="0"/>
                          <a:cs typeface="Times New Roman" panose="02020603050405020304" pitchFamily="18" charset="0"/>
                        </a:rPr>
                        <a:t>Bi-weekly</a:t>
                      </a:r>
                      <a:endParaRPr lang="en-US" sz="1000" dirty="0">
                        <a:effectLst/>
                        <a:latin typeface="Times New Roman" panose="02020603050405020304" pitchFamily="18" charset="0"/>
                        <a:ea typeface="Calibri"/>
                        <a:cs typeface="Times New Roman" panose="02020603050405020304" pitchFamily="18" charset="0"/>
                      </a:endParaRPr>
                    </a:p>
                  </a:txBody>
                  <a:tcPr marL="32919" marR="32919" marT="32919" marB="32919" anchor="ctr"/>
                </a:tc>
                <a:tc>
                  <a:txBody>
                    <a:bodyPr/>
                    <a:lstStyle/>
                    <a:p>
                      <a:pPr marL="0" marR="0">
                        <a:lnSpc>
                          <a:spcPct val="115000"/>
                        </a:lnSpc>
                        <a:spcBef>
                          <a:spcPts val="0"/>
                        </a:spcBef>
                        <a:spcAft>
                          <a:spcPts val="1000"/>
                        </a:spcAft>
                      </a:pPr>
                      <a:r>
                        <a:rPr lang="en-US" sz="1000" dirty="0">
                          <a:effectLst/>
                          <a:latin typeface="Times New Roman" panose="02020603050405020304" pitchFamily="18" charset="0"/>
                          <a:cs typeface="Times New Roman" panose="02020603050405020304" pitchFamily="18" charset="0"/>
                        </a:rPr>
                        <a:t>D. Feng</a:t>
                      </a:r>
                      <a:endParaRPr lang="en-US" sz="1000" dirty="0">
                        <a:effectLst/>
                        <a:latin typeface="Times New Roman" panose="02020603050405020304" pitchFamily="18" charset="0"/>
                        <a:ea typeface="Calibri"/>
                        <a:cs typeface="Times New Roman" panose="02020603050405020304" pitchFamily="18" charset="0"/>
                      </a:endParaRPr>
                    </a:p>
                  </a:txBody>
                  <a:tcPr marL="32919" marR="32919" marT="32919" marB="32919" anchor="ctr"/>
                </a:tc>
                <a:tc>
                  <a:txBody>
                    <a:bodyPr/>
                    <a:lstStyle/>
                    <a:p>
                      <a:pPr marL="0" marR="0">
                        <a:lnSpc>
                          <a:spcPct val="115000"/>
                        </a:lnSpc>
                        <a:spcBef>
                          <a:spcPts val="0"/>
                        </a:spcBef>
                        <a:spcAft>
                          <a:spcPts val="1000"/>
                        </a:spcAft>
                      </a:pPr>
                      <a:r>
                        <a:rPr lang="en-US" sz="1000" dirty="0">
                          <a:effectLst/>
                          <a:latin typeface="Times New Roman" panose="02020603050405020304" pitchFamily="18" charset="0"/>
                          <a:cs typeface="Times New Roman" panose="02020603050405020304" pitchFamily="18" charset="0"/>
                        </a:rPr>
                        <a:t>Yes</a:t>
                      </a:r>
                      <a:endParaRPr lang="en-US" sz="1000" dirty="0">
                        <a:effectLst/>
                        <a:latin typeface="Times New Roman" panose="02020603050405020304" pitchFamily="18" charset="0"/>
                        <a:ea typeface="Calibri"/>
                        <a:cs typeface="Times New Roman" panose="02020603050405020304" pitchFamily="18" charset="0"/>
                      </a:endParaRPr>
                    </a:p>
                  </a:txBody>
                  <a:tcPr marL="32919" marR="32919" marT="32919" marB="32919" anchor="ctr"/>
                </a:tc>
                <a:tc>
                  <a:txBody>
                    <a:bodyPr/>
                    <a:lstStyle/>
                    <a:p>
                      <a:pPr marL="0" marR="0">
                        <a:lnSpc>
                          <a:spcPct val="115000"/>
                        </a:lnSpc>
                        <a:spcBef>
                          <a:spcPts val="0"/>
                        </a:spcBef>
                        <a:spcAft>
                          <a:spcPts val="1000"/>
                        </a:spcAft>
                      </a:pPr>
                      <a:r>
                        <a:rPr lang="en-US" sz="1000" dirty="0">
                          <a:effectLst/>
                          <a:latin typeface="Times New Roman" panose="02020603050405020304" pitchFamily="18" charset="0"/>
                          <a:cs typeface="Times New Roman" panose="02020603050405020304" pitchFamily="18" charset="0"/>
                        </a:rPr>
                        <a:t>Yes</a:t>
                      </a:r>
                      <a:endParaRPr lang="en-US" sz="1000" dirty="0">
                        <a:effectLst/>
                        <a:latin typeface="Times New Roman" panose="02020603050405020304" pitchFamily="18" charset="0"/>
                        <a:ea typeface="Calibri"/>
                        <a:cs typeface="Times New Roman" panose="02020603050405020304" pitchFamily="18" charset="0"/>
                      </a:endParaRPr>
                    </a:p>
                  </a:txBody>
                  <a:tcPr marL="32919" marR="32919" marT="32919" marB="32919" anchor="ctr"/>
                </a:tc>
                <a:tc>
                  <a:txBody>
                    <a:bodyPr/>
                    <a:lstStyle/>
                    <a:p>
                      <a:pPr marL="0" marR="0">
                        <a:lnSpc>
                          <a:spcPct val="115000"/>
                        </a:lnSpc>
                        <a:spcBef>
                          <a:spcPts val="0"/>
                        </a:spcBef>
                        <a:spcAft>
                          <a:spcPts val="1000"/>
                        </a:spcAft>
                      </a:pPr>
                      <a:r>
                        <a:rPr lang="en-US" sz="1000" dirty="0">
                          <a:effectLst/>
                          <a:latin typeface="Times New Roman" panose="02020603050405020304" pitchFamily="18" charset="0"/>
                          <a:cs typeface="Times New Roman" panose="02020603050405020304" pitchFamily="18" charset="0"/>
                        </a:rPr>
                        <a:t>Case discussion of various neuro-oncology diagnosis and treatments</a:t>
                      </a:r>
                      <a:endParaRPr lang="en-US" sz="1000" dirty="0">
                        <a:effectLst/>
                        <a:latin typeface="Times New Roman" panose="02020603050405020304" pitchFamily="18" charset="0"/>
                        <a:ea typeface="Calibri"/>
                        <a:cs typeface="Times New Roman" panose="02020603050405020304" pitchFamily="18" charset="0"/>
                      </a:endParaRPr>
                    </a:p>
                  </a:txBody>
                  <a:tcPr marL="32919" marR="32919" marT="32919" marB="32919" anchor="ctr"/>
                </a:tc>
                <a:extLst>
                  <a:ext uri="{0D108BD9-81ED-4DB2-BD59-A6C34878D82A}">
                    <a16:rowId xmlns:a16="http://schemas.microsoft.com/office/drawing/2014/main" val="10005"/>
                  </a:ext>
                </a:extLst>
              </a:tr>
              <a:tr h="772762">
                <a:tc>
                  <a:txBody>
                    <a:bodyPr/>
                    <a:lstStyle/>
                    <a:p>
                      <a:pPr marL="0" marR="0">
                        <a:lnSpc>
                          <a:spcPct val="115000"/>
                        </a:lnSpc>
                        <a:spcBef>
                          <a:spcPts val="0"/>
                        </a:spcBef>
                        <a:spcAft>
                          <a:spcPts val="1000"/>
                        </a:spcAft>
                      </a:pPr>
                      <a:r>
                        <a:rPr lang="en-US" sz="1000" dirty="0">
                          <a:effectLst/>
                          <a:latin typeface="Times New Roman" panose="02020603050405020304" pitchFamily="18" charset="0"/>
                          <a:ea typeface="Calibri"/>
                          <a:cs typeface="Times New Roman" panose="02020603050405020304" pitchFamily="18" charset="0"/>
                        </a:rPr>
                        <a:t>Neuro-Radiology</a:t>
                      </a:r>
                    </a:p>
                  </a:txBody>
                  <a:tcPr marL="32919" marR="32919" marT="32919" marB="32919" anchor="ctr">
                    <a:solidFill>
                      <a:srgbClr val="0067B1"/>
                    </a:solidFill>
                  </a:tcPr>
                </a:tc>
                <a:tc>
                  <a:txBody>
                    <a:bodyPr/>
                    <a:lstStyle/>
                    <a:p>
                      <a:pPr marL="0" marR="0">
                        <a:lnSpc>
                          <a:spcPct val="115000"/>
                        </a:lnSpc>
                        <a:spcBef>
                          <a:spcPts val="0"/>
                        </a:spcBef>
                        <a:spcAft>
                          <a:spcPts val="1000"/>
                        </a:spcAft>
                      </a:pPr>
                      <a:r>
                        <a:rPr lang="en-US" sz="1000" dirty="0">
                          <a:effectLst/>
                          <a:latin typeface="Times New Roman" panose="02020603050405020304" pitchFamily="18" charset="0"/>
                          <a:ea typeface="Calibri"/>
                          <a:cs typeface="Times New Roman" panose="02020603050405020304" pitchFamily="18" charset="0"/>
                        </a:rPr>
                        <a:t>Bi-weekly</a:t>
                      </a:r>
                    </a:p>
                  </a:txBody>
                  <a:tcPr marL="32919" marR="32919" marT="32919" marB="32919" anchor="ctr"/>
                </a:tc>
                <a:tc>
                  <a:txBody>
                    <a:bodyPr/>
                    <a:lstStyle/>
                    <a:p>
                      <a:pPr marL="228600" marR="0" indent="-228600">
                        <a:lnSpc>
                          <a:spcPct val="115000"/>
                        </a:lnSpc>
                        <a:spcBef>
                          <a:spcPts val="0"/>
                        </a:spcBef>
                        <a:spcAft>
                          <a:spcPts val="1000"/>
                        </a:spcAft>
                        <a:buAutoNum type="alphaUcPeriod"/>
                      </a:pPr>
                      <a:r>
                        <a:rPr lang="en-US" sz="1000" dirty="0">
                          <a:effectLst/>
                          <a:latin typeface="Times New Roman" panose="02020603050405020304" pitchFamily="18" charset="0"/>
                          <a:ea typeface="Calibri"/>
                          <a:cs typeface="Times New Roman" panose="02020603050405020304" pitchFamily="18" charset="0"/>
                        </a:rPr>
                        <a:t>Vance</a:t>
                      </a:r>
                    </a:p>
                  </a:txBody>
                  <a:tcPr marL="32919" marR="32919" marT="32919" marB="32919" anchor="ctr"/>
                </a:tc>
                <a:tc>
                  <a:txBody>
                    <a:bodyPr/>
                    <a:lstStyle/>
                    <a:p>
                      <a:pPr marL="0" marR="0">
                        <a:lnSpc>
                          <a:spcPct val="115000"/>
                        </a:lnSpc>
                        <a:spcBef>
                          <a:spcPts val="0"/>
                        </a:spcBef>
                        <a:spcAft>
                          <a:spcPts val="1000"/>
                        </a:spcAft>
                      </a:pPr>
                      <a:r>
                        <a:rPr lang="en-US" sz="1000" dirty="0">
                          <a:effectLst/>
                          <a:latin typeface="Times New Roman" panose="02020603050405020304" pitchFamily="18" charset="0"/>
                          <a:ea typeface="Calibri"/>
                          <a:cs typeface="Times New Roman" panose="02020603050405020304" pitchFamily="18" charset="0"/>
                        </a:rPr>
                        <a:t>Yes</a:t>
                      </a:r>
                    </a:p>
                  </a:txBody>
                  <a:tcPr marL="32919" marR="32919" marT="32919" marB="32919" anchor="ctr"/>
                </a:tc>
                <a:tc>
                  <a:txBody>
                    <a:bodyPr/>
                    <a:lstStyle/>
                    <a:p>
                      <a:pPr marL="0" marR="0">
                        <a:lnSpc>
                          <a:spcPct val="115000"/>
                        </a:lnSpc>
                        <a:spcBef>
                          <a:spcPts val="0"/>
                        </a:spcBef>
                        <a:spcAft>
                          <a:spcPts val="1000"/>
                        </a:spcAft>
                      </a:pPr>
                      <a:r>
                        <a:rPr lang="en-US" sz="1000" dirty="0">
                          <a:effectLst/>
                          <a:latin typeface="Times New Roman" panose="02020603050405020304" pitchFamily="18" charset="0"/>
                          <a:ea typeface="Calibri"/>
                          <a:cs typeface="Times New Roman" panose="02020603050405020304" pitchFamily="18" charset="0"/>
                        </a:rPr>
                        <a:t>Yes</a:t>
                      </a:r>
                    </a:p>
                  </a:txBody>
                  <a:tcPr marL="32919" marR="32919" marT="32919" marB="32919" anchor="ctr"/>
                </a:tc>
                <a:tc>
                  <a:txBody>
                    <a:bodyPr/>
                    <a:lstStyle/>
                    <a:p>
                      <a:pPr marL="0" marR="0">
                        <a:lnSpc>
                          <a:spcPct val="115000"/>
                        </a:lnSpc>
                        <a:spcBef>
                          <a:spcPts val="0"/>
                        </a:spcBef>
                        <a:spcAft>
                          <a:spcPts val="1000"/>
                        </a:spcAft>
                      </a:pPr>
                      <a:r>
                        <a:rPr lang="en-US" sz="1000" dirty="0">
                          <a:effectLst/>
                          <a:latin typeface="Times New Roman" panose="02020603050405020304" pitchFamily="18" charset="0"/>
                          <a:ea typeface="Calibri"/>
                          <a:cs typeface="Times New Roman" panose="02020603050405020304" pitchFamily="18" charset="0"/>
                        </a:rPr>
                        <a:t>Various topics in neuroradiology and review of cases</a:t>
                      </a:r>
                    </a:p>
                  </a:txBody>
                  <a:tcPr marL="32919" marR="32919" marT="32919" marB="32919" anchor="ctr"/>
                </a:tc>
                <a:extLst>
                  <a:ext uri="{0D108BD9-81ED-4DB2-BD59-A6C34878D82A}">
                    <a16:rowId xmlns:a16="http://schemas.microsoft.com/office/drawing/2014/main" val="2877534146"/>
                  </a:ext>
                </a:extLst>
              </a:tr>
              <a:tr h="462006">
                <a:tc>
                  <a:txBody>
                    <a:bodyPr/>
                    <a:lstStyle/>
                    <a:p>
                      <a:pPr marL="0" marR="0">
                        <a:lnSpc>
                          <a:spcPct val="115000"/>
                        </a:lnSpc>
                        <a:spcBef>
                          <a:spcPts val="0"/>
                        </a:spcBef>
                        <a:spcAft>
                          <a:spcPts val="1000"/>
                        </a:spcAft>
                      </a:pPr>
                      <a:r>
                        <a:rPr lang="en-US" sz="1000" dirty="0">
                          <a:effectLst/>
                          <a:latin typeface="Times New Roman" panose="02020603050405020304" pitchFamily="18" charset="0"/>
                          <a:cs typeface="Times New Roman" panose="02020603050405020304" pitchFamily="18" charset="0"/>
                        </a:rPr>
                        <a:t>Morbidity and Mortality</a:t>
                      </a:r>
                      <a:endParaRPr lang="en-US" sz="1000" dirty="0">
                        <a:effectLst/>
                        <a:latin typeface="Times New Roman" panose="02020603050405020304" pitchFamily="18" charset="0"/>
                        <a:ea typeface="Calibri"/>
                        <a:cs typeface="Times New Roman" panose="02020603050405020304" pitchFamily="18" charset="0"/>
                      </a:endParaRPr>
                    </a:p>
                  </a:txBody>
                  <a:tcPr marL="32919" marR="32919" marT="32919" marB="32919" anchor="ctr">
                    <a:solidFill>
                      <a:srgbClr val="0067B1"/>
                    </a:solidFill>
                  </a:tcPr>
                </a:tc>
                <a:tc>
                  <a:txBody>
                    <a:bodyPr/>
                    <a:lstStyle/>
                    <a:p>
                      <a:pPr marL="0" marR="0">
                        <a:lnSpc>
                          <a:spcPct val="115000"/>
                        </a:lnSpc>
                        <a:spcBef>
                          <a:spcPts val="0"/>
                        </a:spcBef>
                        <a:spcAft>
                          <a:spcPts val="1000"/>
                        </a:spcAft>
                      </a:pPr>
                      <a:r>
                        <a:rPr lang="en-US" sz="1000">
                          <a:effectLst/>
                          <a:latin typeface="Times New Roman" panose="02020603050405020304" pitchFamily="18" charset="0"/>
                          <a:cs typeface="Times New Roman" panose="02020603050405020304" pitchFamily="18" charset="0"/>
                        </a:rPr>
                        <a:t>Monthly</a:t>
                      </a:r>
                      <a:endParaRPr lang="en-US" sz="1000">
                        <a:effectLst/>
                        <a:latin typeface="Times New Roman" panose="02020603050405020304" pitchFamily="18" charset="0"/>
                        <a:ea typeface="Calibri"/>
                        <a:cs typeface="Times New Roman" panose="02020603050405020304" pitchFamily="18" charset="0"/>
                      </a:endParaRPr>
                    </a:p>
                  </a:txBody>
                  <a:tcPr marL="32919" marR="32919" marT="32919" marB="32919" anchor="ctr"/>
                </a:tc>
                <a:tc>
                  <a:txBody>
                    <a:bodyPr/>
                    <a:lstStyle/>
                    <a:p>
                      <a:pPr marL="0" marR="0">
                        <a:lnSpc>
                          <a:spcPct val="115000"/>
                        </a:lnSpc>
                        <a:spcBef>
                          <a:spcPts val="0"/>
                        </a:spcBef>
                        <a:spcAft>
                          <a:spcPts val="1000"/>
                        </a:spcAft>
                      </a:pPr>
                      <a:r>
                        <a:rPr lang="en-US" sz="1000">
                          <a:effectLst/>
                          <a:latin typeface="Times New Roman" panose="02020603050405020304" pitchFamily="18" charset="0"/>
                          <a:cs typeface="Times New Roman" panose="02020603050405020304" pitchFamily="18" charset="0"/>
                        </a:rPr>
                        <a:t>J. Huang</a:t>
                      </a:r>
                      <a:endParaRPr lang="en-US" sz="1000">
                        <a:effectLst/>
                        <a:latin typeface="Times New Roman" panose="02020603050405020304" pitchFamily="18" charset="0"/>
                        <a:ea typeface="Calibri"/>
                        <a:cs typeface="Times New Roman" panose="02020603050405020304" pitchFamily="18" charset="0"/>
                      </a:endParaRPr>
                    </a:p>
                  </a:txBody>
                  <a:tcPr marL="32919" marR="32919" marT="32919" marB="32919" anchor="ctr"/>
                </a:tc>
                <a:tc>
                  <a:txBody>
                    <a:bodyPr/>
                    <a:lstStyle/>
                    <a:p>
                      <a:pPr marL="0" marR="0">
                        <a:lnSpc>
                          <a:spcPct val="115000"/>
                        </a:lnSpc>
                        <a:spcBef>
                          <a:spcPts val="0"/>
                        </a:spcBef>
                        <a:spcAft>
                          <a:spcPts val="1000"/>
                        </a:spcAft>
                      </a:pPr>
                      <a:r>
                        <a:rPr lang="en-US" sz="1000">
                          <a:effectLst/>
                          <a:latin typeface="Times New Roman" panose="02020603050405020304" pitchFamily="18" charset="0"/>
                          <a:cs typeface="Times New Roman" panose="02020603050405020304" pitchFamily="18" charset="0"/>
                        </a:rPr>
                        <a:t>Yes</a:t>
                      </a:r>
                      <a:endParaRPr lang="en-US" sz="1000">
                        <a:effectLst/>
                        <a:latin typeface="Times New Roman" panose="02020603050405020304" pitchFamily="18" charset="0"/>
                        <a:ea typeface="Calibri"/>
                        <a:cs typeface="Times New Roman" panose="02020603050405020304" pitchFamily="18" charset="0"/>
                      </a:endParaRPr>
                    </a:p>
                  </a:txBody>
                  <a:tcPr marL="32919" marR="32919" marT="32919" marB="32919" anchor="ctr"/>
                </a:tc>
                <a:tc>
                  <a:txBody>
                    <a:bodyPr/>
                    <a:lstStyle/>
                    <a:p>
                      <a:pPr marL="0" marR="0">
                        <a:lnSpc>
                          <a:spcPct val="115000"/>
                        </a:lnSpc>
                        <a:spcBef>
                          <a:spcPts val="0"/>
                        </a:spcBef>
                        <a:spcAft>
                          <a:spcPts val="1000"/>
                        </a:spcAft>
                      </a:pPr>
                      <a:r>
                        <a:rPr lang="en-US" sz="1000">
                          <a:effectLst/>
                          <a:latin typeface="Times New Roman" panose="02020603050405020304" pitchFamily="18" charset="0"/>
                          <a:cs typeface="Times New Roman" panose="02020603050405020304" pitchFamily="18" charset="0"/>
                        </a:rPr>
                        <a:t>Yes</a:t>
                      </a:r>
                      <a:endParaRPr lang="en-US" sz="1000">
                        <a:effectLst/>
                        <a:latin typeface="Times New Roman" panose="02020603050405020304" pitchFamily="18" charset="0"/>
                        <a:ea typeface="Calibri"/>
                        <a:cs typeface="Times New Roman" panose="02020603050405020304" pitchFamily="18" charset="0"/>
                      </a:endParaRPr>
                    </a:p>
                  </a:txBody>
                  <a:tcPr marL="32919" marR="32919" marT="32919" marB="32919" anchor="ctr"/>
                </a:tc>
                <a:tc>
                  <a:txBody>
                    <a:bodyPr/>
                    <a:lstStyle/>
                    <a:p>
                      <a:pPr marL="0" marR="0">
                        <a:lnSpc>
                          <a:spcPct val="115000"/>
                        </a:lnSpc>
                        <a:spcBef>
                          <a:spcPts val="0"/>
                        </a:spcBef>
                        <a:spcAft>
                          <a:spcPts val="1000"/>
                        </a:spcAft>
                      </a:pPr>
                      <a:r>
                        <a:rPr lang="en-US" sz="1000" dirty="0">
                          <a:effectLst/>
                          <a:latin typeface="Times New Roman" panose="02020603050405020304" pitchFamily="18" charset="0"/>
                          <a:cs typeface="Times New Roman" panose="02020603050405020304" pitchFamily="18" charset="0"/>
                        </a:rPr>
                        <a:t>Case discussion of unexpected outcomes</a:t>
                      </a:r>
                      <a:endParaRPr lang="en-US" sz="1000" dirty="0">
                        <a:effectLst/>
                        <a:latin typeface="Times New Roman" panose="02020603050405020304" pitchFamily="18" charset="0"/>
                        <a:ea typeface="Calibri"/>
                        <a:cs typeface="Times New Roman" panose="02020603050405020304" pitchFamily="18" charset="0"/>
                      </a:endParaRPr>
                    </a:p>
                  </a:txBody>
                  <a:tcPr marL="32919" marR="32919" marT="32919" marB="32919" anchor="ctr"/>
                </a:tc>
                <a:extLst>
                  <a:ext uri="{0D108BD9-81ED-4DB2-BD59-A6C34878D82A}">
                    <a16:rowId xmlns:a16="http://schemas.microsoft.com/office/drawing/2014/main" val="10006"/>
                  </a:ext>
                </a:extLst>
              </a:tr>
            </a:tbl>
          </a:graphicData>
        </a:graphic>
      </p:graphicFrame>
      <p:pic>
        <p:nvPicPr>
          <p:cNvPr id="5" name="Picture 4">
            <a:extLst>
              <a:ext uri="{FF2B5EF4-FFF2-40B4-BE49-F238E27FC236}">
                <a16:creationId xmlns:a16="http://schemas.microsoft.com/office/drawing/2014/main" id="{85CC8485-AF45-80B7-69D5-A0249760D8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81950" y="5715000"/>
            <a:ext cx="1028700" cy="1028700"/>
          </a:xfrm>
          <a:prstGeom prst="rect">
            <a:avLst/>
          </a:prstGeom>
        </p:spPr>
      </p:pic>
    </p:spTree>
    <p:extLst>
      <p:ext uri="{BB962C8B-B14F-4D97-AF65-F5344CB8AC3E}">
        <p14:creationId xmlns:p14="http://schemas.microsoft.com/office/powerpoint/2010/main" val="186078885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282628"/>
            <a:ext cx="3505200" cy="639762"/>
          </a:xfrm>
        </p:spPr>
        <p:txBody>
          <a:bodyPr>
            <a:normAutofit fontScale="90000"/>
          </a:bodyPr>
          <a:lstStyle/>
          <a:p>
            <a:r>
              <a:rPr lang="en-US" dirty="0"/>
              <a:t>Resident </a:t>
            </a:r>
            <a:br>
              <a:rPr lang="en-US" dirty="0"/>
            </a:br>
            <a:r>
              <a:rPr lang="en-US" dirty="0"/>
              <a:t>Life</a:t>
            </a:r>
          </a:p>
        </p:txBody>
      </p:sp>
      <p:pic>
        <p:nvPicPr>
          <p:cNvPr id="17410" name="Picture 10" descr="Sunset on Belton Lak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903" y="166432"/>
            <a:ext cx="2366570" cy="1437324"/>
          </a:xfrm>
          <a:prstGeom prst="rect">
            <a:avLst/>
          </a:prstGeom>
          <a:noFill/>
          <a:extLst>
            <a:ext uri="{909E8E84-426E-40DD-AFC4-6F175D3DCCD1}">
              <a14:hiddenFill xmlns:a14="http://schemas.microsoft.com/office/drawing/2010/main">
                <a:solidFill>
                  <a:srgbClr val="FFFFFF"/>
                </a:solidFill>
              </a14:hiddenFill>
            </a:ext>
          </a:extLst>
        </p:spPr>
      </p:pic>
      <p:pic>
        <p:nvPicPr>
          <p:cNvPr id="17409" name="Picture 25" descr="Temple, TX : Temple Lake Park on Lake Belton"/>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41676" y="160338"/>
            <a:ext cx="2262499" cy="13716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4267200" y="0"/>
            <a:ext cx="487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25050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Calibri" pitchFamily="34" charset="0"/>
                <a:ea typeface="Calibri" pitchFamily="34" charset="0"/>
                <a:cs typeface="Times New Roman" pitchFamily="18"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7" name="Rectangle 5"/>
          <p:cNvSpPr>
            <a:spLocks noChangeArrowheads="1"/>
          </p:cNvSpPr>
          <p:nvPr/>
        </p:nvSpPr>
        <p:spPr bwMode="auto">
          <a:xfrm>
            <a:off x="0" y="45434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0" i="0" u="none" strike="noStrike" cap="none" normalizeH="0" baseline="0">
                <a:ln>
                  <a:noFill/>
                </a:ln>
                <a:solidFill>
                  <a:srgbClr val="1A0DAB"/>
                </a:solidFill>
                <a:effectLst/>
                <a:latin typeface="Arial" pitchFamily="34" charset="0"/>
                <a:ea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8" name="Rectangle 7"/>
          <p:cNvSpPr/>
          <p:nvPr/>
        </p:nvSpPr>
        <p:spPr>
          <a:xfrm>
            <a:off x="190211" y="4042840"/>
            <a:ext cx="7239082" cy="830997"/>
          </a:xfrm>
          <a:prstGeom prst="rect">
            <a:avLst/>
          </a:prstGeom>
        </p:spPr>
        <p:txBody>
          <a:bodyPr wrap="square">
            <a:spAutoFit/>
          </a:bodyPr>
          <a:lstStyle/>
          <a:p>
            <a:r>
              <a:rPr lang="en-US" sz="1200" b="1" dirty="0">
                <a:latin typeface="Times New Roman" panose="02020603050405020304" pitchFamily="18" charset="0"/>
                <a:cs typeface="Times New Roman" panose="02020603050405020304" pitchFamily="18" charset="0"/>
              </a:rPr>
              <a:t>Affordable Living</a:t>
            </a:r>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Central Texas is an extremely affordable place to live and attracts many looking for a great place to live.  It is a successful, vibrant, growing community coupled with quality of life amenities that matter such as great parks, public transportation and variety of cultural activities.</a:t>
            </a:r>
          </a:p>
        </p:txBody>
      </p:sp>
      <p:sp>
        <p:nvSpPr>
          <p:cNvPr id="9" name="Rectangle 8"/>
          <p:cNvSpPr/>
          <p:nvPr/>
        </p:nvSpPr>
        <p:spPr>
          <a:xfrm>
            <a:off x="-11724" y="1397079"/>
            <a:ext cx="3745523" cy="1015663"/>
          </a:xfrm>
          <a:prstGeom prst="rect">
            <a:avLst/>
          </a:prstGeom>
        </p:spPr>
        <p:txBody>
          <a:bodyPr wrap="square">
            <a:spAutoFit/>
          </a:bodyPr>
          <a:lstStyle/>
          <a:p>
            <a:r>
              <a:rPr lang="en-US" sz="1200" b="1" dirty="0">
                <a:latin typeface="Times New Roman" panose="02020603050405020304" pitchFamily="18" charset="0"/>
                <a:cs typeface="Times New Roman" panose="02020603050405020304" pitchFamily="18" charset="0"/>
              </a:rPr>
              <a:t>Lake Belton</a:t>
            </a:r>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Whether you enjoy water sports, fishing, camping or just hanging out by the shore, Lake Belton offers something for everyone. Located within minutes of the hospital - provides a refuge during weekends, or holidays.</a:t>
            </a:r>
          </a:p>
        </p:txBody>
      </p:sp>
      <p:sp>
        <p:nvSpPr>
          <p:cNvPr id="11" name="Rectangle 10"/>
          <p:cNvSpPr/>
          <p:nvPr/>
        </p:nvSpPr>
        <p:spPr>
          <a:xfrm>
            <a:off x="4419600" y="1333904"/>
            <a:ext cx="4572000" cy="830997"/>
          </a:xfrm>
          <a:prstGeom prst="rect">
            <a:avLst/>
          </a:prstGeom>
        </p:spPr>
        <p:txBody>
          <a:bodyPr>
            <a:spAutoFit/>
          </a:bodyPr>
          <a:lstStyle/>
          <a:p>
            <a:r>
              <a:rPr lang="en-US" sz="1200" b="1" dirty="0">
                <a:latin typeface="Times New Roman" panose="02020603050405020304" pitchFamily="18" charset="0"/>
                <a:cs typeface="Times New Roman" panose="02020603050405020304" pitchFamily="18" charset="0"/>
              </a:rPr>
              <a:t>Outdoor Activities</a:t>
            </a:r>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42 parks, 22 miles of paved trails, Belton Lake Outdoor Recreation Area, golf, Scott &amp; White cycling club, mountain biking, hunting, fishing, water sports.</a:t>
            </a:r>
          </a:p>
        </p:txBody>
      </p:sp>
      <p:sp>
        <p:nvSpPr>
          <p:cNvPr id="12" name="Rectangle 11"/>
          <p:cNvSpPr/>
          <p:nvPr/>
        </p:nvSpPr>
        <p:spPr>
          <a:xfrm>
            <a:off x="3137817" y="5074115"/>
            <a:ext cx="4291476" cy="1384995"/>
          </a:xfrm>
          <a:prstGeom prst="rect">
            <a:avLst/>
          </a:prstGeom>
        </p:spPr>
        <p:txBody>
          <a:bodyPr wrap="square">
            <a:spAutoFit/>
          </a:bodyPr>
          <a:lstStyle/>
          <a:p>
            <a:r>
              <a:rPr lang="en-US" sz="1200" b="1" dirty="0">
                <a:latin typeface="Times New Roman" panose="02020603050405020304" pitchFamily="18" charset="0"/>
                <a:cs typeface="Times New Roman" panose="02020603050405020304" pitchFamily="18" charset="0"/>
              </a:rPr>
              <a:t>Family Friendly</a:t>
            </a:r>
            <a:endParaRPr lang="en-US" sz="1200" dirty="0">
              <a:latin typeface="Times New Roman" panose="02020603050405020304" pitchFamily="18" charset="0"/>
              <a:cs typeface="Times New Roman" panose="02020603050405020304" pitchFamily="18" charset="0"/>
            </a:endParaRPr>
          </a:p>
          <a:p>
            <a:r>
              <a:rPr lang="en-US" sz="1200" dirty="0">
                <a:latin typeface="Times New Roman" panose="02020603050405020304" pitchFamily="18" charset="0"/>
                <a:cs typeface="Times New Roman" panose="02020603050405020304" pitchFamily="18" charset="0"/>
              </a:rPr>
              <a:t>Temple is so affordable that residents are able to buy houses within minutes of the hospital, and traffic is non-existent. It is 10 minutes to everywhere in this thriving community.  The combination of good schools, abundant community pride, endless outdoor activities, an expanding economy, and a touch of Southern hospitality make Temple a great place to raise a family.</a:t>
            </a:r>
          </a:p>
        </p:txBody>
      </p:sp>
      <p:sp>
        <p:nvSpPr>
          <p:cNvPr id="13" name="AutoShape 7" descr="Image result for family friendly imag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4" name="Picture 13" descr="A person and person holding a baby&#10;&#10;Description automatically generated with medium confidence">
            <a:extLst>
              <a:ext uri="{FF2B5EF4-FFF2-40B4-BE49-F238E27FC236}">
                <a16:creationId xmlns:a16="http://schemas.microsoft.com/office/drawing/2014/main" id="{5ECA7A48-6D58-8341-BC0B-642C98E0DF5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95860" y="4908741"/>
            <a:ext cx="2741957" cy="1826829"/>
          </a:xfrm>
          <a:prstGeom prst="rect">
            <a:avLst/>
          </a:prstGeom>
        </p:spPr>
      </p:pic>
      <p:pic>
        <p:nvPicPr>
          <p:cNvPr id="2054" name="Picture 6" descr="Women-Owned Businesses In Downtown Temple">
            <a:extLst>
              <a:ext uri="{FF2B5EF4-FFF2-40B4-BE49-F238E27FC236}">
                <a16:creationId xmlns:a16="http://schemas.microsoft.com/office/drawing/2014/main" id="{F00918E1-1910-67F5-C126-FFE5EB39C72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11609" y="2695677"/>
            <a:ext cx="5270500" cy="153670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ocation – Baylor Scott &amp; White – Temple Radiology Residency">
            <a:extLst>
              <a:ext uri="{FF2B5EF4-FFF2-40B4-BE49-F238E27FC236}">
                <a16:creationId xmlns:a16="http://schemas.microsoft.com/office/drawing/2014/main" id="{F0C871C9-D21D-1530-08A4-FDFDE9B5A07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19800" y="1943452"/>
            <a:ext cx="3070225" cy="2983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55902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599" y="131826"/>
            <a:ext cx="4844143" cy="381000"/>
          </a:xfrm>
        </p:spPr>
        <p:txBody>
          <a:bodyPr>
            <a:normAutofit fontScale="90000"/>
          </a:bodyPr>
          <a:lstStyle/>
          <a:p>
            <a:r>
              <a:rPr lang="en-US" dirty="0"/>
              <a:t>Choose BSW Temple</a:t>
            </a:r>
          </a:p>
        </p:txBody>
      </p:sp>
      <p:sp>
        <p:nvSpPr>
          <p:cNvPr id="3" name="Content Placeholder 2"/>
          <p:cNvSpPr>
            <a:spLocks noGrp="1"/>
          </p:cNvSpPr>
          <p:nvPr>
            <p:ph idx="1"/>
          </p:nvPr>
        </p:nvSpPr>
        <p:spPr>
          <a:xfrm>
            <a:off x="457200" y="4114800"/>
            <a:ext cx="8001000" cy="1905000"/>
          </a:xfrm>
        </p:spPr>
        <p:txBody>
          <a:bodyPr>
            <a:normAutofit fontScale="92500" lnSpcReduction="10000"/>
          </a:bodyPr>
          <a:lstStyle/>
          <a:p>
            <a:r>
              <a:rPr lang="en-US" sz="2400" dirty="0">
                <a:solidFill>
                  <a:schemeClr val="tx1"/>
                </a:solidFill>
              </a:rPr>
              <a:t>Superior education</a:t>
            </a:r>
          </a:p>
          <a:p>
            <a:r>
              <a:rPr lang="en-US" sz="2400" dirty="0">
                <a:solidFill>
                  <a:schemeClr val="tx1"/>
                </a:solidFill>
              </a:rPr>
              <a:t>Great cost of living</a:t>
            </a:r>
          </a:p>
          <a:p>
            <a:r>
              <a:rPr lang="en-US" sz="2400" dirty="0">
                <a:solidFill>
                  <a:schemeClr val="tx1"/>
                </a:solidFill>
              </a:rPr>
              <a:t>Outstanding faculty </a:t>
            </a:r>
          </a:p>
          <a:p>
            <a:r>
              <a:rPr lang="en-US" sz="2400" dirty="0">
                <a:solidFill>
                  <a:schemeClr val="tx1"/>
                </a:solidFill>
              </a:rPr>
              <a:t>Close, family-centered team</a:t>
            </a:r>
          </a:p>
          <a:p>
            <a:r>
              <a:rPr lang="en-US" sz="2400" dirty="0">
                <a:solidFill>
                  <a:schemeClr val="tx1"/>
                </a:solidFill>
              </a:rPr>
              <a:t>One of the best hospitals in the United States</a:t>
            </a:r>
          </a:p>
          <a:p>
            <a:pPr marL="1587" indent="0">
              <a:buNone/>
            </a:pPr>
            <a:endParaRPr lang="en-US" sz="2400" dirty="0">
              <a:solidFill>
                <a:schemeClr val="tx1"/>
              </a:solidFill>
            </a:endParaRPr>
          </a:p>
        </p:txBody>
      </p:sp>
      <p:pic>
        <p:nvPicPr>
          <p:cNvPr id="3076" name="Picture 4" descr="http://siteselection.com/LifeSciences/2011/oct/images/S-Wai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88671" y="554355"/>
            <a:ext cx="5334000" cy="356044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084B0C3E-43CA-B22A-87C1-F533198F10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750" y="5638800"/>
            <a:ext cx="1104900" cy="1104900"/>
          </a:xfrm>
          <a:prstGeom prst="rect">
            <a:avLst/>
          </a:prstGeom>
        </p:spPr>
      </p:pic>
    </p:spTree>
    <p:extLst>
      <p:ext uri="{BB962C8B-B14F-4D97-AF65-F5344CB8AC3E}">
        <p14:creationId xmlns:p14="http://schemas.microsoft.com/office/powerpoint/2010/main" val="42346296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4655375" y="676026"/>
            <a:ext cx="3980708" cy="1143000"/>
          </a:xfrm>
        </p:spPr>
        <p:txBody>
          <a:bodyPr>
            <a:normAutofit fontScale="90000"/>
          </a:bodyPr>
          <a:lstStyle/>
          <a:p>
            <a:r>
              <a:rPr lang="en-US" altLang="en-US" dirty="0"/>
              <a:t>Thank you!   </a:t>
            </a:r>
            <a:br>
              <a:rPr lang="en-US" altLang="en-US" dirty="0"/>
            </a:br>
            <a:br>
              <a:rPr lang="en-US" altLang="en-US" dirty="0"/>
            </a:br>
            <a:r>
              <a:rPr lang="en-US" altLang="en-US" dirty="0"/>
              <a:t>Questions?</a:t>
            </a:r>
          </a:p>
        </p:txBody>
      </p:sp>
      <p:sp>
        <p:nvSpPr>
          <p:cNvPr id="29700" name="Slide Number Placeholder 3"/>
          <p:cNvSpPr>
            <a:spLocks noGrp="1"/>
          </p:cNvSpPr>
          <p:nvPr>
            <p:ph type="sldNum" sz="quarter" idx="4294967295"/>
          </p:nvPr>
        </p:nvSpPr>
        <p:spPr bwMode="auto">
          <a:xfrm>
            <a:off x="3505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rgbClr val="4D4D4D"/>
                </a:solidFill>
                <a:latin typeface="Garamond" pitchFamily="18" charset="0"/>
              </a:defRPr>
            </a:lvl1pPr>
            <a:lvl2pPr marL="742950" indent="-285750">
              <a:spcBef>
                <a:spcPct val="20000"/>
              </a:spcBef>
              <a:buFont typeface="Arial" charset="0"/>
              <a:buChar char="–"/>
              <a:defRPr sz="2800">
                <a:solidFill>
                  <a:srgbClr val="4D4D4D"/>
                </a:solidFill>
                <a:latin typeface="Garamond" pitchFamily="18" charset="0"/>
              </a:defRPr>
            </a:lvl2pPr>
            <a:lvl3pPr marL="1143000" indent="-228600">
              <a:spcBef>
                <a:spcPct val="20000"/>
              </a:spcBef>
              <a:buFont typeface="Arial" charset="0"/>
              <a:buChar char="•"/>
              <a:defRPr sz="2400">
                <a:solidFill>
                  <a:srgbClr val="4D4D4D"/>
                </a:solidFill>
                <a:latin typeface="Garamond" pitchFamily="18" charset="0"/>
              </a:defRPr>
            </a:lvl3pPr>
            <a:lvl4pPr marL="1600200" indent="-228600">
              <a:spcBef>
                <a:spcPct val="20000"/>
              </a:spcBef>
              <a:buFont typeface="Arial" charset="0"/>
              <a:buChar char="–"/>
              <a:defRPr sz="2000">
                <a:solidFill>
                  <a:srgbClr val="4D4D4D"/>
                </a:solidFill>
                <a:latin typeface="Garamond" pitchFamily="18" charset="0"/>
              </a:defRPr>
            </a:lvl4pPr>
            <a:lvl5pPr marL="2057400" indent="-228600">
              <a:spcBef>
                <a:spcPct val="20000"/>
              </a:spcBef>
              <a:buFont typeface="Arial" charset="0"/>
              <a:buChar char="»"/>
              <a:defRPr sz="2000">
                <a:solidFill>
                  <a:srgbClr val="4D4D4D"/>
                </a:solidFill>
                <a:latin typeface="Garamond" pitchFamily="18" charset="0"/>
              </a:defRPr>
            </a:lvl5pPr>
            <a:lvl6pPr marL="2514600" indent="-228600" eaLnBrk="0" fontAlgn="base" hangingPunct="0">
              <a:spcBef>
                <a:spcPct val="20000"/>
              </a:spcBef>
              <a:spcAft>
                <a:spcPct val="0"/>
              </a:spcAft>
              <a:buFont typeface="Arial" charset="0"/>
              <a:buChar char="»"/>
              <a:defRPr sz="2000">
                <a:solidFill>
                  <a:srgbClr val="4D4D4D"/>
                </a:solidFill>
                <a:latin typeface="Garamond" pitchFamily="18" charset="0"/>
              </a:defRPr>
            </a:lvl6pPr>
            <a:lvl7pPr marL="2971800" indent="-228600" eaLnBrk="0" fontAlgn="base" hangingPunct="0">
              <a:spcBef>
                <a:spcPct val="20000"/>
              </a:spcBef>
              <a:spcAft>
                <a:spcPct val="0"/>
              </a:spcAft>
              <a:buFont typeface="Arial" charset="0"/>
              <a:buChar char="»"/>
              <a:defRPr sz="2000">
                <a:solidFill>
                  <a:srgbClr val="4D4D4D"/>
                </a:solidFill>
                <a:latin typeface="Garamond" pitchFamily="18" charset="0"/>
              </a:defRPr>
            </a:lvl7pPr>
            <a:lvl8pPr marL="3429000" indent="-228600" eaLnBrk="0" fontAlgn="base" hangingPunct="0">
              <a:spcBef>
                <a:spcPct val="20000"/>
              </a:spcBef>
              <a:spcAft>
                <a:spcPct val="0"/>
              </a:spcAft>
              <a:buFont typeface="Arial" charset="0"/>
              <a:buChar char="»"/>
              <a:defRPr sz="2000">
                <a:solidFill>
                  <a:srgbClr val="4D4D4D"/>
                </a:solidFill>
                <a:latin typeface="Garamond" pitchFamily="18" charset="0"/>
              </a:defRPr>
            </a:lvl8pPr>
            <a:lvl9pPr marL="3886200" indent="-228600" eaLnBrk="0" fontAlgn="base" hangingPunct="0">
              <a:spcBef>
                <a:spcPct val="20000"/>
              </a:spcBef>
              <a:spcAft>
                <a:spcPct val="0"/>
              </a:spcAft>
              <a:buFont typeface="Arial" charset="0"/>
              <a:buChar char="»"/>
              <a:defRPr sz="2000">
                <a:solidFill>
                  <a:srgbClr val="4D4D4D"/>
                </a:solidFill>
                <a:latin typeface="Garamond" pitchFamily="18" charset="0"/>
              </a:defRPr>
            </a:lvl9pPr>
          </a:lstStyle>
          <a:p>
            <a:pPr>
              <a:spcBef>
                <a:spcPct val="0"/>
              </a:spcBef>
              <a:buFontTx/>
              <a:buNone/>
            </a:pPr>
            <a:fld id="{7D22C9FC-7E36-4171-85FE-1EB7C31E17BD}" type="slidenum">
              <a:rPr lang="en-US" altLang="en-US" sz="900" smtClean="0">
                <a:solidFill>
                  <a:schemeClr val="bg1"/>
                </a:solidFill>
                <a:latin typeface="Arial" charset="0"/>
              </a:rPr>
              <a:pPr>
                <a:spcBef>
                  <a:spcPct val="0"/>
                </a:spcBef>
                <a:buFontTx/>
                <a:buNone/>
              </a:pPr>
              <a:t>13</a:t>
            </a:fld>
            <a:endParaRPr lang="en-US" altLang="en-US" sz="900">
              <a:solidFill>
                <a:schemeClr val="bg1"/>
              </a:solidFill>
            </a:endParaRPr>
          </a:p>
        </p:txBody>
      </p:sp>
      <p:sp>
        <p:nvSpPr>
          <p:cNvPr id="3" name="Content Placeholder 2">
            <a:extLst>
              <a:ext uri="{FF2B5EF4-FFF2-40B4-BE49-F238E27FC236}">
                <a16:creationId xmlns:a16="http://schemas.microsoft.com/office/drawing/2014/main" id="{16D756F9-B2EE-4AF0-8C94-590C5593E01C}"/>
              </a:ext>
            </a:extLst>
          </p:cNvPr>
          <p:cNvSpPr>
            <a:spLocks noGrp="1"/>
          </p:cNvSpPr>
          <p:nvPr>
            <p:ph idx="1"/>
          </p:nvPr>
        </p:nvSpPr>
        <p:spPr>
          <a:xfrm>
            <a:off x="4557156" y="2799851"/>
            <a:ext cx="3980708" cy="2357847"/>
          </a:xfrm>
        </p:spPr>
        <p:txBody>
          <a:bodyPr/>
          <a:lstStyle/>
          <a:p>
            <a:pPr marL="1587" indent="0" algn="ctr">
              <a:buNone/>
            </a:pPr>
            <a:r>
              <a:rPr lang="en-US" sz="2400" dirty="0"/>
              <a:t>Email:</a:t>
            </a:r>
          </a:p>
          <a:p>
            <a:pPr marL="1587" indent="0" algn="ctr">
              <a:buNone/>
            </a:pPr>
            <a:r>
              <a:rPr lang="en-US" sz="2400" dirty="0"/>
              <a:t> laura.reed@bswhealth.org</a:t>
            </a:r>
          </a:p>
          <a:p>
            <a:pPr marL="1587" indent="0" algn="ctr">
              <a:buNone/>
            </a:pPr>
            <a:endParaRPr lang="en-US" sz="2400" dirty="0"/>
          </a:p>
          <a:p>
            <a:pPr marL="1587" indent="0" algn="ctr">
              <a:buNone/>
            </a:pPr>
            <a:r>
              <a:rPr lang="en-US" sz="2400" dirty="0"/>
              <a:t>Twitter: @</a:t>
            </a:r>
            <a:r>
              <a:rPr lang="en-US" sz="2400" dirty="0" err="1"/>
              <a:t>LKReedMD</a:t>
            </a:r>
            <a:endParaRPr lang="en-US" sz="2400" dirty="0"/>
          </a:p>
          <a:p>
            <a:pPr marL="1587" indent="0" algn="ctr">
              <a:buNone/>
            </a:pPr>
            <a:r>
              <a:rPr lang="en-US" sz="2400" dirty="0"/>
              <a:t> @</a:t>
            </a:r>
            <a:r>
              <a:rPr lang="en-US" sz="2400" dirty="0" err="1"/>
              <a:t>BSWHTemple_NSGY</a:t>
            </a:r>
            <a:endParaRPr lang="en-US" sz="2400" dirty="0"/>
          </a:p>
          <a:p>
            <a:pPr lvl="3"/>
            <a:endParaRPr lang="en-US" dirty="0"/>
          </a:p>
        </p:txBody>
      </p:sp>
      <p:pic>
        <p:nvPicPr>
          <p:cNvPr id="4" name="Picture 3">
            <a:extLst>
              <a:ext uri="{FF2B5EF4-FFF2-40B4-BE49-F238E27FC236}">
                <a16:creationId xmlns:a16="http://schemas.microsoft.com/office/drawing/2014/main" id="{9A8BD488-6EED-1A0A-6969-B88B102CDE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4800" y="5671549"/>
            <a:ext cx="1104900" cy="1104900"/>
          </a:xfrm>
          <a:prstGeom prst="rect">
            <a:avLst/>
          </a:prstGeom>
        </p:spPr>
      </p:pic>
      <p:pic>
        <p:nvPicPr>
          <p:cNvPr id="3074" name="Picture 2" descr="17 Comics That Capture The Struggle Between Your Heart And Head | HuffPost  Life">
            <a:extLst>
              <a:ext uri="{FF2B5EF4-FFF2-40B4-BE49-F238E27FC236}">
                <a16:creationId xmlns:a16="http://schemas.microsoft.com/office/drawing/2014/main" id="{30FC2B39-C325-3EBB-1228-EB29BB8E638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074" y="914400"/>
            <a:ext cx="4572000" cy="4572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213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bwMode="auto">
          <a:xfrm>
            <a:off x="3505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charset="0"/>
              <a:buChar char="•"/>
              <a:defRPr sz="3200">
                <a:solidFill>
                  <a:srgbClr val="4D4D4D"/>
                </a:solidFill>
                <a:latin typeface="Garamond" pitchFamily="18" charset="0"/>
              </a:defRPr>
            </a:lvl1pPr>
            <a:lvl2pPr marL="742950" indent="-285750">
              <a:spcBef>
                <a:spcPct val="20000"/>
              </a:spcBef>
              <a:buFont typeface="Arial" charset="0"/>
              <a:buChar char="–"/>
              <a:defRPr sz="2800">
                <a:solidFill>
                  <a:srgbClr val="4D4D4D"/>
                </a:solidFill>
                <a:latin typeface="Garamond" pitchFamily="18" charset="0"/>
              </a:defRPr>
            </a:lvl2pPr>
            <a:lvl3pPr marL="1143000" indent="-228600">
              <a:spcBef>
                <a:spcPct val="20000"/>
              </a:spcBef>
              <a:buFont typeface="Arial" charset="0"/>
              <a:buChar char="•"/>
              <a:defRPr sz="2400">
                <a:solidFill>
                  <a:srgbClr val="4D4D4D"/>
                </a:solidFill>
                <a:latin typeface="Garamond" pitchFamily="18" charset="0"/>
              </a:defRPr>
            </a:lvl3pPr>
            <a:lvl4pPr marL="1600200" indent="-228600">
              <a:spcBef>
                <a:spcPct val="20000"/>
              </a:spcBef>
              <a:buFont typeface="Arial" charset="0"/>
              <a:buChar char="–"/>
              <a:defRPr sz="2000">
                <a:solidFill>
                  <a:srgbClr val="4D4D4D"/>
                </a:solidFill>
                <a:latin typeface="Garamond" pitchFamily="18" charset="0"/>
              </a:defRPr>
            </a:lvl4pPr>
            <a:lvl5pPr marL="2057400" indent="-228600">
              <a:spcBef>
                <a:spcPct val="20000"/>
              </a:spcBef>
              <a:buFont typeface="Arial" charset="0"/>
              <a:buChar char="»"/>
              <a:defRPr sz="2000">
                <a:solidFill>
                  <a:srgbClr val="4D4D4D"/>
                </a:solidFill>
                <a:latin typeface="Garamond" pitchFamily="18" charset="0"/>
              </a:defRPr>
            </a:lvl5pPr>
            <a:lvl6pPr marL="2514600" indent="-228600" eaLnBrk="0" fontAlgn="base" hangingPunct="0">
              <a:spcBef>
                <a:spcPct val="20000"/>
              </a:spcBef>
              <a:spcAft>
                <a:spcPct val="0"/>
              </a:spcAft>
              <a:buFont typeface="Arial" charset="0"/>
              <a:buChar char="»"/>
              <a:defRPr sz="2000">
                <a:solidFill>
                  <a:srgbClr val="4D4D4D"/>
                </a:solidFill>
                <a:latin typeface="Garamond" pitchFamily="18" charset="0"/>
              </a:defRPr>
            </a:lvl6pPr>
            <a:lvl7pPr marL="2971800" indent="-228600" eaLnBrk="0" fontAlgn="base" hangingPunct="0">
              <a:spcBef>
                <a:spcPct val="20000"/>
              </a:spcBef>
              <a:spcAft>
                <a:spcPct val="0"/>
              </a:spcAft>
              <a:buFont typeface="Arial" charset="0"/>
              <a:buChar char="»"/>
              <a:defRPr sz="2000">
                <a:solidFill>
                  <a:srgbClr val="4D4D4D"/>
                </a:solidFill>
                <a:latin typeface="Garamond" pitchFamily="18" charset="0"/>
              </a:defRPr>
            </a:lvl7pPr>
            <a:lvl8pPr marL="3429000" indent="-228600" eaLnBrk="0" fontAlgn="base" hangingPunct="0">
              <a:spcBef>
                <a:spcPct val="20000"/>
              </a:spcBef>
              <a:spcAft>
                <a:spcPct val="0"/>
              </a:spcAft>
              <a:buFont typeface="Arial" charset="0"/>
              <a:buChar char="»"/>
              <a:defRPr sz="2000">
                <a:solidFill>
                  <a:srgbClr val="4D4D4D"/>
                </a:solidFill>
                <a:latin typeface="Garamond" pitchFamily="18" charset="0"/>
              </a:defRPr>
            </a:lvl8pPr>
            <a:lvl9pPr marL="3886200" indent="-228600" eaLnBrk="0" fontAlgn="base" hangingPunct="0">
              <a:spcBef>
                <a:spcPct val="20000"/>
              </a:spcBef>
              <a:spcAft>
                <a:spcPct val="0"/>
              </a:spcAft>
              <a:buFont typeface="Arial" charset="0"/>
              <a:buChar char="»"/>
              <a:defRPr sz="2000">
                <a:solidFill>
                  <a:srgbClr val="4D4D4D"/>
                </a:solidFill>
                <a:latin typeface="Garamond" pitchFamily="18" charset="0"/>
              </a:defRPr>
            </a:lvl9pPr>
          </a:lstStyle>
          <a:p>
            <a:pPr>
              <a:spcBef>
                <a:spcPct val="0"/>
              </a:spcBef>
              <a:buFontTx/>
              <a:buNone/>
            </a:pPr>
            <a:fld id="{B1CBF21F-C25D-4DDA-9667-B51D556D08EA}" type="slidenum">
              <a:rPr lang="en-US" altLang="en-US" sz="900" smtClean="0">
                <a:solidFill>
                  <a:schemeClr val="bg1"/>
                </a:solidFill>
                <a:latin typeface="Arial" charset="0"/>
              </a:rPr>
              <a:pPr>
                <a:spcBef>
                  <a:spcPct val="0"/>
                </a:spcBef>
                <a:buFontTx/>
                <a:buNone/>
              </a:pPr>
              <a:t>1</a:t>
            </a:fld>
            <a:endParaRPr lang="en-US" altLang="en-US" sz="900" dirty="0">
              <a:solidFill>
                <a:schemeClr val="bg1"/>
              </a:solidFill>
            </a:endParaRPr>
          </a:p>
        </p:txBody>
      </p:sp>
      <p:pic>
        <p:nvPicPr>
          <p:cNvPr id="1026" name="Picture 2" descr="Emma Stone quote: I'm not a brain surgeon, I'm not saving anyone from...">
            <a:extLst>
              <a:ext uri="{FF2B5EF4-FFF2-40B4-BE49-F238E27FC236}">
                <a16:creationId xmlns:a16="http://schemas.microsoft.com/office/drawing/2014/main" id="{6292E29C-C8E1-4B86-AC83-81FEAB2554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3937" y="1143000"/>
            <a:ext cx="7096125" cy="3339353"/>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a:extLst>
              <a:ext uri="{FF2B5EF4-FFF2-40B4-BE49-F238E27FC236}">
                <a16:creationId xmlns:a16="http://schemas.microsoft.com/office/drawing/2014/main" id="{F90E598E-5EEE-1E2D-B10D-69157F0517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5745802"/>
            <a:ext cx="990600" cy="990600"/>
          </a:xfrm>
          <a:prstGeom prst="rect">
            <a:avLst/>
          </a:prstGeom>
        </p:spPr>
      </p:pic>
    </p:spTree>
    <p:extLst>
      <p:ext uri="{BB962C8B-B14F-4D97-AF65-F5344CB8AC3E}">
        <p14:creationId xmlns:p14="http://schemas.microsoft.com/office/powerpoint/2010/main" val="38418869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9FB7D82-1B90-44C0-ADB8-3A9D5731A9A8}" type="slidenum">
              <a:rPr lang="en-US" smtClean="0"/>
              <a:pPr/>
              <a:t>2</a:t>
            </a:fld>
            <a:endParaRPr lang="en-US" dirty="0"/>
          </a:p>
        </p:txBody>
      </p:sp>
      <p:sp>
        <p:nvSpPr>
          <p:cNvPr id="6" name="Rectangle 5"/>
          <p:cNvSpPr/>
          <p:nvPr/>
        </p:nvSpPr>
        <p:spPr>
          <a:xfrm>
            <a:off x="1289370" y="311531"/>
            <a:ext cx="6565259" cy="2585323"/>
          </a:xfrm>
          <a:prstGeom prst="rect">
            <a:avLst/>
          </a:prstGeom>
          <a:noFill/>
        </p:spPr>
        <p:txBody>
          <a:bodyPr wrap="none" lIns="91440" tIns="45720" rIns="91440" bIns="45720">
            <a:spAutoFit/>
          </a:bodyPr>
          <a:lstStyle/>
          <a:p>
            <a:pPr algn="ctr"/>
            <a:r>
              <a:rPr lang="en-US" sz="5400" b="1" cap="none" spc="0" dirty="0">
                <a:ln w="10541" cmpd="sng">
                  <a:solidFill>
                    <a:srgbClr val="002060"/>
                  </a:solidFill>
                  <a:prstDash val="solid"/>
                </a:ln>
                <a:gradFill>
                  <a:gsLst>
                    <a:gs pos="49016">
                      <a:srgbClr val="047DAD"/>
                    </a:gs>
                    <a:gs pos="57000">
                      <a:srgbClr val="052765"/>
                    </a:gs>
                    <a:gs pos="49016">
                      <a:srgbClr val="047DAD"/>
                    </a:gs>
                    <a:gs pos="43000">
                      <a:srgbClr val="103670"/>
                    </a:gs>
                    <a:gs pos="49000">
                      <a:srgbClr val="002060"/>
                    </a:gs>
                    <a:gs pos="0">
                      <a:schemeClr val="accent1">
                        <a:tint val="40000"/>
                        <a:satMod val="250000"/>
                      </a:schemeClr>
                    </a:gs>
                    <a:gs pos="0">
                      <a:schemeClr val="accent1">
                        <a:tint val="52000"/>
                        <a:satMod val="300000"/>
                      </a:schemeClr>
                    </a:gs>
                    <a:gs pos="16000">
                      <a:schemeClr val="accent1">
                        <a:shade val="20000"/>
                        <a:satMod val="300000"/>
                      </a:schemeClr>
                    </a:gs>
                    <a:gs pos="100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rPr>
              <a:t>Welcome to </a:t>
            </a:r>
          </a:p>
          <a:p>
            <a:pPr algn="ctr"/>
            <a:r>
              <a:rPr lang="en-US" sz="5400" b="1" dirty="0">
                <a:ln w="10541" cmpd="sng">
                  <a:solidFill>
                    <a:srgbClr val="002060"/>
                  </a:solidFill>
                  <a:prstDash val="solid"/>
                </a:ln>
                <a:gradFill>
                  <a:gsLst>
                    <a:gs pos="49016">
                      <a:srgbClr val="047DAD"/>
                    </a:gs>
                    <a:gs pos="57000">
                      <a:srgbClr val="052765"/>
                    </a:gs>
                    <a:gs pos="49016">
                      <a:srgbClr val="047DAD"/>
                    </a:gs>
                    <a:gs pos="43000">
                      <a:srgbClr val="103670"/>
                    </a:gs>
                    <a:gs pos="49000">
                      <a:srgbClr val="002060"/>
                    </a:gs>
                    <a:gs pos="0">
                      <a:schemeClr val="accent1">
                        <a:tint val="40000"/>
                        <a:satMod val="250000"/>
                      </a:schemeClr>
                    </a:gs>
                    <a:gs pos="0">
                      <a:schemeClr val="accent1">
                        <a:tint val="52000"/>
                        <a:satMod val="300000"/>
                      </a:schemeClr>
                    </a:gs>
                    <a:gs pos="16000">
                      <a:schemeClr val="accent1">
                        <a:shade val="20000"/>
                        <a:satMod val="300000"/>
                      </a:schemeClr>
                    </a:gs>
                    <a:gs pos="100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Baylor Scott &amp; White</a:t>
            </a:r>
          </a:p>
          <a:p>
            <a:pPr algn="ctr"/>
            <a:r>
              <a:rPr lang="en-US" sz="5400" b="1" dirty="0">
                <a:ln w="10541" cmpd="sng">
                  <a:solidFill>
                    <a:srgbClr val="002060"/>
                  </a:solidFill>
                  <a:prstDash val="solid"/>
                </a:ln>
                <a:gradFill>
                  <a:gsLst>
                    <a:gs pos="49016">
                      <a:srgbClr val="047DAD"/>
                    </a:gs>
                    <a:gs pos="57000">
                      <a:srgbClr val="052765"/>
                    </a:gs>
                    <a:gs pos="49016">
                      <a:srgbClr val="047DAD"/>
                    </a:gs>
                    <a:gs pos="43000">
                      <a:srgbClr val="103670"/>
                    </a:gs>
                    <a:gs pos="49000">
                      <a:srgbClr val="002060"/>
                    </a:gs>
                    <a:gs pos="0">
                      <a:schemeClr val="accent1">
                        <a:tint val="40000"/>
                        <a:satMod val="250000"/>
                      </a:schemeClr>
                    </a:gs>
                    <a:gs pos="0">
                      <a:schemeClr val="accent1">
                        <a:tint val="52000"/>
                        <a:satMod val="300000"/>
                      </a:schemeClr>
                    </a:gs>
                    <a:gs pos="16000">
                      <a:schemeClr val="accent1">
                        <a:shade val="20000"/>
                        <a:satMod val="300000"/>
                      </a:schemeClr>
                    </a:gs>
                    <a:gs pos="100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Medical Center</a:t>
            </a:r>
            <a:endParaRPr lang="en-US" sz="5400" b="1" cap="none" spc="0" dirty="0">
              <a:ln w="10541" cmpd="sng">
                <a:solidFill>
                  <a:srgbClr val="002060"/>
                </a:solidFill>
                <a:prstDash val="solid"/>
              </a:ln>
              <a:gradFill>
                <a:gsLst>
                  <a:gs pos="49016">
                    <a:srgbClr val="047DAD"/>
                  </a:gs>
                  <a:gs pos="57000">
                    <a:srgbClr val="052765"/>
                  </a:gs>
                  <a:gs pos="49016">
                    <a:srgbClr val="047DAD"/>
                  </a:gs>
                  <a:gs pos="43000">
                    <a:srgbClr val="103670"/>
                  </a:gs>
                  <a:gs pos="49000">
                    <a:srgbClr val="002060"/>
                  </a:gs>
                  <a:gs pos="0">
                    <a:schemeClr val="accent1">
                      <a:tint val="40000"/>
                      <a:satMod val="250000"/>
                    </a:schemeClr>
                  </a:gs>
                  <a:gs pos="0">
                    <a:schemeClr val="accent1">
                      <a:tint val="52000"/>
                      <a:satMod val="300000"/>
                    </a:schemeClr>
                  </a:gs>
                  <a:gs pos="16000">
                    <a:schemeClr val="accent1">
                      <a:shade val="20000"/>
                      <a:satMod val="300000"/>
                    </a:schemeClr>
                  </a:gs>
                  <a:gs pos="100000">
                    <a:schemeClr val="accent1">
                      <a:tint val="52000"/>
                      <a:satMod val="300000"/>
                    </a:schemeClr>
                  </a:gs>
                  <a:gs pos="100000">
                    <a:schemeClr val="accent1">
                      <a:tint val="40000"/>
                      <a:satMod val="250000"/>
                    </a:schemeClr>
                  </a:gs>
                </a:gsLst>
                <a:lin ang="5400000"/>
              </a:gradFill>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679EFDC-C3B7-BF0A-B8D7-44F3E84F63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801" y="3041269"/>
            <a:ext cx="10515600" cy="3505200"/>
          </a:xfrm>
          <a:prstGeom prst="rect">
            <a:avLst/>
          </a:prstGeom>
        </p:spPr>
      </p:pic>
    </p:spTree>
    <p:extLst>
      <p:ext uri="{BB962C8B-B14F-4D97-AF65-F5344CB8AC3E}">
        <p14:creationId xmlns:p14="http://schemas.microsoft.com/office/powerpoint/2010/main" val="1505215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4"/>
          <p:cNvSpPr>
            <a:spLocks noChangeArrowheads="1"/>
          </p:cNvSpPr>
          <p:nvPr/>
        </p:nvSpPr>
        <p:spPr bwMode="auto">
          <a:xfrm>
            <a:off x="0" y="26955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100" b="0" i="0" u="none" strike="noStrike" cap="none" normalizeH="0" baseline="0">
                <a:ln>
                  <a:noFill/>
                </a:ln>
                <a:solidFill>
                  <a:schemeClr val="tx1"/>
                </a:solidFill>
                <a:effectLst/>
                <a:latin typeface="Arial" pitchFamily="34" charset="0"/>
                <a:ea typeface="Calibri" pitchFamily="34" charset="0"/>
                <a:cs typeface="Arial" pitchFamily="34" charset="0"/>
              </a:rPr>
              <a:t> </a:t>
            </a: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9" name="Rectangle 8"/>
          <p:cNvSpPr/>
          <p:nvPr/>
        </p:nvSpPr>
        <p:spPr>
          <a:xfrm>
            <a:off x="76200" y="2304841"/>
            <a:ext cx="8458200" cy="1754326"/>
          </a:xfrm>
          <a:prstGeom prst="rect">
            <a:avLst/>
          </a:prstGeom>
        </p:spPr>
        <p:txBody>
          <a:bodyPr wrap="square">
            <a:spAutoFit/>
          </a:bodyPr>
          <a:lstStyle/>
          <a:p>
            <a:pPr algn="ctr"/>
            <a:r>
              <a:rPr lang="en-US" dirty="0">
                <a:latin typeface="Times New Roman" panose="02020603050405020304" pitchFamily="18" charset="0"/>
                <a:cs typeface="Times New Roman" panose="02020603050405020304" pitchFamily="18" charset="0"/>
              </a:rPr>
              <a:t>Department of Neurosurgery at Baylor Scott &amp; White Health  </a:t>
            </a:r>
          </a:p>
          <a:p>
            <a:pPr algn="ctr"/>
            <a:endParaRPr lang="en-US" dirty="0">
              <a:latin typeface="Times New Roman" panose="02020603050405020304" pitchFamily="18" charset="0"/>
              <a:cs typeface="Times New Roman" panose="02020603050405020304" pitchFamily="18" charset="0"/>
            </a:endParaRPr>
          </a:p>
          <a:p>
            <a:pPr algn="ctr"/>
            <a:r>
              <a:rPr lang="en-US" dirty="0">
                <a:latin typeface="Times New Roman" panose="02020603050405020304" pitchFamily="18" charset="0"/>
                <a:cs typeface="Times New Roman" panose="02020603050405020304" pitchFamily="18" charset="0"/>
              </a:rPr>
              <a:t>It is our vision to provide our patients life-changing and innovative treatment and care. We do this by training and educating the best neurosurgeons in the country, conducting cutting edge clinical and translational research, and by providing a constant, consistent, and rigorous continuing education curriculum to students, residents, staff, and physicians. </a:t>
            </a:r>
          </a:p>
        </p:txBody>
      </p:sp>
      <p:pic>
        <p:nvPicPr>
          <p:cNvPr id="18" name="Picture 17" descr="Jason H. Huang, MD, FACS"/>
          <p:cNvPicPr/>
          <p:nvPr/>
        </p:nvPicPr>
        <p:blipFill>
          <a:blip r:embed="rId2">
            <a:extLst>
              <a:ext uri="{28A0092B-C50C-407E-A947-70E740481C1C}">
                <a14:useLocalDpi xmlns:a14="http://schemas.microsoft.com/office/drawing/2010/main" val="0"/>
              </a:ext>
            </a:extLst>
          </a:blip>
          <a:srcRect/>
          <a:stretch>
            <a:fillRect/>
          </a:stretch>
        </p:blipFill>
        <p:spPr bwMode="auto">
          <a:xfrm>
            <a:off x="3976687" y="4495800"/>
            <a:ext cx="1190625" cy="1485900"/>
          </a:xfrm>
          <a:prstGeom prst="rect">
            <a:avLst/>
          </a:prstGeom>
          <a:noFill/>
          <a:ln>
            <a:noFill/>
          </a:ln>
        </p:spPr>
      </p:pic>
      <p:sp>
        <p:nvSpPr>
          <p:cNvPr id="14" name="Rectangle 13"/>
          <p:cNvSpPr/>
          <p:nvPr/>
        </p:nvSpPr>
        <p:spPr>
          <a:xfrm>
            <a:off x="3124199" y="6002557"/>
            <a:ext cx="2895600" cy="830997"/>
          </a:xfrm>
          <a:prstGeom prst="rect">
            <a:avLst/>
          </a:prstGeom>
        </p:spPr>
        <p:txBody>
          <a:bodyPr wrap="square">
            <a:spAutoFit/>
          </a:bodyPr>
          <a:lstStyle/>
          <a:p>
            <a:pPr algn="ctr"/>
            <a:r>
              <a:rPr lang="en-US" sz="1200" b="1" dirty="0">
                <a:latin typeface="Times New Roman" panose="02020603050405020304" pitchFamily="18" charset="0"/>
                <a:cs typeface="Times New Roman" panose="02020603050405020304" pitchFamily="18" charset="0"/>
              </a:rPr>
              <a:t>Jason H. Huang, MD, FACS</a:t>
            </a:r>
            <a:endParaRPr lang="en-US" sz="1200" dirty="0">
              <a:latin typeface="Times New Roman" panose="02020603050405020304" pitchFamily="18" charset="0"/>
              <a:cs typeface="Times New Roman" panose="02020603050405020304" pitchFamily="18" charset="0"/>
            </a:endParaRPr>
          </a:p>
          <a:p>
            <a:pPr algn="ctr"/>
            <a:r>
              <a:rPr lang="en-US" sz="1200" dirty="0">
                <a:latin typeface="Times New Roman" panose="02020603050405020304" pitchFamily="18" charset="0"/>
                <a:cs typeface="Times New Roman" panose="02020603050405020304" pitchFamily="18" charset="0"/>
              </a:rPr>
              <a:t>Program Director, Neurosurgical Residency </a:t>
            </a:r>
          </a:p>
          <a:p>
            <a:pPr algn="ctr"/>
            <a:r>
              <a:rPr lang="en-US" sz="1200" dirty="0">
                <a:latin typeface="Times New Roman" panose="02020603050405020304" pitchFamily="18" charset="0"/>
                <a:cs typeface="Times New Roman" panose="02020603050405020304" pitchFamily="18" charset="0"/>
              </a:rPr>
              <a:t>Chair, Department of Neurosurgery</a:t>
            </a:r>
          </a:p>
          <a:p>
            <a:pPr algn="ctr"/>
            <a:r>
              <a:rPr lang="en-US" sz="1200" dirty="0">
                <a:latin typeface="Times New Roman" panose="02020603050405020304" pitchFamily="18" charset="0"/>
                <a:cs typeface="Times New Roman" panose="02020603050405020304" pitchFamily="18" charset="0"/>
              </a:rPr>
              <a:t>Professor of Surgery</a:t>
            </a:r>
          </a:p>
        </p:txBody>
      </p:sp>
      <p:pic>
        <p:nvPicPr>
          <p:cNvPr id="3" name="Picture 2" descr="A picture containing indoor, room, hospital room&#10;&#10;Description automatically generated">
            <a:extLst>
              <a:ext uri="{FF2B5EF4-FFF2-40B4-BE49-F238E27FC236}">
                <a16:creationId xmlns:a16="http://schemas.microsoft.com/office/drawing/2014/main" id="{CB3729D6-F249-C945-956A-63F8BBBF657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33494"/>
            <a:ext cx="3031215" cy="2271868"/>
          </a:xfrm>
          <a:prstGeom prst="rect">
            <a:avLst/>
          </a:prstGeom>
        </p:spPr>
      </p:pic>
      <p:pic>
        <p:nvPicPr>
          <p:cNvPr id="7" name="Picture 6" descr="A picture containing indoor, person, hospital room, ceiling&#10;&#10;Description automatically generated">
            <a:extLst>
              <a:ext uri="{FF2B5EF4-FFF2-40B4-BE49-F238E27FC236}">
                <a16:creationId xmlns:a16="http://schemas.microsoft.com/office/drawing/2014/main" id="{539B34EC-9271-3041-AE55-FD12F9D93AD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20013" y="-4149"/>
            <a:ext cx="3030083" cy="2272562"/>
          </a:xfrm>
          <a:prstGeom prst="rect">
            <a:avLst/>
          </a:prstGeom>
        </p:spPr>
      </p:pic>
      <p:pic>
        <p:nvPicPr>
          <p:cNvPr id="10" name="Picture 9" descr="A picture containing person, hospital room, indoor, scene&#10;&#10;Description automatically generated">
            <a:extLst>
              <a:ext uri="{FF2B5EF4-FFF2-40B4-BE49-F238E27FC236}">
                <a16:creationId xmlns:a16="http://schemas.microsoft.com/office/drawing/2014/main" id="{DE89E0E7-3133-E24B-871A-727969808AE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118772" y="-4149"/>
            <a:ext cx="2906454" cy="2289033"/>
          </a:xfrm>
          <a:prstGeom prst="rect">
            <a:avLst/>
          </a:prstGeom>
        </p:spPr>
      </p:pic>
      <p:pic>
        <p:nvPicPr>
          <p:cNvPr id="4" name="Picture 3">
            <a:extLst>
              <a:ext uri="{FF2B5EF4-FFF2-40B4-BE49-F238E27FC236}">
                <a16:creationId xmlns:a16="http://schemas.microsoft.com/office/drawing/2014/main" id="{8F971E88-C3C3-BF1B-A857-47971A2B43A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39100" y="5800971"/>
            <a:ext cx="990600" cy="990600"/>
          </a:xfrm>
          <a:prstGeom prst="rect">
            <a:avLst/>
          </a:prstGeom>
        </p:spPr>
      </p:pic>
    </p:spTree>
    <p:extLst>
      <p:ext uri="{BB962C8B-B14F-4D97-AF65-F5344CB8AC3E}">
        <p14:creationId xmlns:p14="http://schemas.microsoft.com/office/powerpoint/2010/main" val="10712785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77309"/>
            <a:ext cx="8229600" cy="1143000"/>
          </a:xfrm>
        </p:spPr>
        <p:txBody>
          <a:bodyPr>
            <a:normAutofit fontScale="90000"/>
          </a:bodyPr>
          <a:lstStyle/>
          <a:p>
            <a:r>
              <a:rPr lang="en-US" dirty="0">
                <a:ea typeface="Helvetica Neue" panose="02000503000000020004" pitchFamily="2" charset="0"/>
              </a:rPr>
              <a:t>Clinical Care</a:t>
            </a:r>
            <a:br>
              <a:rPr lang="en-US" dirty="0">
                <a:ea typeface="Helvetica Neue" panose="02000503000000020004" pitchFamily="2" charset="0"/>
              </a:rPr>
            </a:br>
            <a:br>
              <a:rPr lang="en-US" dirty="0">
                <a:ea typeface="Helvetica Neue" panose="02000503000000020004" pitchFamily="2" charset="0"/>
              </a:rPr>
            </a:br>
            <a:r>
              <a:rPr lang="en-US" dirty="0">
                <a:ea typeface="Helvetica Neue" panose="02000503000000020004" pitchFamily="2" charset="0"/>
              </a:rPr>
              <a:t>Research</a:t>
            </a:r>
            <a:br>
              <a:rPr lang="en-US" dirty="0">
                <a:ea typeface="Helvetica Neue" panose="02000503000000020004" pitchFamily="2" charset="0"/>
              </a:rPr>
            </a:br>
            <a:br>
              <a:rPr lang="en-US" dirty="0">
                <a:ea typeface="Helvetica Neue" panose="02000503000000020004" pitchFamily="2" charset="0"/>
              </a:rPr>
            </a:br>
            <a:r>
              <a:rPr lang="en-US" dirty="0">
                <a:ea typeface="Helvetica Neue" panose="02000503000000020004" pitchFamily="2" charset="0"/>
              </a:rPr>
              <a:t>Education</a:t>
            </a:r>
          </a:p>
        </p:txBody>
      </p:sp>
      <p:sp>
        <p:nvSpPr>
          <p:cNvPr id="4" name="Title 1"/>
          <p:cNvSpPr txBox="1">
            <a:spLocks/>
          </p:cNvSpPr>
          <p:nvPr/>
        </p:nvSpPr>
        <p:spPr bwMode="auto">
          <a:xfrm>
            <a:off x="685800" y="81347"/>
            <a:ext cx="7772400"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rtl="0" eaLnBrk="0" fontAlgn="base" hangingPunct="0">
              <a:spcBef>
                <a:spcPct val="0"/>
              </a:spcBef>
              <a:spcAft>
                <a:spcPct val="0"/>
              </a:spcAft>
              <a:defRPr sz="4000" b="0" kern="1200" cap="none" baseline="0">
                <a:solidFill>
                  <a:srgbClr val="0067B1"/>
                </a:solidFill>
                <a:latin typeface="Arial" pitchFamily="34" charset="0"/>
                <a:ea typeface="ＭＳ Ｐゴシック" charset="0"/>
                <a:cs typeface="Arial" pitchFamily="34" charset="0"/>
              </a:defRPr>
            </a:lvl1pPr>
            <a:lvl2pPr algn="ctr" rtl="0" eaLnBrk="0" fontAlgn="base" hangingPunct="0">
              <a:spcBef>
                <a:spcPct val="0"/>
              </a:spcBef>
              <a:spcAft>
                <a:spcPct val="0"/>
              </a:spcAft>
              <a:defRPr sz="4400">
                <a:solidFill>
                  <a:srgbClr val="0067B1"/>
                </a:solidFill>
                <a:latin typeface="Arial" charset="0"/>
                <a:ea typeface="ＭＳ Ｐゴシック" charset="0"/>
                <a:cs typeface="Arial" pitchFamily="34" charset="0"/>
              </a:defRPr>
            </a:lvl2pPr>
            <a:lvl3pPr algn="ctr" rtl="0" eaLnBrk="0" fontAlgn="base" hangingPunct="0">
              <a:spcBef>
                <a:spcPct val="0"/>
              </a:spcBef>
              <a:spcAft>
                <a:spcPct val="0"/>
              </a:spcAft>
              <a:defRPr sz="4400">
                <a:solidFill>
                  <a:srgbClr val="0067B1"/>
                </a:solidFill>
                <a:latin typeface="Arial" charset="0"/>
                <a:ea typeface="ＭＳ Ｐゴシック" charset="0"/>
                <a:cs typeface="Arial" pitchFamily="34" charset="0"/>
              </a:defRPr>
            </a:lvl3pPr>
            <a:lvl4pPr algn="ctr" rtl="0" eaLnBrk="0" fontAlgn="base" hangingPunct="0">
              <a:spcBef>
                <a:spcPct val="0"/>
              </a:spcBef>
              <a:spcAft>
                <a:spcPct val="0"/>
              </a:spcAft>
              <a:defRPr sz="4400">
                <a:solidFill>
                  <a:srgbClr val="0067B1"/>
                </a:solidFill>
                <a:latin typeface="Arial" charset="0"/>
                <a:ea typeface="ＭＳ Ｐゴシック" charset="0"/>
                <a:cs typeface="Arial" pitchFamily="34" charset="0"/>
              </a:defRPr>
            </a:lvl4pPr>
            <a:lvl5pPr algn="ctr" rtl="0" eaLnBrk="0" fontAlgn="base" hangingPunct="0">
              <a:spcBef>
                <a:spcPct val="0"/>
              </a:spcBef>
              <a:spcAft>
                <a:spcPct val="0"/>
              </a:spcAft>
              <a:defRPr sz="4400">
                <a:solidFill>
                  <a:srgbClr val="0067B1"/>
                </a:solidFill>
                <a:latin typeface="Arial" charset="0"/>
                <a:ea typeface="ＭＳ Ｐゴシック" charset="0"/>
                <a:cs typeface="Arial" pitchFamily="34" charset="0"/>
              </a:defRPr>
            </a:lvl5pPr>
            <a:lvl6pPr marL="457200" algn="ctr" rtl="0" fontAlgn="base">
              <a:spcBef>
                <a:spcPct val="0"/>
              </a:spcBef>
              <a:spcAft>
                <a:spcPct val="0"/>
              </a:spcAft>
              <a:defRPr sz="4400">
                <a:solidFill>
                  <a:srgbClr val="0067B1"/>
                </a:solidFill>
                <a:latin typeface="Arial" charset="0"/>
                <a:ea typeface="ＭＳ Ｐゴシック" charset="0"/>
              </a:defRPr>
            </a:lvl6pPr>
            <a:lvl7pPr marL="914400" algn="ctr" rtl="0" fontAlgn="base">
              <a:spcBef>
                <a:spcPct val="0"/>
              </a:spcBef>
              <a:spcAft>
                <a:spcPct val="0"/>
              </a:spcAft>
              <a:defRPr sz="4400">
                <a:solidFill>
                  <a:srgbClr val="0067B1"/>
                </a:solidFill>
                <a:latin typeface="Arial" charset="0"/>
                <a:ea typeface="ＭＳ Ｐゴシック" charset="0"/>
              </a:defRPr>
            </a:lvl7pPr>
            <a:lvl8pPr marL="1371600" algn="ctr" rtl="0" fontAlgn="base">
              <a:spcBef>
                <a:spcPct val="0"/>
              </a:spcBef>
              <a:spcAft>
                <a:spcPct val="0"/>
              </a:spcAft>
              <a:defRPr sz="4400">
                <a:solidFill>
                  <a:srgbClr val="0067B1"/>
                </a:solidFill>
                <a:latin typeface="Arial" charset="0"/>
                <a:ea typeface="ＭＳ Ｐゴシック" charset="0"/>
              </a:defRPr>
            </a:lvl8pPr>
            <a:lvl9pPr marL="1828800" algn="ctr" rtl="0" fontAlgn="base">
              <a:spcBef>
                <a:spcPct val="0"/>
              </a:spcBef>
              <a:spcAft>
                <a:spcPct val="0"/>
              </a:spcAft>
              <a:defRPr sz="4400">
                <a:solidFill>
                  <a:srgbClr val="0067B1"/>
                </a:solidFill>
                <a:latin typeface="Arial" charset="0"/>
                <a:ea typeface="ＭＳ Ｐゴシック" charset="0"/>
              </a:defRPr>
            </a:lvl9pPr>
          </a:lstStyle>
          <a:p>
            <a:r>
              <a:rPr lang="en-US" altLang="en-US" u="sng" dirty="0">
                <a:latin typeface="Times New Roman" panose="02020603050405020304" pitchFamily="18" charset="0"/>
                <a:ea typeface="Helvetica Neue" panose="02000503000000020004" pitchFamily="2" charset="0"/>
                <a:cs typeface="Times New Roman" panose="02020603050405020304" pitchFamily="18" charset="0"/>
              </a:rPr>
              <a:t>Department of Neurosurgery</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72886" y="1160346"/>
            <a:ext cx="2771114" cy="1847410"/>
          </a:xfrm>
          <a:prstGeom prst="rect">
            <a:avLst/>
          </a:prstGeom>
        </p:spPr>
      </p:pic>
      <p:pic>
        <p:nvPicPr>
          <p:cNvPr id="5" name="Picture 4" descr="A picture containing person, outdoor, hospital room, room&#10;&#10;Description automatically generated">
            <a:extLst>
              <a:ext uri="{FF2B5EF4-FFF2-40B4-BE49-F238E27FC236}">
                <a16:creationId xmlns:a16="http://schemas.microsoft.com/office/drawing/2014/main" id="{CAA29F02-F560-F04D-875E-9E1DC3F3726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926242"/>
            <a:ext cx="2047519" cy="2731358"/>
          </a:xfrm>
          <a:prstGeom prst="rect">
            <a:avLst/>
          </a:prstGeom>
        </p:spPr>
      </p:pic>
      <p:pic>
        <p:nvPicPr>
          <p:cNvPr id="11" name="Picture 10" descr="A person holding a certificate next to a person holding a paper&#10;&#10;Description automatically generated with low confidence">
            <a:extLst>
              <a:ext uri="{FF2B5EF4-FFF2-40B4-BE49-F238E27FC236}">
                <a16:creationId xmlns:a16="http://schemas.microsoft.com/office/drawing/2014/main" id="{FDEA6E30-A4CE-BC4D-90B1-01140A6A2E8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36" t="7778" r="8519" b="16666"/>
          <a:stretch/>
        </p:blipFill>
        <p:spPr>
          <a:xfrm>
            <a:off x="5943600" y="3035200"/>
            <a:ext cx="2037455" cy="3069974"/>
          </a:xfrm>
          <a:prstGeom prst="rect">
            <a:avLst/>
          </a:prstGeom>
        </p:spPr>
      </p:pic>
      <p:pic>
        <p:nvPicPr>
          <p:cNvPr id="13" name="Picture 12" descr="A picture containing person, indoor, room&#10;&#10;Description automatically generated">
            <a:extLst>
              <a:ext uri="{FF2B5EF4-FFF2-40B4-BE49-F238E27FC236}">
                <a16:creationId xmlns:a16="http://schemas.microsoft.com/office/drawing/2014/main" id="{E945089E-ED64-EB47-BD27-FAE00D699178}"/>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4725" t="9082" b="14706"/>
          <a:stretch/>
        </p:blipFill>
        <p:spPr>
          <a:xfrm>
            <a:off x="914400" y="3677678"/>
            <a:ext cx="2037454" cy="2427496"/>
          </a:xfrm>
          <a:prstGeom prst="rect">
            <a:avLst/>
          </a:prstGeom>
        </p:spPr>
      </p:pic>
    </p:spTree>
    <p:extLst>
      <p:ext uri="{BB962C8B-B14F-4D97-AF65-F5344CB8AC3E}">
        <p14:creationId xmlns:p14="http://schemas.microsoft.com/office/powerpoint/2010/main" val="2563790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0"/>
            <a:ext cx="8643938" cy="984302"/>
          </a:xfrm>
        </p:spPr>
        <p:txBody>
          <a:bodyPr>
            <a:normAutofit fontScale="90000"/>
          </a:bodyPr>
          <a:lstStyle/>
          <a:p>
            <a:pPr>
              <a:defRPr/>
            </a:pPr>
            <a:r>
              <a:rPr lang="en-US" altLang="en-US" sz="2000" b="1" dirty="0">
                <a:solidFill>
                  <a:srgbClr val="0070C0"/>
                </a:solidFill>
              </a:rPr>
              <a:t>Full service: We treat all diseases of the nervous system: from brain to spinal cord to peripheral nerves; including stroke, epilepsy, brain tumors, chronic pain – in pediatric and adult patients</a:t>
            </a:r>
          </a:p>
        </p:txBody>
      </p:sp>
      <p:pic>
        <p:nvPicPr>
          <p:cNvPr id="21508"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28304" y="1072278"/>
            <a:ext cx="1465262" cy="1870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4992" y="1068087"/>
            <a:ext cx="1466850" cy="1877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2"/>
          <p:cNvSpPr txBox="1">
            <a:spLocks noChangeArrowheads="1"/>
          </p:cNvSpPr>
          <p:nvPr/>
        </p:nvSpPr>
        <p:spPr bwMode="auto">
          <a:xfrm>
            <a:off x="1909129" y="5515118"/>
            <a:ext cx="181857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4D4D4D"/>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rgbClr val="4D4D4D"/>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rgbClr val="4D4D4D"/>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rgbClr val="4D4D4D"/>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rgbClr val="4D4D4D"/>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D4D4D"/>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D4D4D"/>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D4D4D"/>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D4D4D"/>
                </a:solidFill>
                <a:latin typeface="Garamond" panose="02020404030301010803" pitchFamily="18" charset="0"/>
              </a:defRPr>
            </a:lvl9pPr>
          </a:lstStyle>
          <a:p>
            <a:pPr algn="ctr">
              <a:spcBef>
                <a:spcPct val="0"/>
              </a:spcBef>
              <a:buFontTx/>
              <a:buNone/>
            </a:pPr>
            <a:r>
              <a:rPr lang="en-US" altLang="en-US" sz="1200" b="1" dirty="0">
                <a:solidFill>
                  <a:schemeClr val="tx1"/>
                </a:solidFill>
                <a:latin typeface="Times New Roman" panose="02020603050405020304" pitchFamily="18" charset="0"/>
                <a:cs typeface="Times New Roman" panose="02020603050405020304" pitchFamily="18" charset="0"/>
              </a:rPr>
              <a:t>Dongxia Feng, MD, PhD</a:t>
            </a:r>
          </a:p>
          <a:p>
            <a:pPr algn="ctr">
              <a:spcBef>
                <a:spcPct val="0"/>
              </a:spcBef>
              <a:buFontTx/>
              <a:buNone/>
            </a:pPr>
            <a:r>
              <a:rPr lang="en-US" altLang="en-US" sz="1200" b="1" dirty="0">
                <a:solidFill>
                  <a:schemeClr val="tx1"/>
                </a:solidFill>
                <a:latin typeface="Times New Roman" panose="02020603050405020304" pitchFamily="18" charset="0"/>
                <a:cs typeface="Times New Roman" panose="02020603050405020304" pitchFamily="18" charset="0"/>
              </a:rPr>
              <a:t>Skull-base</a:t>
            </a:r>
          </a:p>
        </p:txBody>
      </p:sp>
      <p:sp>
        <p:nvSpPr>
          <p:cNvPr id="21511" name="TextBox 11"/>
          <p:cNvSpPr txBox="1">
            <a:spLocks noChangeArrowheads="1"/>
          </p:cNvSpPr>
          <p:nvPr/>
        </p:nvSpPr>
        <p:spPr bwMode="auto">
          <a:xfrm>
            <a:off x="5334187" y="2934469"/>
            <a:ext cx="215265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rgbClr val="4D4D4D"/>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rgbClr val="4D4D4D"/>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rgbClr val="4D4D4D"/>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rgbClr val="4D4D4D"/>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rgbClr val="4D4D4D"/>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D4D4D"/>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D4D4D"/>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D4D4D"/>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D4D4D"/>
                </a:solidFill>
                <a:latin typeface="Garamond" panose="02020404030301010803" pitchFamily="18" charset="0"/>
              </a:defRPr>
            </a:lvl9pPr>
          </a:lstStyle>
          <a:p>
            <a:pPr algn="ctr">
              <a:spcBef>
                <a:spcPct val="0"/>
              </a:spcBef>
              <a:buFontTx/>
              <a:buNone/>
            </a:pPr>
            <a:r>
              <a:rPr lang="en-US" altLang="en-US" sz="1200" b="1" dirty="0">
                <a:solidFill>
                  <a:schemeClr val="tx1"/>
                </a:solidFill>
                <a:latin typeface="Times New Roman" panose="02020603050405020304" pitchFamily="18" charset="0"/>
                <a:cs typeface="Times New Roman" panose="02020603050405020304" pitchFamily="18" charset="0"/>
              </a:rPr>
              <a:t>Ethan Benardete, MD PhD</a:t>
            </a:r>
          </a:p>
          <a:p>
            <a:pPr algn="ctr">
              <a:spcBef>
                <a:spcPct val="0"/>
              </a:spcBef>
              <a:buFontTx/>
              <a:buNone/>
            </a:pPr>
            <a:r>
              <a:rPr lang="en-US" altLang="en-US" sz="1200" b="1" dirty="0">
                <a:solidFill>
                  <a:schemeClr val="tx1"/>
                </a:solidFill>
                <a:latin typeface="Times New Roman" panose="02020603050405020304" pitchFamily="18" charset="0"/>
                <a:cs typeface="Times New Roman" panose="02020603050405020304" pitchFamily="18" charset="0"/>
              </a:rPr>
              <a:t>Cerebrovascular</a:t>
            </a:r>
          </a:p>
          <a:p>
            <a:pPr algn="ctr">
              <a:spcBef>
                <a:spcPct val="0"/>
              </a:spcBef>
              <a:buFontTx/>
              <a:buNone/>
            </a:pPr>
            <a:endParaRPr lang="en-US" altLang="en-US" sz="1200" b="1" dirty="0">
              <a:solidFill>
                <a:schemeClr val="tx1"/>
              </a:solidFill>
              <a:latin typeface="Times New Roman" panose="02020603050405020304" pitchFamily="18" charset="0"/>
              <a:cs typeface="Times New Roman" panose="02020603050405020304" pitchFamily="18" charset="0"/>
            </a:endParaRPr>
          </a:p>
        </p:txBody>
      </p:sp>
      <p:sp>
        <p:nvSpPr>
          <p:cNvPr id="21513" name="TextBox 2"/>
          <p:cNvSpPr txBox="1">
            <a:spLocks noChangeArrowheads="1"/>
          </p:cNvSpPr>
          <p:nvPr/>
        </p:nvSpPr>
        <p:spPr bwMode="auto">
          <a:xfrm>
            <a:off x="2011913" y="2967038"/>
            <a:ext cx="1647825"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4D4D4D"/>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rgbClr val="4D4D4D"/>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rgbClr val="4D4D4D"/>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rgbClr val="4D4D4D"/>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rgbClr val="4D4D4D"/>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D4D4D"/>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D4D4D"/>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D4D4D"/>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D4D4D"/>
                </a:solidFill>
                <a:latin typeface="Garamond" panose="02020404030301010803" pitchFamily="18" charset="0"/>
              </a:defRPr>
            </a:lvl9pPr>
          </a:lstStyle>
          <a:p>
            <a:pPr algn="ctr">
              <a:spcBef>
                <a:spcPct val="0"/>
              </a:spcBef>
              <a:buFontTx/>
              <a:buNone/>
            </a:pPr>
            <a:r>
              <a:rPr lang="en-US" altLang="en-US" sz="1200" b="1" dirty="0">
                <a:solidFill>
                  <a:schemeClr val="tx1"/>
                </a:solidFill>
                <a:latin typeface="Times New Roman" panose="02020603050405020304" pitchFamily="18" charset="0"/>
                <a:cs typeface="Times New Roman" panose="02020603050405020304" pitchFamily="18" charset="0"/>
              </a:rPr>
              <a:t>Frank  S. Harris, MD</a:t>
            </a:r>
          </a:p>
          <a:p>
            <a:pPr algn="ctr">
              <a:spcBef>
                <a:spcPct val="0"/>
              </a:spcBef>
              <a:buFontTx/>
              <a:buNone/>
            </a:pPr>
            <a:r>
              <a:rPr lang="en-US" altLang="en-US" sz="1200" b="1" dirty="0">
                <a:solidFill>
                  <a:schemeClr val="tx1"/>
                </a:solidFill>
                <a:latin typeface="Times New Roman" panose="02020603050405020304" pitchFamily="18" charset="0"/>
                <a:cs typeface="Times New Roman" panose="02020603050405020304" pitchFamily="18" charset="0"/>
              </a:rPr>
              <a:t>Neurosurgery </a:t>
            </a:r>
          </a:p>
        </p:txBody>
      </p:sp>
      <p:sp>
        <p:nvSpPr>
          <p:cNvPr id="21514" name="TextBox 2"/>
          <p:cNvSpPr txBox="1">
            <a:spLocks noChangeArrowheads="1"/>
          </p:cNvSpPr>
          <p:nvPr/>
        </p:nvSpPr>
        <p:spPr bwMode="auto">
          <a:xfrm>
            <a:off x="1979" y="2943962"/>
            <a:ext cx="203914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4D4D4D"/>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rgbClr val="4D4D4D"/>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rgbClr val="4D4D4D"/>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rgbClr val="4D4D4D"/>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rgbClr val="4D4D4D"/>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D4D4D"/>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D4D4D"/>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D4D4D"/>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D4D4D"/>
                </a:solidFill>
                <a:latin typeface="Garamond" panose="02020404030301010803" pitchFamily="18" charset="0"/>
              </a:defRPr>
            </a:lvl9pPr>
          </a:lstStyle>
          <a:p>
            <a:pPr algn="ctr">
              <a:spcBef>
                <a:spcPct val="0"/>
              </a:spcBef>
              <a:buFontTx/>
              <a:buNone/>
            </a:pPr>
            <a:r>
              <a:rPr lang="en-US" altLang="en-US" sz="1200" b="1" dirty="0">
                <a:solidFill>
                  <a:schemeClr val="tx1"/>
                </a:solidFill>
                <a:latin typeface="Times New Roman" panose="02020603050405020304" pitchFamily="18" charset="0"/>
                <a:cs typeface="Times New Roman" panose="02020603050405020304" pitchFamily="18" charset="0"/>
              </a:rPr>
              <a:t>Jason H. Huang, MD, FACS</a:t>
            </a:r>
          </a:p>
          <a:p>
            <a:pPr algn="ctr">
              <a:spcBef>
                <a:spcPct val="0"/>
              </a:spcBef>
              <a:buFontTx/>
              <a:buNone/>
            </a:pPr>
            <a:r>
              <a:rPr lang="en-US" altLang="en-US" sz="1200" b="1" dirty="0">
                <a:solidFill>
                  <a:schemeClr val="tx1"/>
                </a:solidFill>
                <a:latin typeface="Times New Roman" panose="02020603050405020304" pitchFamily="18" charset="0"/>
                <a:cs typeface="Times New Roman" panose="02020603050405020304" pitchFamily="18" charset="0"/>
              </a:rPr>
              <a:t>Chair &amp; Program Director</a:t>
            </a:r>
          </a:p>
        </p:txBody>
      </p:sp>
      <p:sp>
        <p:nvSpPr>
          <p:cNvPr id="21515" name="TextBox 2"/>
          <p:cNvSpPr txBox="1">
            <a:spLocks noChangeArrowheads="1"/>
          </p:cNvSpPr>
          <p:nvPr/>
        </p:nvSpPr>
        <p:spPr bwMode="auto">
          <a:xfrm>
            <a:off x="3934389" y="2935082"/>
            <a:ext cx="145309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4D4D4D"/>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rgbClr val="4D4D4D"/>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rgbClr val="4D4D4D"/>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rgbClr val="4D4D4D"/>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rgbClr val="4D4D4D"/>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D4D4D"/>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D4D4D"/>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D4D4D"/>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D4D4D"/>
                </a:solidFill>
                <a:latin typeface="Garamond" panose="02020404030301010803" pitchFamily="18" charset="0"/>
              </a:defRPr>
            </a:lvl9pPr>
          </a:lstStyle>
          <a:p>
            <a:pPr algn="ctr">
              <a:spcBef>
                <a:spcPct val="0"/>
              </a:spcBef>
              <a:buFontTx/>
              <a:buNone/>
            </a:pPr>
            <a:r>
              <a:rPr lang="en-US" altLang="en-US" sz="1200" b="1" dirty="0">
                <a:solidFill>
                  <a:schemeClr val="tx1"/>
                </a:solidFill>
                <a:latin typeface="Times New Roman" panose="02020603050405020304" pitchFamily="18" charset="0"/>
                <a:cs typeface="Times New Roman" panose="02020603050405020304" pitchFamily="18" charset="0"/>
              </a:rPr>
              <a:t>David Garrett, MD</a:t>
            </a:r>
          </a:p>
          <a:p>
            <a:pPr algn="ctr">
              <a:spcBef>
                <a:spcPct val="0"/>
              </a:spcBef>
              <a:buFontTx/>
              <a:buNone/>
            </a:pPr>
            <a:r>
              <a:rPr lang="en-US" altLang="en-US" sz="1200" b="1" dirty="0">
                <a:solidFill>
                  <a:schemeClr val="tx1"/>
                </a:solidFill>
                <a:latin typeface="Times New Roman" panose="02020603050405020304" pitchFamily="18" charset="0"/>
                <a:cs typeface="Times New Roman" panose="02020603050405020304" pitchFamily="18" charset="0"/>
              </a:rPr>
              <a:t>Complex Spine</a:t>
            </a:r>
          </a:p>
          <a:p>
            <a:pPr algn="ctr">
              <a:spcBef>
                <a:spcPct val="0"/>
              </a:spcBef>
              <a:buFontTx/>
              <a:buNone/>
            </a:pPr>
            <a:endParaRPr lang="en-US" altLang="en-US" sz="1200" b="1" dirty="0">
              <a:solidFill>
                <a:schemeClr val="tx1"/>
              </a:solidFill>
              <a:latin typeface="Times New Roman" panose="02020603050405020304" pitchFamily="18" charset="0"/>
              <a:cs typeface="Times New Roman" panose="02020603050405020304" pitchFamily="18" charset="0"/>
            </a:endParaRPr>
          </a:p>
        </p:txBody>
      </p:sp>
      <p:sp>
        <p:nvSpPr>
          <p:cNvPr id="21517" name="TextBox 2"/>
          <p:cNvSpPr txBox="1">
            <a:spLocks noChangeArrowheads="1"/>
          </p:cNvSpPr>
          <p:nvPr/>
        </p:nvSpPr>
        <p:spPr bwMode="auto">
          <a:xfrm>
            <a:off x="323218" y="5516463"/>
            <a:ext cx="142013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4D4D4D"/>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rgbClr val="4D4D4D"/>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rgbClr val="4D4D4D"/>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rgbClr val="4D4D4D"/>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rgbClr val="4D4D4D"/>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D4D4D"/>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D4D4D"/>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D4D4D"/>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D4D4D"/>
                </a:solidFill>
                <a:latin typeface="Garamond" panose="02020404030301010803" pitchFamily="18" charset="0"/>
              </a:defRPr>
            </a:lvl9pPr>
          </a:lstStyle>
          <a:p>
            <a:pPr algn="ctr">
              <a:spcBef>
                <a:spcPct val="0"/>
              </a:spcBef>
              <a:buFontTx/>
              <a:buNone/>
            </a:pPr>
            <a:r>
              <a:rPr lang="en-US" altLang="en-US" sz="1200" b="1" dirty="0">
                <a:solidFill>
                  <a:schemeClr val="tx1"/>
                </a:solidFill>
                <a:latin typeface="Times New Roman" panose="02020603050405020304" pitchFamily="18" charset="0"/>
                <a:cs typeface="Times New Roman" panose="02020603050405020304" pitchFamily="18" charset="0"/>
              </a:rPr>
              <a:t>Walter Lesley, MD</a:t>
            </a:r>
          </a:p>
          <a:p>
            <a:pPr algn="ctr">
              <a:spcBef>
                <a:spcPct val="0"/>
              </a:spcBef>
              <a:buFontTx/>
              <a:buNone/>
            </a:pPr>
            <a:r>
              <a:rPr lang="en-US" altLang="en-US" sz="1200" b="1" dirty="0">
                <a:solidFill>
                  <a:schemeClr val="tx1"/>
                </a:solidFill>
                <a:latin typeface="Times New Roman" panose="02020603050405020304" pitchFamily="18" charset="0"/>
                <a:cs typeface="Times New Roman" panose="02020603050405020304" pitchFamily="18" charset="0"/>
              </a:rPr>
              <a:t>Endovascular </a:t>
            </a:r>
          </a:p>
          <a:p>
            <a:pPr algn="ctr">
              <a:spcBef>
                <a:spcPct val="0"/>
              </a:spcBef>
              <a:buFontTx/>
              <a:buNone/>
            </a:pPr>
            <a:endParaRPr lang="en-US" altLang="en-US" sz="1200" b="1" dirty="0">
              <a:solidFill>
                <a:schemeClr val="tx1"/>
              </a:solidFill>
              <a:latin typeface="Times New Roman" panose="02020603050405020304" pitchFamily="18" charset="0"/>
              <a:cs typeface="Times New Roman" panose="02020603050405020304" pitchFamily="18" charset="0"/>
            </a:endParaRPr>
          </a:p>
        </p:txBody>
      </p:sp>
      <p:pic>
        <p:nvPicPr>
          <p:cNvPr id="21518" name="Picture 2" descr="Kevin Cooper, M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8303" y="3670391"/>
            <a:ext cx="1465263"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9" name="Picture 4" descr="Jason H. Huang, MD, FAC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317" y="1066800"/>
            <a:ext cx="1465263" cy="187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54639" y="3670593"/>
            <a:ext cx="1465385" cy="1828800"/>
          </a:xfrm>
          <a:prstGeom prst="rect">
            <a:avLst/>
          </a:prstGeom>
        </p:spPr>
      </p:pic>
      <p:pic>
        <p:nvPicPr>
          <p:cNvPr id="2050" name="Picture 2" descr="Ethan A. Benardete, M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751497" y="1072277"/>
            <a:ext cx="1465385" cy="1870981"/>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Dongxia Feng, MD, PhD"/>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103134" y="3681957"/>
            <a:ext cx="1465385" cy="1828800"/>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2"/>
          <p:cNvSpPr txBox="1">
            <a:spLocks noChangeArrowheads="1"/>
          </p:cNvSpPr>
          <p:nvPr/>
        </p:nvSpPr>
        <p:spPr bwMode="auto">
          <a:xfrm>
            <a:off x="3759115" y="5516462"/>
            <a:ext cx="18238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4D4D4D"/>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rgbClr val="4D4D4D"/>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rgbClr val="4D4D4D"/>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rgbClr val="4D4D4D"/>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rgbClr val="4D4D4D"/>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D4D4D"/>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D4D4D"/>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D4D4D"/>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D4D4D"/>
                </a:solidFill>
                <a:latin typeface="Garamond" panose="02020404030301010803" pitchFamily="18" charset="0"/>
              </a:defRPr>
            </a:lvl9pPr>
          </a:lstStyle>
          <a:p>
            <a:pPr algn="ctr">
              <a:spcBef>
                <a:spcPct val="0"/>
              </a:spcBef>
              <a:buFontTx/>
              <a:buNone/>
            </a:pPr>
            <a:r>
              <a:rPr lang="en-US" altLang="en-US" sz="1200" b="1" dirty="0">
                <a:solidFill>
                  <a:schemeClr val="tx1"/>
                </a:solidFill>
                <a:latin typeface="Times New Roman" panose="02020603050405020304" pitchFamily="18" charset="0"/>
                <a:cs typeface="Times New Roman" panose="02020603050405020304" pitchFamily="18" charset="0"/>
              </a:rPr>
              <a:t>Kevin Cooper, MD</a:t>
            </a:r>
          </a:p>
          <a:p>
            <a:pPr algn="ctr">
              <a:spcBef>
                <a:spcPct val="0"/>
              </a:spcBef>
              <a:buFontTx/>
              <a:buNone/>
            </a:pPr>
            <a:r>
              <a:rPr lang="en-US" altLang="en-US" sz="1200" b="1" dirty="0">
                <a:solidFill>
                  <a:schemeClr val="tx1"/>
                </a:solidFill>
                <a:latin typeface="Times New Roman" panose="02020603050405020304" pitchFamily="18" charset="0"/>
                <a:cs typeface="Times New Roman" panose="02020603050405020304" pitchFamily="18" charset="0"/>
              </a:rPr>
              <a:t>Spine </a:t>
            </a:r>
          </a:p>
          <a:p>
            <a:pPr algn="ctr">
              <a:spcBef>
                <a:spcPct val="0"/>
              </a:spcBef>
              <a:buFontTx/>
              <a:buNone/>
            </a:pPr>
            <a:r>
              <a:rPr lang="en-US" altLang="en-US" sz="1200" b="1" dirty="0">
                <a:solidFill>
                  <a:schemeClr val="tx1"/>
                </a:solidFill>
                <a:latin typeface="Times New Roman" panose="02020603050405020304" pitchFamily="18" charset="0"/>
                <a:cs typeface="Times New Roman" panose="02020603050405020304" pitchFamily="18" charset="0"/>
              </a:rPr>
              <a:t>Assoc. Program Director</a:t>
            </a:r>
          </a:p>
        </p:txBody>
      </p:sp>
      <p:pic>
        <p:nvPicPr>
          <p:cNvPr id="5" name="Picture 4" descr="A person wearing a suit and tie&#10;&#10;Description automatically generated">
            <a:extLst>
              <a:ext uri="{FF2B5EF4-FFF2-40B4-BE49-F238E27FC236}">
                <a16:creationId xmlns:a16="http://schemas.microsoft.com/office/drawing/2014/main" id="{C3A5230D-3D3E-46D5-8C97-1AE9AE152F6F}"/>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7143" t="4642" r="13602" b="35189"/>
          <a:stretch/>
        </p:blipFill>
        <p:spPr>
          <a:xfrm>
            <a:off x="5753351" y="3681958"/>
            <a:ext cx="1465263" cy="1817234"/>
          </a:xfrm>
          <a:prstGeom prst="rect">
            <a:avLst/>
          </a:prstGeom>
        </p:spPr>
      </p:pic>
      <p:sp>
        <p:nvSpPr>
          <p:cNvPr id="8" name="TextBox 12">
            <a:extLst>
              <a:ext uri="{FF2B5EF4-FFF2-40B4-BE49-F238E27FC236}">
                <a16:creationId xmlns:a16="http://schemas.microsoft.com/office/drawing/2014/main" id="{E207C31B-4047-4015-BFA4-E3A988981506}"/>
              </a:ext>
            </a:extLst>
          </p:cNvPr>
          <p:cNvSpPr txBox="1">
            <a:spLocks noChangeArrowheads="1"/>
          </p:cNvSpPr>
          <p:nvPr/>
        </p:nvSpPr>
        <p:spPr bwMode="auto">
          <a:xfrm>
            <a:off x="5580024" y="5516461"/>
            <a:ext cx="182383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4D4D4D"/>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rgbClr val="4D4D4D"/>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rgbClr val="4D4D4D"/>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rgbClr val="4D4D4D"/>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rgbClr val="4D4D4D"/>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D4D4D"/>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D4D4D"/>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D4D4D"/>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D4D4D"/>
                </a:solidFill>
                <a:latin typeface="Garamond" panose="02020404030301010803" pitchFamily="18" charset="0"/>
              </a:defRPr>
            </a:lvl9pPr>
          </a:lstStyle>
          <a:p>
            <a:pPr algn="ctr">
              <a:spcBef>
                <a:spcPct val="0"/>
              </a:spcBef>
              <a:buFontTx/>
              <a:buNone/>
            </a:pPr>
            <a:r>
              <a:rPr lang="en-US" altLang="en-US" sz="1200" b="1" dirty="0">
                <a:solidFill>
                  <a:schemeClr val="tx1"/>
                </a:solidFill>
                <a:latin typeface="Times New Roman" panose="02020603050405020304" pitchFamily="18" charset="0"/>
                <a:cs typeface="Times New Roman" panose="02020603050405020304" pitchFamily="18" charset="0"/>
              </a:rPr>
              <a:t>Awais Vance, MD</a:t>
            </a:r>
          </a:p>
          <a:p>
            <a:pPr algn="ctr">
              <a:spcBef>
                <a:spcPct val="0"/>
              </a:spcBef>
              <a:buFontTx/>
              <a:buNone/>
            </a:pPr>
            <a:r>
              <a:rPr lang="en-US" altLang="en-US" sz="1200" b="1" dirty="0">
                <a:solidFill>
                  <a:schemeClr val="tx1"/>
                </a:solidFill>
                <a:latin typeface="Times New Roman" panose="02020603050405020304" pitchFamily="18" charset="0"/>
                <a:cs typeface="Times New Roman" panose="02020603050405020304" pitchFamily="18" charset="0"/>
              </a:rPr>
              <a:t>Cerebrovascular  </a:t>
            </a:r>
          </a:p>
          <a:p>
            <a:pPr algn="ctr">
              <a:spcBef>
                <a:spcPct val="0"/>
              </a:spcBef>
              <a:buFontTx/>
              <a:buNone/>
            </a:pPr>
            <a:r>
              <a:rPr lang="en-US" altLang="en-US" sz="1200" b="1" dirty="0">
                <a:solidFill>
                  <a:schemeClr val="tx1"/>
                </a:solidFill>
                <a:latin typeface="Times New Roman" panose="02020603050405020304" pitchFamily="18" charset="0"/>
                <a:cs typeface="Times New Roman" panose="02020603050405020304" pitchFamily="18" charset="0"/>
              </a:rPr>
              <a:t>Assoc. Program Director</a:t>
            </a:r>
          </a:p>
        </p:txBody>
      </p:sp>
      <p:pic>
        <p:nvPicPr>
          <p:cNvPr id="1026" name="Picture 2" descr="Eric Robert Trumble, MD | Baylor Scott &amp; White Health">
            <a:extLst>
              <a:ext uri="{FF2B5EF4-FFF2-40B4-BE49-F238E27FC236}">
                <a16:creationId xmlns:a16="http://schemas.microsoft.com/office/drawing/2014/main" id="{534FCF17-8B1B-55C8-CF83-2C9B1649D38E}"/>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5570" r="12783" b="7012"/>
          <a:stretch/>
        </p:blipFill>
        <p:spPr bwMode="auto">
          <a:xfrm>
            <a:off x="7433545" y="2424683"/>
            <a:ext cx="1456926" cy="1890907"/>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12">
            <a:extLst>
              <a:ext uri="{FF2B5EF4-FFF2-40B4-BE49-F238E27FC236}">
                <a16:creationId xmlns:a16="http://schemas.microsoft.com/office/drawing/2014/main" id="{054C10D3-6A2A-F0AB-1A15-6AB310CDDAB8}"/>
              </a:ext>
            </a:extLst>
          </p:cNvPr>
          <p:cNvSpPr txBox="1">
            <a:spLocks noChangeArrowheads="1"/>
          </p:cNvSpPr>
          <p:nvPr/>
        </p:nvSpPr>
        <p:spPr bwMode="auto">
          <a:xfrm>
            <a:off x="7435277" y="4315590"/>
            <a:ext cx="140801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rgbClr val="4D4D4D"/>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rgbClr val="4D4D4D"/>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rgbClr val="4D4D4D"/>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rgbClr val="4D4D4D"/>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rgbClr val="4D4D4D"/>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D4D4D"/>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D4D4D"/>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D4D4D"/>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D4D4D"/>
                </a:solidFill>
                <a:latin typeface="Garamond" panose="02020404030301010803" pitchFamily="18" charset="0"/>
              </a:defRPr>
            </a:lvl9pPr>
          </a:lstStyle>
          <a:p>
            <a:pPr algn="ctr">
              <a:spcBef>
                <a:spcPct val="0"/>
              </a:spcBef>
              <a:buFontTx/>
              <a:buNone/>
            </a:pPr>
            <a:r>
              <a:rPr lang="en-US" altLang="en-US" sz="1200" b="1" dirty="0">
                <a:solidFill>
                  <a:schemeClr val="tx1"/>
                </a:solidFill>
                <a:latin typeface="Times New Roman" panose="02020603050405020304" pitchFamily="18" charset="0"/>
                <a:cs typeface="Times New Roman" panose="02020603050405020304" pitchFamily="18" charset="0"/>
              </a:rPr>
              <a:t>Eric </a:t>
            </a:r>
            <a:r>
              <a:rPr lang="en-US" altLang="en-US" sz="1200" b="1" dirty="0" err="1">
                <a:solidFill>
                  <a:schemeClr val="tx1"/>
                </a:solidFill>
                <a:latin typeface="Times New Roman" panose="02020603050405020304" pitchFamily="18" charset="0"/>
                <a:cs typeface="Times New Roman" panose="02020603050405020304" pitchFamily="18" charset="0"/>
              </a:rPr>
              <a:t>Trumble</a:t>
            </a:r>
            <a:r>
              <a:rPr lang="en-US" altLang="en-US" sz="1200" b="1" dirty="0">
                <a:solidFill>
                  <a:schemeClr val="tx1"/>
                </a:solidFill>
                <a:latin typeface="Times New Roman" panose="02020603050405020304" pitchFamily="18" charset="0"/>
                <a:cs typeface="Times New Roman" panose="02020603050405020304" pitchFamily="18" charset="0"/>
              </a:rPr>
              <a:t>, MD</a:t>
            </a:r>
          </a:p>
          <a:p>
            <a:pPr algn="ctr">
              <a:spcBef>
                <a:spcPct val="0"/>
              </a:spcBef>
              <a:buFontTx/>
              <a:buNone/>
            </a:pPr>
            <a:r>
              <a:rPr lang="en-US" altLang="en-US" sz="1200" b="1" dirty="0">
                <a:solidFill>
                  <a:schemeClr val="tx1"/>
                </a:solidFill>
                <a:latin typeface="Times New Roman" panose="02020603050405020304" pitchFamily="18" charset="0"/>
                <a:cs typeface="Times New Roman" panose="02020603050405020304" pitchFamily="18" charset="0"/>
              </a:rPr>
              <a:t>Pediatric</a:t>
            </a:r>
          </a:p>
          <a:p>
            <a:pPr algn="ctr">
              <a:spcBef>
                <a:spcPct val="0"/>
              </a:spcBef>
              <a:buFontTx/>
              <a:buNone/>
            </a:pPr>
            <a:r>
              <a:rPr lang="en-US" altLang="en-US" sz="1200" b="1" dirty="0">
                <a:solidFill>
                  <a:schemeClr val="tx1"/>
                </a:solidFill>
                <a:latin typeface="Times New Roman" panose="02020603050405020304" pitchFamily="18" charset="0"/>
                <a:cs typeface="Times New Roman" panose="02020603050405020304" pitchFamily="18" charset="0"/>
              </a:rPr>
              <a:t>Neurosurgery</a:t>
            </a:r>
          </a:p>
        </p:txBody>
      </p:sp>
      <p:pic>
        <p:nvPicPr>
          <p:cNvPr id="7" name="Picture 6">
            <a:extLst>
              <a:ext uri="{FF2B5EF4-FFF2-40B4-BE49-F238E27FC236}">
                <a16:creationId xmlns:a16="http://schemas.microsoft.com/office/drawing/2014/main" id="{0868C8F9-9BE2-7A74-E099-D32AAECD9B4E}"/>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005766" y="5755971"/>
            <a:ext cx="1000020" cy="1000020"/>
          </a:xfrm>
          <a:prstGeom prst="rect">
            <a:avLst/>
          </a:prstGeom>
        </p:spPr>
      </p:pic>
    </p:spTree>
    <p:extLst>
      <p:ext uri="{BB962C8B-B14F-4D97-AF65-F5344CB8AC3E}">
        <p14:creationId xmlns:p14="http://schemas.microsoft.com/office/powerpoint/2010/main" val="15688155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228600" y="0"/>
            <a:ext cx="8229600" cy="1143000"/>
          </a:xfrm>
        </p:spPr>
        <p:txBody>
          <a:bodyPr>
            <a:normAutofit/>
          </a:bodyPr>
          <a:lstStyle/>
          <a:p>
            <a:r>
              <a:rPr lang="en-US" altLang="en-US" sz="3800" dirty="0"/>
              <a:t>Additional Senior Staff &amp; Residents</a:t>
            </a:r>
          </a:p>
        </p:txBody>
      </p:sp>
      <p:sp>
        <p:nvSpPr>
          <p:cNvPr id="9" name="Content Placeholder 2"/>
          <p:cNvSpPr txBox="1">
            <a:spLocks/>
          </p:cNvSpPr>
          <p:nvPr/>
        </p:nvSpPr>
        <p:spPr bwMode="auto">
          <a:xfrm>
            <a:off x="3451775" y="1077596"/>
            <a:ext cx="4191000" cy="5170804"/>
          </a:xfrm>
          <a:prstGeom prst="rect">
            <a:avLst/>
          </a:prstGeom>
          <a:solidFill>
            <a:schemeClr val="accent1"/>
          </a:solidFill>
          <a:ln w="9525">
            <a:solidFill>
              <a:srgbClr val="000000"/>
            </a:solidFill>
            <a:miter lim="800000"/>
            <a:headEnd/>
            <a:tailEnd/>
          </a:ln>
        </p:spPr>
        <p:txBody>
          <a:bodyPr/>
          <a:lstStyle>
            <a:lvl1pPr marL="231775" indent="-230188" algn="l" rtl="0" eaLnBrk="0" fontAlgn="base" hangingPunct="0">
              <a:spcBef>
                <a:spcPct val="20000"/>
              </a:spcBef>
              <a:spcAft>
                <a:spcPct val="0"/>
              </a:spcAft>
              <a:buFont typeface="Arial" charset="0"/>
              <a:buChar char="•"/>
              <a:defRPr sz="3200" kern="1200">
                <a:solidFill>
                  <a:srgbClr val="4D4D4D"/>
                </a:solidFill>
                <a:latin typeface="Arial" pitchFamily="34" charset="0"/>
                <a:ea typeface="ＭＳ Ｐゴシック" charset="0"/>
                <a:cs typeface="Arial" pitchFamily="34" charset="0"/>
              </a:defRPr>
            </a:lvl1pPr>
            <a:lvl2pPr marL="742950" indent="-285750" algn="l" rtl="0" eaLnBrk="0" fontAlgn="base" hangingPunct="0">
              <a:spcBef>
                <a:spcPct val="20000"/>
              </a:spcBef>
              <a:spcAft>
                <a:spcPct val="0"/>
              </a:spcAft>
              <a:buFont typeface="Arial" charset="0"/>
              <a:buChar char="–"/>
              <a:defRPr sz="2800" kern="1200">
                <a:solidFill>
                  <a:srgbClr val="4D4D4D"/>
                </a:solidFill>
                <a:latin typeface="Arial" pitchFamily="34" charset="0"/>
                <a:ea typeface="ＭＳ Ｐゴシック" charset="0"/>
                <a:cs typeface="Arial" pitchFamily="34" charset="0"/>
              </a:defRPr>
            </a:lvl2pPr>
            <a:lvl3pPr marL="1143000" indent="-228600" algn="l" rtl="0" eaLnBrk="0" fontAlgn="base" hangingPunct="0">
              <a:spcBef>
                <a:spcPct val="20000"/>
              </a:spcBef>
              <a:spcAft>
                <a:spcPct val="0"/>
              </a:spcAft>
              <a:buFont typeface="Arial" charset="0"/>
              <a:buChar char="•"/>
              <a:defRPr sz="2400" kern="1200">
                <a:solidFill>
                  <a:srgbClr val="4D4D4D"/>
                </a:solidFill>
                <a:latin typeface="Arial" pitchFamily="34" charset="0"/>
                <a:ea typeface="ＭＳ Ｐゴシック" charset="0"/>
                <a:cs typeface="Arial" pitchFamily="34" charset="0"/>
              </a:defRPr>
            </a:lvl3pPr>
            <a:lvl4pPr marL="1600200" indent="-228600" algn="l" rtl="0" eaLnBrk="0" fontAlgn="base" hangingPunct="0">
              <a:spcBef>
                <a:spcPct val="20000"/>
              </a:spcBef>
              <a:spcAft>
                <a:spcPct val="0"/>
              </a:spcAft>
              <a:buFont typeface="Arial" charset="0"/>
              <a:buChar char="–"/>
              <a:defRPr sz="2000" kern="1200">
                <a:solidFill>
                  <a:srgbClr val="4D4D4D"/>
                </a:solidFill>
                <a:latin typeface="Arial" pitchFamily="34" charset="0"/>
                <a:ea typeface="ＭＳ Ｐゴシック" charset="0"/>
                <a:cs typeface="Arial" pitchFamily="34" charset="0"/>
              </a:defRPr>
            </a:lvl4pPr>
            <a:lvl5pPr marL="2057400" indent="-228600" algn="l" rtl="0" eaLnBrk="0" fontAlgn="base" hangingPunct="0">
              <a:spcBef>
                <a:spcPct val="20000"/>
              </a:spcBef>
              <a:spcAft>
                <a:spcPct val="0"/>
              </a:spcAft>
              <a:buFont typeface="Arial" charset="0"/>
              <a:buChar char="»"/>
              <a:defRPr sz="2000" kern="1200">
                <a:solidFill>
                  <a:srgbClr val="4D4D4D"/>
                </a:solidFill>
                <a:latin typeface="Arial" pitchFamily="34" charset="0"/>
                <a:ea typeface="ＭＳ Ｐゴシック" charset="0"/>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587" marR="0" lvl="0" indent="0" algn="l" defTabSz="914400" rtl="0" eaLnBrk="0" fontAlgn="base" latinLnBrk="0" hangingPunct="0">
              <a:lnSpc>
                <a:spcPct val="100000"/>
              </a:lnSpc>
              <a:spcBef>
                <a:spcPct val="20000"/>
              </a:spcBef>
              <a:spcAft>
                <a:spcPct val="0"/>
              </a:spcAft>
              <a:buClrTx/>
              <a:buSzTx/>
              <a:buFont typeface="Arial" charset="0"/>
              <a:buNone/>
              <a:tabLst/>
              <a:defRPr/>
            </a:pPr>
            <a:r>
              <a:rPr kumimoji="0" lang="en-US" sz="1600" b="0" i="0" u="none" strike="noStrike" kern="1200" cap="none" spc="0" normalizeH="0" baseline="0" noProof="0" dirty="0">
                <a:ln>
                  <a:noFill/>
                </a:ln>
                <a:solidFill>
                  <a:srgbClr val="4D4D4D"/>
                </a:solidFill>
                <a:effectLst/>
                <a:uLnTx/>
                <a:uFillTx/>
                <a:latin typeface="Arial" pitchFamily="34" charset="0"/>
                <a:ea typeface="ＭＳ Ｐゴシック" charset="0"/>
                <a:cs typeface="Arial" pitchFamily="34" charset="0"/>
              </a:rPr>
              <a:t>	    </a:t>
            </a:r>
            <a:r>
              <a:rPr kumimoji="0" lang="en-US" sz="1600" b="0" i="0" u="none" strike="noStrike" kern="1200" cap="none" spc="0" normalizeH="0" baseline="0" noProof="0" dirty="0">
                <a:ln>
                  <a:noFill/>
                </a:ln>
                <a:solidFill>
                  <a:srgbClr val="002060"/>
                </a:solidFill>
                <a:effectLst/>
                <a:uLnTx/>
                <a:uFillTx/>
                <a:latin typeface="Times New Roman" panose="02020603050405020304" pitchFamily="18" charset="0"/>
                <a:cs typeface="Times New Roman" panose="02020603050405020304" pitchFamily="18" charset="0"/>
              </a:rPr>
              <a:t>The Resident Family</a:t>
            </a:r>
          </a:p>
          <a:p>
            <a:pPr marL="457200" marR="0" lvl="1"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000" b="0" i="0" u="none" strike="noStrike" kern="1200" cap="none" spc="0" normalizeH="0" baseline="0" noProof="0" dirty="0">
              <a:ln>
                <a:noFill/>
              </a:ln>
              <a:solidFill>
                <a:srgbClr val="4D4D4D"/>
              </a:solidFill>
              <a:effectLst/>
              <a:uLnTx/>
              <a:uFillTx/>
              <a:latin typeface="Arial" pitchFamily="34" charset="0"/>
              <a:ea typeface="ＭＳ Ｐゴシック" charset="0"/>
              <a:cs typeface="Arial" pitchFamily="34" charset="0"/>
            </a:endParaRPr>
          </a:p>
          <a:p>
            <a:pPr marL="457200" marR="0" lvl="1"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000" b="0" i="0" u="none" strike="noStrike" kern="1200" cap="none" spc="0" normalizeH="0" baseline="0" noProof="0" dirty="0">
              <a:ln>
                <a:noFill/>
              </a:ln>
              <a:solidFill>
                <a:srgbClr val="4D4D4D"/>
              </a:solidFill>
              <a:effectLst/>
              <a:uLnTx/>
              <a:uFillTx/>
              <a:latin typeface="Arial" pitchFamily="34" charset="0"/>
              <a:ea typeface="ＭＳ Ｐゴシック" charset="0"/>
              <a:cs typeface="Arial" pitchFamily="34" charset="0"/>
            </a:endParaRPr>
          </a:p>
          <a:p>
            <a:pPr marL="457200" marR="0" lvl="1"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000" b="0" i="0" u="none" strike="noStrike" kern="1200" cap="none" spc="0" normalizeH="0" baseline="0" noProof="0" dirty="0">
              <a:ln>
                <a:noFill/>
              </a:ln>
              <a:solidFill>
                <a:srgbClr val="4D4D4D"/>
              </a:solidFill>
              <a:effectLst/>
              <a:uLnTx/>
              <a:uFillTx/>
              <a:latin typeface="Arial" pitchFamily="34" charset="0"/>
              <a:ea typeface="ＭＳ Ｐゴシック" charset="0"/>
              <a:cs typeface="Arial" pitchFamily="34" charset="0"/>
            </a:endParaRPr>
          </a:p>
          <a:p>
            <a:pPr marL="457200" marR="0" lvl="1"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000" b="0" i="0" u="none" strike="noStrike" kern="1200" cap="none" spc="0" normalizeH="0" baseline="0" noProof="0" dirty="0">
              <a:ln>
                <a:noFill/>
              </a:ln>
              <a:solidFill>
                <a:srgbClr val="4D4D4D"/>
              </a:solidFill>
              <a:effectLst/>
              <a:uLnTx/>
              <a:uFillTx/>
              <a:latin typeface="Arial" pitchFamily="34" charset="0"/>
              <a:ea typeface="ＭＳ Ｐゴシック" charset="0"/>
              <a:cs typeface="Arial" pitchFamily="34" charset="0"/>
            </a:endParaRPr>
          </a:p>
          <a:p>
            <a:pPr marL="457200" marR="0" lvl="1"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800" b="0" i="0" u="none" strike="noStrike" kern="1200" cap="none" spc="0" normalizeH="0" baseline="0" noProof="0" dirty="0">
              <a:ln>
                <a:noFill/>
              </a:ln>
              <a:solidFill>
                <a:srgbClr val="4D4D4D"/>
              </a:solidFill>
              <a:effectLst/>
              <a:uLnTx/>
              <a:uFillTx/>
              <a:latin typeface="Arial" pitchFamily="34" charset="0"/>
              <a:ea typeface="ＭＳ Ｐゴシック" charset="0"/>
              <a:cs typeface="Arial" pitchFamily="34" charset="0"/>
            </a:endParaRPr>
          </a:p>
          <a:p>
            <a:pPr marL="457200" marR="0" lvl="1"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000" b="0" i="0" u="none" strike="noStrike" kern="1200" cap="none" spc="0" normalizeH="0" baseline="0" noProof="0" dirty="0">
              <a:ln>
                <a:noFill/>
              </a:ln>
              <a:solidFill>
                <a:srgbClr val="4D4D4D"/>
              </a:solidFill>
              <a:effectLst/>
              <a:uLnTx/>
              <a:uFillTx/>
              <a:latin typeface="Arial" pitchFamily="34" charset="0"/>
              <a:ea typeface="ＭＳ Ｐゴシック" charset="0"/>
              <a:cs typeface="Arial" pitchFamily="34" charset="0"/>
            </a:endParaRPr>
          </a:p>
          <a:p>
            <a:pPr marL="457200" marR="0" lvl="1"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000" b="0" i="0" u="none" strike="noStrike" kern="1200" cap="none" spc="0" normalizeH="0" baseline="0" noProof="0" dirty="0">
              <a:ln>
                <a:noFill/>
              </a:ln>
              <a:solidFill>
                <a:srgbClr val="4D4D4D"/>
              </a:solidFill>
              <a:effectLst/>
              <a:uLnTx/>
              <a:uFillTx/>
              <a:latin typeface="Arial" pitchFamily="34" charset="0"/>
              <a:ea typeface="ＭＳ Ｐゴシック" charset="0"/>
              <a:cs typeface="Arial" pitchFamily="34" charset="0"/>
            </a:endParaRPr>
          </a:p>
          <a:p>
            <a:pPr marL="457200" marR="0" lvl="1"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000" b="0" i="0" u="none" strike="noStrike" kern="1200" cap="none" spc="0" normalizeH="0" baseline="0" noProof="0" dirty="0">
              <a:ln>
                <a:noFill/>
              </a:ln>
              <a:solidFill>
                <a:srgbClr val="4D4D4D"/>
              </a:solidFill>
              <a:effectLst/>
              <a:uLnTx/>
              <a:uFillTx/>
              <a:latin typeface="Arial" pitchFamily="34" charset="0"/>
              <a:ea typeface="ＭＳ Ｐゴシック" charset="0"/>
              <a:cs typeface="Arial" pitchFamily="34" charset="0"/>
            </a:endParaRPr>
          </a:p>
          <a:p>
            <a:pPr marL="457200" marR="0" lvl="1" indent="0" algn="l" defTabSz="914400" rtl="0" eaLnBrk="0" fontAlgn="base" latinLnBrk="0" hangingPunct="0">
              <a:lnSpc>
                <a:spcPct val="100000"/>
              </a:lnSpc>
              <a:spcBef>
                <a:spcPct val="20000"/>
              </a:spcBef>
              <a:spcAft>
                <a:spcPct val="0"/>
              </a:spcAft>
              <a:buClrTx/>
              <a:buSzTx/>
              <a:buFont typeface="Arial" charset="0"/>
              <a:buNone/>
              <a:tabLst/>
              <a:defRPr/>
            </a:pPr>
            <a:endParaRPr kumimoji="0" lang="en-US" sz="2000" b="0" i="0" u="none" strike="noStrike" kern="1200" cap="none" spc="0" normalizeH="0" baseline="0" noProof="0" dirty="0">
              <a:ln>
                <a:noFill/>
              </a:ln>
              <a:solidFill>
                <a:srgbClr val="4D4D4D"/>
              </a:solidFill>
              <a:effectLst/>
              <a:uLnTx/>
              <a:uFillTx/>
              <a:latin typeface="Arial" pitchFamily="34" charset="0"/>
              <a:ea typeface="ＭＳ Ｐゴシック" charset="0"/>
              <a:cs typeface="Arial" pitchFamily="34" charset="0"/>
            </a:endParaRPr>
          </a:p>
        </p:txBody>
      </p:sp>
      <p:sp>
        <p:nvSpPr>
          <p:cNvPr id="22535" name="Slide Number Placeholder 3"/>
          <p:cNvSpPr>
            <a:spLocks noGrp="1"/>
          </p:cNvSpPr>
          <p:nvPr>
            <p:ph type="sldNum" sz="quarter" idx="4294967295"/>
          </p:nvPr>
        </p:nvSpPr>
        <p:spPr bwMode="auto">
          <a:xfrm>
            <a:off x="6934200" y="640080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rgbClr val="4D4D4D"/>
                </a:solidFill>
                <a:latin typeface="Garamond" panose="02020404030301010803" pitchFamily="18" charset="0"/>
              </a:defRPr>
            </a:lvl1pPr>
            <a:lvl2pPr marL="742950" indent="-285750">
              <a:spcBef>
                <a:spcPct val="20000"/>
              </a:spcBef>
              <a:buFont typeface="Arial" panose="020B0604020202020204" pitchFamily="34" charset="0"/>
              <a:buChar char="–"/>
              <a:defRPr sz="2800">
                <a:solidFill>
                  <a:srgbClr val="4D4D4D"/>
                </a:solidFill>
                <a:latin typeface="Garamond" panose="02020404030301010803" pitchFamily="18" charset="0"/>
              </a:defRPr>
            </a:lvl2pPr>
            <a:lvl3pPr marL="1143000" indent="-228600">
              <a:spcBef>
                <a:spcPct val="20000"/>
              </a:spcBef>
              <a:buFont typeface="Arial" panose="020B0604020202020204" pitchFamily="34" charset="0"/>
              <a:buChar char="•"/>
              <a:defRPr sz="2400">
                <a:solidFill>
                  <a:srgbClr val="4D4D4D"/>
                </a:solidFill>
                <a:latin typeface="Garamond" panose="02020404030301010803" pitchFamily="18" charset="0"/>
              </a:defRPr>
            </a:lvl3pPr>
            <a:lvl4pPr marL="1600200" indent="-228600">
              <a:spcBef>
                <a:spcPct val="20000"/>
              </a:spcBef>
              <a:buFont typeface="Arial" panose="020B0604020202020204" pitchFamily="34" charset="0"/>
              <a:buChar char="–"/>
              <a:defRPr sz="2000">
                <a:solidFill>
                  <a:srgbClr val="4D4D4D"/>
                </a:solidFill>
                <a:latin typeface="Garamond" panose="02020404030301010803" pitchFamily="18" charset="0"/>
              </a:defRPr>
            </a:lvl4pPr>
            <a:lvl5pPr marL="2057400" indent="-228600">
              <a:spcBef>
                <a:spcPct val="20000"/>
              </a:spcBef>
              <a:buFont typeface="Arial" panose="020B0604020202020204" pitchFamily="34" charset="0"/>
              <a:buChar char="»"/>
              <a:defRPr sz="2000">
                <a:solidFill>
                  <a:srgbClr val="4D4D4D"/>
                </a:solidFill>
                <a:latin typeface="Garamond" panose="02020404030301010803"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rgbClr val="4D4D4D"/>
                </a:solidFill>
                <a:latin typeface="Garamond" panose="02020404030301010803"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rgbClr val="4D4D4D"/>
                </a:solidFill>
                <a:latin typeface="Garamond" panose="02020404030301010803"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rgbClr val="4D4D4D"/>
                </a:solidFill>
                <a:latin typeface="Garamond" panose="02020404030301010803"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rgbClr val="4D4D4D"/>
                </a:solidFill>
                <a:latin typeface="Garamond" panose="02020404030301010803" pitchFamily="18" charset="0"/>
              </a:defRPr>
            </a:lvl9pPr>
          </a:lstStyle>
          <a:p>
            <a:pPr marL="0" marR="0" lvl="0" indent="0" algn="r" defTabSz="914400" rtl="0" eaLnBrk="1" fontAlgn="auto" latinLnBrk="0" hangingPunct="1">
              <a:lnSpc>
                <a:spcPct val="100000"/>
              </a:lnSpc>
              <a:spcBef>
                <a:spcPct val="0"/>
              </a:spcBef>
              <a:spcAft>
                <a:spcPts val="0"/>
              </a:spcAft>
              <a:buClrTx/>
              <a:buSzTx/>
              <a:buFontTx/>
              <a:buNone/>
              <a:tabLst/>
              <a:defRPr/>
            </a:pPr>
            <a:fld id="{BE0526F1-7E0A-4413-80B7-3F3E20551227}" type="slidenum">
              <a:rPr kumimoji="0" lang="en-US" altLang="en-US" sz="1200" b="0" i="0" u="none" strike="noStrike" kern="1200" cap="none" spc="0" normalizeH="0" baseline="0" noProof="0" smtClean="0">
                <a:ln>
                  <a:noFill/>
                </a:ln>
                <a:solidFill>
                  <a:srgbClr val="898989"/>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ct val="0"/>
                </a:spcBef>
                <a:spcAft>
                  <a:spcPts val="0"/>
                </a:spcAft>
                <a:buClrTx/>
                <a:buSzTx/>
                <a:buFontTx/>
                <a:buNone/>
                <a:tabLst/>
                <a:defRPr/>
              </a:pPr>
              <a:t>6</a:t>
            </a:fld>
            <a:endParaRPr kumimoji="0" lang="en-US" altLang="en-US" sz="1200" b="0" i="0" u="none" strike="noStrike" kern="1200" cap="none" spc="0" normalizeH="0" baseline="0" noProof="0">
              <a:ln>
                <a:noFill/>
              </a:ln>
              <a:solidFill>
                <a:srgbClr val="898989"/>
              </a:solidFill>
              <a:effectLst/>
              <a:uLnTx/>
              <a:uFillTx/>
              <a:latin typeface="Arial" panose="020B0604020202020204" pitchFamily="34" charset="0"/>
              <a:ea typeface="+mn-ea"/>
              <a:cs typeface="+mn-cs"/>
            </a:endParaRPr>
          </a:p>
        </p:txBody>
      </p:sp>
      <p:pic>
        <p:nvPicPr>
          <p:cNvPr id="19" name="Pictur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60427" y="3480166"/>
            <a:ext cx="1465006"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2" descr="Kimball Pratt, M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0427" y="887557"/>
            <a:ext cx="1465385" cy="18288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p:cNvSpPr txBox="1"/>
          <p:nvPr/>
        </p:nvSpPr>
        <p:spPr>
          <a:xfrm>
            <a:off x="973021" y="2716357"/>
            <a:ext cx="1439818"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Kimball Pratt, MD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Neurosurgeon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Waco</a:t>
            </a:r>
          </a:p>
        </p:txBody>
      </p:sp>
      <p:sp>
        <p:nvSpPr>
          <p:cNvPr id="23" name="TextBox 22"/>
          <p:cNvSpPr txBox="1"/>
          <p:nvPr/>
        </p:nvSpPr>
        <p:spPr>
          <a:xfrm>
            <a:off x="801918" y="5322338"/>
            <a:ext cx="1782026"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Ibrahim El </a:t>
            </a:r>
            <a:r>
              <a:rPr kumimoji="0" lang="en-US" sz="12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Nihum</a:t>
            </a: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MD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Neurosurgeon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College Station / Temple</a:t>
            </a:r>
          </a:p>
        </p:txBody>
      </p:sp>
      <p:pic>
        <p:nvPicPr>
          <p:cNvPr id="10" name="Picture 9"/>
          <p:cNvPicPr>
            <a:picLocks noChangeAspect="1"/>
          </p:cNvPicPr>
          <p:nvPr/>
        </p:nvPicPr>
        <p:blipFill rotWithShape="1">
          <a:blip r:embed="rId4" cstate="print">
            <a:extLst>
              <a:ext uri="{28A0092B-C50C-407E-A947-70E740481C1C}">
                <a14:useLocalDpi xmlns:a14="http://schemas.microsoft.com/office/drawing/2010/main" val="0"/>
              </a:ext>
            </a:extLst>
          </a:blip>
          <a:srcRect l="8634" r="9412" b="19206"/>
          <a:stretch/>
        </p:blipFill>
        <p:spPr>
          <a:xfrm>
            <a:off x="4277115" y="1453550"/>
            <a:ext cx="974240" cy="1440678"/>
          </a:xfrm>
          <a:prstGeom prst="rect">
            <a:avLst/>
          </a:prstGeom>
        </p:spPr>
      </p:pic>
      <p:pic>
        <p:nvPicPr>
          <p:cNvPr id="21" name="Picture 20"/>
          <p:cNvPicPr>
            <a:picLocks noChangeAspect="1"/>
          </p:cNvPicPr>
          <p:nvPr/>
        </p:nvPicPr>
        <p:blipFill>
          <a:blip r:embed="rId5"/>
          <a:stretch>
            <a:fillRect/>
          </a:stretch>
        </p:blipFill>
        <p:spPr>
          <a:xfrm>
            <a:off x="4325333" y="4695618"/>
            <a:ext cx="966991" cy="1374940"/>
          </a:xfrm>
          <a:prstGeom prst="rect">
            <a:avLst/>
          </a:prstGeom>
        </p:spPr>
      </p:pic>
      <p:pic>
        <p:nvPicPr>
          <p:cNvPr id="25" name="Picture 2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59595" y="3067897"/>
            <a:ext cx="975360" cy="1463040"/>
          </a:xfrm>
          <a:prstGeom prst="rect">
            <a:avLst/>
          </a:prstGeom>
        </p:spPr>
      </p:pic>
      <p:pic>
        <p:nvPicPr>
          <p:cNvPr id="26" name="Picture 25"/>
          <p:cNvPicPr>
            <a:picLocks noChangeAspect="1"/>
          </p:cNvPicPr>
          <p:nvPr/>
        </p:nvPicPr>
        <p:blipFill>
          <a:blip r:embed="rId7"/>
          <a:stretch>
            <a:fillRect/>
          </a:stretch>
        </p:blipFill>
        <p:spPr>
          <a:xfrm>
            <a:off x="3639225" y="3060889"/>
            <a:ext cx="974240" cy="1463040"/>
          </a:xfrm>
          <a:prstGeom prst="rect">
            <a:avLst/>
          </a:prstGeom>
        </p:spPr>
      </p:pic>
      <p:pic>
        <p:nvPicPr>
          <p:cNvPr id="27" name="Picture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64526" y="1442369"/>
            <a:ext cx="975360" cy="1463040"/>
          </a:xfrm>
          <a:prstGeom prst="rect">
            <a:avLst/>
          </a:prstGeom>
        </p:spPr>
      </p:pic>
      <p:pic>
        <p:nvPicPr>
          <p:cNvPr id="18" name="Picture 2" descr="Image">
            <a:extLst>
              <a:ext uri="{FF2B5EF4-FFF2-40B4-BE49-F238E27FC236}">
                <a16:creationId xmlns:a16="http://schemas.microsoft.com/office/drawing/2014/main" id="{894CB929-0B04-4D42-8D81-D340448F949A}"/>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6895" r="8384" b="16945"/>
          <a:stretch/>
        </p:blipFill>
        <p:spPr bwMode="auto">
          <a:xfrm>
            <a:off x="6414292" y="3067897"/>
            <a:ext cx="1018970" cy="1456032"/>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A5060DE6-6A4B-000F-3824-E111A1381DF1}"/>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069596" y="5791199"/>
            <a:ext cx="1017889" cy="1017889"/>
          </a:xfrm>
          <a:prstGeom prst="rect">
            <a:avLst/>
          </a:prstGeom>
        </p:spPr>
      </p:pic>
      <p:pic>
        <p:nvPicPr>
          <p:cNvPr id="4" name="Picture 3">
            <a:extLst>
              <a:ext uri="{FF2B5EF4-FFF2-40B4-BE49-F238E27FC236}">
                <a16:creationId xmlns:a16="http://schemas.microsoft.com/office/drawing/2014/main" id="{7523ED76-8637-78B1-9B59-9A9DBB3F073C}"/>
              </a:ext>
            </a:extLst>
          </p:cNvPr>
          <p:cNvPicPr>
            <a:picLocks noChangeAspect="1"/>
          </p:cNvPicPr>
          <p:nvPr/>
        </p:nvPicPr>
        <p:blipFill>
          <a:blip r:embed="rId11"/>
          <a:stretch>
            <a:fillRect/>
          </a:stretch>
        </p:blipFill>
        <p:spPr>
          <a:xfrm>
            <a:off x="5764526" y="4701468"/>
            <a:ext cx="975360" cy="1363240"/>
          </a:xfrm>
          <a:prstGeom prst="rect">
            <a:avLst/>
          </a:prstGeom>
        </p:spPr>
      </p:pic>
    </p:spTree>
    <p:extLst>
      <p:ext uri="{BB962C8B-B14F-4D97-AF65-F5344CB8AC3E}">
        <p14:creationId xmlns:p14="http://schemas.microsoft.com/office/powerpoint/2010/main" val="14392687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descr="V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23" y="4932508"/>
            <a:ext cx="1354219" cy="1015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7" name="Picture 13" descr="http://www.sw.org/resources/images/content/locations/temple-hospit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33449"/>
            <a:ext cx="1333500" cy="1047751"/>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http://www.sw.org/resources/images/content/locations/temple-mclane-childrens-hospital.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09800"/>
            <a:ext cx="1333500" cy="1047751"/>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http://www.sw.org/resources/images/content/locations/waco-hillcrest-medical-cent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581400"/>
            <a:ext cx="1333500" cy="1047751"/>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nvSpPr>
        <p:spPr>
          <a:xfrm>
            <a:off x="1333500" y="949494"/>
            <a:ext cx="7505700" cy="1015663"/>
          </a:xfrm>
          <a:prstGeom prst="rect">
            <a:avLst/>
          </a:prstGeom>
        </p:spPr>
        <p:txBody>
          <a:bodyPr wrap="square">
            <a:spAutoFit/>
          </a:bodyPr>
          <a:lstStyle/>
          <a:p>
            <a:r>
              <a:rPr lang="en-US" sz="1600" b="1" dirty="0">
                <a:latin typeface="Times New Roman" panose="02020603050405020304" pitchFamily="18" charset="0"/>
                <a:cs typeface="Times New Roman" panose="02020603050405020304" pitchFamily="18" charset="0"/>
              </a:rPr>
              <a:t>Baylor Scott &amp; White Medical Center - Temple</a:t>
            </a:r>
          </a:p>
          <a:p>
            <a:r>
              <a:rPr lang="en-US" sz="1100" dirty="0">
                <a:latin typeface="Times New Roman" panose="02020603050405020304" pitchFamily="18" charset="0"/>
                <a:cs typeface="Times New Roman" panose="02020603050405020304" pitchFamily="18" charset="0"/>
              </a:rPr>
              <a:t>Baylor Scott &amp; White Medical Center - Temple is a Level 1 Trauma Center and Comprehensive Stroke Center. It is a tertiary referral center and the largest such center in Central Texas with an expansive catchment area. Because it serves patients with diverse backgrounds, you are exposed to a wide variety of neurosurgical disorders. This facility is the primary teaching hospital for the program. There are 33 operating rooms with state-of-the-art equipment and over 636 inpatient beds. </a:t>
            </a:r>
          </a:p>
        </p:txBody>
      </p:sp>
      <p:sp>
        <p:nvSpPr>
          <p:cNvPr id="17" name="Rectangle 16"/>
          <p:cNvSpPr/>
          <p:nvPr/>
        </p:nvSpPr>
        <p:spPr>
          <a:xfrm>
            <a:off x="1333766" y="2127093"/>
            <a:ext cx="7353300" cy="1015663"/>
          </a:xfrm>
          <a:prstGeom prst="rect">
            <a:avLst/>
          </a:prstGeom>
        </p:spPr>
        <p:txBody>
          <a:bodyPr wrap="square">
            <a:spAutoFit/>
          </a:bodyPr>
          <a:lstStyle/>
          <a:p>
            <a:r>
              <a:rPr lang="en-US" sz="1600" b="1" dirty="0">
                <a:latin typeface="Times New Roman" panose="02020603050405020304" pitchFamily="18" charset="0"/>
                <a:cs typeface="Times New Roman" panose="02020603050405020304" pitchFamily="18" charset="0"/>
              </a:rPr>
              <a:t>McLane Children's Scott &amp; White Hospital - Temple</a:t>
            </a:r>
          </a:p>
          <a:p>
            <a:r>
              <a:rPr lang="en-US" sz="1100" dirty="0">
                <a:latin typeface="Times New Roman" panose="02020603050405020304" pitchFamily="18" charset="0"/>
                <a:cs typeface="Times New Roman" panose="02020603050405020304" pitchFamily="18" charset="0"/>
              </a:rPr>
              <a:t>McLane Children's Scott &amp; White Hospital - Temple provides resident exposure to a wide variety of pediatric neurosurgical problems. Throughout the residency, the resident gains experience with all aspects of pediatric neurosurgery including pediatric brain tumors, hydrocephalus, congenital malformations and trauma. Pediatric neurosurgeons at McLane Children's participate in several multi-specialty teams including neuro-oncology and craniofacial. This facility offers 5 operating rooms.</a:t>
            </a:r>
          </a:p>
        </p:txBody>
      </p:sp>
      <p:sp>
        <p:nvSpPr>
          <p:cNvPr id="18" name="Rectangle 17"/>
          <p:cNvSpPr/>
          <p:nvPr/>
        </p:nvSpPr>
        <p:spPr>
          <a:xfrm>
            <a:off x="1327404" y="3500368"/>
            <a:ext cx="6922812" cy="1015663"/>
          </a:xfrm>
          <a:prstGeom prst="rect">
            <a:avLst/>
          </a:prstGeom>
        </p:spPr>
        <p:txBody>
          <a:bodyPr wrap="square">
            <a:spAutoFit/>
          </a:bodyPr>
          <a:lstStyle/>
          <a:p>
            <a:r>
              <a:rPr lang="en-US" sz="1600" b="1" dirty="0">
                <a:latin typeface="Times New Roman" panose="02020603050405020304" pitchFamily="18" charset="0"/>
                <a:cs typeface="Times New Roman" panose="02020603050405020304" pitchFamily="18" charset="0"/>
              </a:rPr>
              <a:t>Baylor Scott &amp; White Hillcrest Medical Center - Waco</a:t>
            </a:r>
          </a:p>
          <a:p>
            <a:r>
              <a:rPr lang="en-US" sz="1100" dirty="0">
                <a:latin typeface="Times New Roman" panose="02020603050405020304" pitchFamily="18" charset="0"/>
                <a:cs typeface="Times New Roman" panose="02020603050405020304" pitchFamily="18" charset="0"/>
              </a:rPr>
              <a:t>Baylor Scott &amp; White Hillcrest Medical Center is an acute care hospital serving the health care needs of Central Texas.  Residents will experience many health care advancements in Waco — such as a major Level II Trauma Center, a Level III Neonatal Intensive Care Unit and </a:t>
            </a:r>
            <a:r>
              <a:rPr lang="en-US" sz="1100" dirty="0" err="1">
                <a:latin typeface="Times New Roman" panose="02020603050405020304" pitchFamily="18" charset="0"/>
                <a:cs typeface="Times New Roman" panose="02020603050405020304" pitchFamily="18" charset="0"/>
              </a:rPr>
              <a:t>Aquilion</a:t>
            </a:r>
            <a:r>
              <a:rPr lang="en-US" sz="1100" dirty="0">
                <a:latin typeface="Times New Roman" panose="02020603050405020304" pitchFamily="18" charset="0"/>
                <a:cs typeface="Times New Roman" panose="02020603050405020304" pitchFamily="18" charset="0"/>
              </a:rPr>
              <a:t> 64-slice CT scanner — which are found only at Baylor Scott &amp; White Hillcrest. There are 8 well-equipped operating rooms.</a:t>
            </a:r>
          </a:p>
        </p:txBody>
      </p:sp>
      <p:sp>
        <p:nvSpPr>
          <p:cNvPr id="19" name="Rectangle 18"/>
          <p:cNvSpPr/>
          <p:nvPr/>
        </p:nvSpPr>
        <p:spPr>
          <a:xfrm>
            <a:off x="1342910" y="4873643"/>
            <a:ext cx="6477000" cy="1015663"/>
          </a:xfrm>
          <a:prstGeom prst="rect">
            <a:avLst/>
          </a:prstGeom>
        </p:spPr>
        <p:txBody>
          <a:bodyPr wrap="square">
            <a:spAutoFit/>
          </a:bodyPr>
          <a:lstStyle/>
          <a:p>
            <a:r>
              <a:rPr lang="en-US" sz="1600" b="1" dirty="0">
                <a:latin typeface="Times New Roman" panose="02020603050405020304" pitchFamily="18" charset="0"/>
                <a:cs typeface="Times New Roman" panose="02020603050405020304" pitchFamily="18" charset="0"/>
              </a:rPr>
              <a:t>Olin E. Teague Veteran's Medical Center (Transfers)</a:t>
            </a:r>
          </a:p>
          <a:p>
            <a:r>
              <a:rPr lang="en-US" sz="1100" dirty="0">
                <a:latin typeface="Times New Roman" panose="02020603050405020304" pitchFamily="18" charset="0"/>
                <a:cs typeface="Times New Roman" panose="02020603050405020304" pitchFamily="18" charset="0"/>
              </a:rPr>
              <a:t>The Veteran’s Affairs system has always been an integral part of resident education. It serves a population particularly susceptible to specific diseases whose pathology and treatment are crucial to your development including but not limited to traumatic brain injury, peripheral nerve injury and complex spine disorders. These patients are transferred to our main BSW hospital for care.</a:t>
            </a:r>
          </a:p>
        </p:txBody>
      </p:sp>
      <p:sp>
        <p:nvSpPr>
          <p:cNvPr id="21" name="Rectangle 20"/>
          <p:cNvSpPr/>
          <p:nvPr/>
        </p:nvSpPr>
        <p:spPr>
          <a:xfrm>
            <a:off x="0" y="143077"/>
            <a:ext cx="9144000" cy="553998"/>
          </a:xfrm>
          <a:prstGeom prst="rect">
            <a:avLst/>
          </a:prstGeom>
        </p:spPr>
        <p:txBody>
          <a:bodyPr wrap="square">
            <a:spAutoFit/>
          </a:bodyPr>
          <a:lstStyle/>
          <a:p>
            <a:pPr algn="ctr"/>
            <a:r>
              <a:rPr lang="en-US" sz="3000" dirty="0">
                <a:solidFill>
                  <a:srgbClr val="0067B1"/>
                </a:solidFill>
                <a:latin typeface="Times New Roman" panose="02020603050405020304" pitchFamily="18" charset="0"/>
                <a:cs typeface="Times New Roman" panose="02020603050405020304" pitchFamily="18" charset="0"/>
              </a:rPr>
              <a:t>Neurosurgery Residency Program Facilities</a:t>
            </a:r>
            <a:endParaRPr lang="en-US" sz="3000" i="0" dirty="0">
              <a:solidFill>
                <a:srgbClr val="0067B1"/>
              </a:solidFill>
              <a:effectLst/>
              <a:latin typeface="Times New Roman" panose="020206030504050203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E55AD35-21B8-9B37-5BE2-35CC4327AA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22977" y="5753100"/>
            <a:ext cx="1104900" cy="1104900"/>
          </a:xfrm>
          <a:prstGeom prst="rect">
            <a:avLst/>
          </a:prstGeom>
        </p:spPr>
      </p:pic>
    </p:spTree>
    <p:extLst>
      <p:ext uri="{BB962C8B-B14F-4D97-AF65-F5344CB8AC3E}">
        <p14:creationId xmlns:p14="http://schemas.microsoft.com/office/powerpoint/2010/main" val="29245037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87073" y="872533"/>
            <a:ext cx="4800600" cy="4953000"/>
          </a:xfrm>
        </p:spPr>
        <p:txBody>
          <a:bodyPr>
            <a:noAutofit/>
          </a:bodyPr>
          <a:lstStyle/>
          <a:p>
            <a:pPr lvl="0"/>
            <a:r>
              <a:rPr lang="en-US" sz="1400" dirty="0">
                <a:solidFill>
                  <a:schemeClr val="tx1"/>
                </a:solidFill>
              </a:rPr>
              <a:t>Adult &amp; Pediatric craniotomy-brain tumor </a:t>
            </a:r>
          </a:p>
          <a:p>
            <a:pPr lvl="0"/>
            <a:r>
              <a:rPr lang="en-US" sz="1400" dirty="0">
                <a:solidFill>
                  <a:schemeClr val="tx1"/>
                </a:solidFill>
              </a:rPr>
              <a:t>Adult &amp; Pediatric craniotomy-trauma </a:t>
            </a:r>
          </a:p>
          <a:p>
            <a:pPr lvl="0"/>
            <a:r>
              <a:rPr lang="en-US" sz="1400" dirty="0">
                <a:solidFill>
                  <a:schemeClr val="tx1"/>
                </a:solidFill>
              </a:rPr>
              <a:t>Adult craniotomy for intracranial vascular lesion</a:t>
            </a:r>
          </a:p>
          <a:p>
            <a:pPr lvl="0"/>
            <a:r>
              <a:rPr lang="en-US" sz="1400" dirty="0">
                <a:solidFill>
                  <a:schemeClr val="tx1"/>
                </a:solidFill>
              </a:rPr>
              <a:t>Endovascular therapy for tumor or vascular lesions </a:t>
            </a:r>
          </a:p>
          <a:p>
            <a:pPr lvl="0"/>
            <a:r>
              <a:rPr lang="en-US" sz="1400" dirty="0">
                <a:solidFill>
                  <a:schemeClr val="tx1"/>
                </a:solidFill>
              </a:rPr>
              <a:t>Adult cranial: transsphenoidal-</a:t>
            </a:r>
            <a:r>
              <a:rPr lang="en-US" sz="1400" dirty="0" err="1">
                <a:solidFill>
                  <a:schemeClr val="tx1"/>
                </a:solidFill>
              </a:rPr>
              <a:t>sellar</a:t>
            </a:r>
            <a:r>
              <a:rPr lang="en-US" sz="1400" dirty="0">
                <a:solidFill>
                  <a:schemeClr val="tx1"/>
                </a:solidFill>
              </a:rPr>
              <a:t>/</a:t>
            </a:r>
            <a:r>
              <a:rPr lang="en-US" sz="1400" dirty="0" err="1">
                <a:solidFill>
                  <a:schemeClr val="tx1"/>
                </a:solidFill>
              </a:rPr>
              <a:t>parasellar</a:t>
            </a:r>
            <a:r>
              <a:rPr lang="en-US" sz="1400" dirty="0">
                <a:solidFill>
                  <a:schemeClr val="tx1"/>
                </a:solidFill>
              </a:rPr>
              <a:t> tumors </a:t>
            </a:r>
          </a:p>
          <a:p>
            <a:pPr lvl="0"/>
            <a:r>
              <a:rPr lang="en-US" sz="1400" dirty="0">
                <a:solidFill>
                  <a:schemeClr val="tx1"/>
                </a:solidFill>
              </a:rPr>
              <a:t>Adult cranial: extracranial vascular procedures </a:t>
            </a:r>
          </a:p>
          <a:p>
            <a:pPr lvl="0"/>
            <a:r>
              <a:rPr lang="en-US" sz="1400" dirty="0">
                <a:solidFill>
                  <a:schemeClr val="tx1"/>
                </a:solidFill>
              </a:rPr>
              <a:t>Adult radiosurgery </a:t>
            </a:r>
          </a:p>
          <a:p>
            <a:pPr lvl="0"/>
            <a:r>
              <a:rPr lang="en-US" sz="1400" dirty="0">
                <a:solidFill>
                  <a:schemeClr val="tx1"/>
                </a:solidFill>
              </a:rPr>
              <a:t>Adult functional procedures </a:t>
            </a:r>
          </a:p>
          <a:p>
            <a:pPr lvl="0"/>
            <a:r>
              <a:rPr lang="en-US" sz="1400" dirty="0">
                <a:solidFill>
                  <a:schemeClr val="tx1"/>
                </a:solidFill>
              </a:rPr>
              <a:t>Vagal Nerve Stimulation</a:t>
            </a:r>
          </a:p>
          <a:p>
            <a:pPr lvl="0"/>
            <a:r>
              <a:rPr lang="en-US" sz="1400" dirty="0">
                <a:solidFill>
                  <a:schemeClr val="tx1"/>
                </a:solidFill>
              </a:rPr>
              <a:t>Stimulation for pain</a:t>
            </a:r>
          </a:p>
          <a:p>
            <a:pPr lvl="0"/>
            <a:r>
              <a:rPr lang="en-US" sz="1400" dirty="0">
                <a:solidFill>
                  <a:schemeClr val="tx1"/>
                </a:solidFill>
              </a:rPr>
              <a:t>Deep Brain Stimulation</a:t>
            </a:r>
          </a:p>
          <a:p>
            <a:pPr lvl="0"/>
            <a:r>
              <a:rPr lang="en-US" sz="1400" dirty="0">
                <a:solidFill>
                  <a:schemeClr val="tx1"/>
                </a:solidFill>
              </a:rPr>
              <a:t>Cordotomy/Rhizotomy</a:t>
            </a:r>
          </a:p>
          <a:p>
            <a:pPr lvl="0"/>
            <a:r>
              <a:rPr lang="en-US" sz="1400" dirty="0">
                <a:solidFill>
                  <a:schemeClr val="tx1"/>
                </a:solidFill>
              </a:rPr>
              <a:t>Sympathectomy</a:t>
            </a:r>
          </a:p>
          <a:p>
            <a:pPr lvl="0"/>
            <a:r>
              <a:rPr lang="en-US" sz="1400" dirty="0">
                <a:solidFill>
                  <a:schemeClr val="tx1"/>
                </a:solidFill>
              </a:rPr>
              <a:t>Intrathecal pumps</a:t>
            </a:r>
          </a:p>
          <a:p>
            <a:pPr lvl="0"/>
            <a:r>
              <a:rPr lang="en-US" sz="1400" dirty="0">
                <a:solidFill>
                  <a:schemeClr val="tx1"/>
                </a:solidFill>
              </a:rPr>
              <a:t>Adult &amp; Pediatric VP shunt </a:t>
            </a:r>
          </a:p>
          <a:p>
            <a:pPr lvl="0"/>
            <a:r>
              <a:rPr lang="en-US" sz="1400" dirty="0">
                <a:solidFill>
                  <a:schemeClr val="tx1"/>
                </a:solidFill>
              </a:rPr>
              <a:t>Pediatric spine procedures</a:t>
            </a:r>
          </a:p>
          <a:p>
            <a:r>
              <a:rPr lang="en-US" sz="1400" dirty="0">
                <a:solidFill>
                  <a:schemeClr val="tx1"/>
                </a:solidFill>
              </a:rPr>
              <a:t>Adult spine: Anterior &amp; Posterior Cervical approaches for decompression/stabilization and </a:t>
            </a:r>
            <a:r>
              <a:rPr lang="en-US" sz="1400" dirty="0" err="1">
                <a:solidFill>
                  <a:schemeClr val="tx1"/>
                </a:solidFill>
              </a:rPr>
              <a:t>craniocervical</a:t>
            </a:r>
            <a:r>
              <a:rPr lang="en-US" sz="1400" dirty="0">
                <a:solidFill>
                  <a:schemeClr val="tx1"/>
                </a:solidFill>
              </a:rPr>
              <a:t> junction</a:t>
            </a:r>
          </a:p>
          <a:p>
            <a:pPr lvl="0"/>
            <a:endParaRPr lang="en-US" sz="1400" dirty="0">
              <a:solidFill>
                <a:schemeClr val="tx1"/>
              </a:solidFill>
            </a:endParaRPr>
          </a:p>
          <a:p>
            <a:endParaRPr lang="en-US" sz="1400" dirty="0">
              <a:solidFill>
                <a:schemeClr val="tx1"/>
              </a:solidFill>
            </a:endParaRPr>
          </a:p>
        </p:txBody>
      </p:sp>
      <p:sp>
        <p:nvSpPr>
          <p:cNvPr id="5" name="Content Placeholder 2"/>
          <p:cNvSpPr txBox="1">
            <a:spLocks/>
          </p:cNvSpPr>
          <p:nvPr/>
        </p:nvSpPr>
        <p:spPr>
          <a:xfrm>
            <a:off x="4648200" y="872533"/>
            <a:ext cx="3886200" cy="3242268"/>
          </a:xfrm>
          <a:prstGeom prst="rect">
            <a:avLst/>
          </a:prstGeom>
        </p:spPr>
        <p:txBody>
          <a:bodyPr vert="horz" lIns="91440" tIns="45720" rIns="91440" bIns="45720" rtlCol="0">
            <a:noAutofit/>
          </a:bodyPr>
          <a:lstStyle>
            <a:lvl1pPr marL="231775" indent="-230188" algn="l" defTabSz="914400" rtl="0" eaLnBrk="1" latinLnBrk="0" hangingPunct="1">
              <a:spcBef>
                <a:spcPct val="20000"/>
              </a:spcBef>
              <a:buFont typeface="Arial" pitchFamily="34" charset="0"/>
              <a:buChar char="•"/>
              <a:defRPr sz="3200" kern="1200">
                <a:solidFill>
                  <a:srgbClr val="4D4D4D"/>
                </a:solidFill>
                <a:latin typeface="Times New Roman"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kern="1200">
                <a:solidFill>
                  <a:srgbClr val="4D4D4D"/>
                </a:solidFill>
                <a:latin typeface="Times New Roman"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kern="1200">
                <a:solidFill>
                  <a:srgbClr val="4D4D4D"/>
                </a:solidFill>
                <a:latin typeface="Times New Roman"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kern="1200">
                <a:solidFill>
                  <a:srgbClr val="4D4D4D"/>
                </a:solidFill>
                <a:latin typeface="Times New Roman"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kern="1200">
                <a:solidFill>
                  <a:srgbClr val="4D4D4D"/>
                </a:solidFill>
                <a:latin typeface="Times New Roman"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0"/>
            <a:r>
              <a:rPr lang="en-US" sz="1400" dirty="0">
                <a:solidFill>
                  <a:schemeClr val="tx1"/>
                </a:solidFill>
              </a:rPr>
              <a:t>Adult spinal-lumbar discectomy </a:t>
            </a:r>
          </a:p>
          <a:p>
            <a:pPr lvl="0"/>
            <a:r>
              <a:rPr lang="en-US" sz="1400" dirty="0">
                <a:solidFill>
                  <a:schemeClr val="tx1"/>
                </a:solidFill>
              </a:rPr>
              <a:t>Adult spinal-thoracic/lumbar instrumentation fusion </a:t>
            </a:r>
          </a:p>
          <a:p>
            <a:pPr lvl="0"/>
            <a:r>
              <a:rPr lang="en-US" sz="1400" dirty="0">
                <a:solidFill>
                  <a:schemeClr val="tx1"/>
                </a:solidFill>
              </a:rPr>
              <a:t>Adult spinal-peripheral nerve procedures </a:t>
            </a:r>
          </a:p>
          <a:p>
            <a:pPr lvl="0"/>
            <a:r>
              <a:rPr lang="en-US" sz="1400" dirty="0">
                <a:solidFill>
                  <a:schemeClr val="tx1"/>
                </a:solidFill>
              </a:rPr>
              <a:t>Adult and pediatric craniotomy-epilepsy</a:t>
            </a:r>
          </a:p>
          <a:p>
            <a:pPr lvl="0"/>
            <a:r>
              <a:rPr lang="en-US" sz="1400" dirty="0">
                <a:solidFill>
                  <a:schemeClr val="tx1"/>
                </a:solidFill>
              </a:rPr>
              <a:t>Craniofacial </a:t>
            </a:r>
          </a:p>
          <a:p>
            <a:pPr lvl="0"/>
            <a:r>
              <a:rPr lang="en-US" sz="1400" dirty="0">
                <a:solidFill>
                  <a:schemeClr val="tx1"/>
                </a:solidFill>
              </a:rPr>
              <a:t>Spinal AVM </a:t>
            </a:r>
          </a:p>
          <a:p>
            <a:pPr lvl="0"/>
            <a:r>
              <a:rPr lang="en-US" sz="1400" dirty="0">
                <a:solidFill>
                  <a:schemeClr val="tx1"/>
                </a:solidFill>
              </a:rPr>
              <a:t>Spinal tumor resection: intradural/intramedullary</a:t>
            </a:r>
          </a:p>
          <a:p>
            <a:pPr lvl="0"/>
            <a:r>
              <a:rPr lang="en-US" sz="1400" dirty="0">
                <a:solidFill>
                  <a:schemeClr val="tx1"/>
                </a:solidFill>
              </a:rPr>
              <a:t>Spinal vascular lesion resection </a:t>
            </a:r>
          </a:p>
          <a:p>
            <a:pPr lvl="0"/>
            <a:r>
              <a:rPr lang="en-US" sz="1400" dirty="0">
                <a:solidFill>
                  <a:schemeClr val="tx1"/>
                </a:solidFill>
              </a:rPr>
              <a:t>Reconstructive secondary procedures </a:t>
            </a:r>
          </a:p>
          <a:p>
            <a:pPr lvl="0"/>
            <a:r>
              <a:rPr lang="en-US" sz="1400" dirty="0">
                <a:solidFill>
                  <a:schemeClr val="tx1"/>
                </a:solidFill>
              </a:rPr>
              <a:t>Complex peripheral nerve surgery</a:t>
            </a:r>
          </a:p>
        </p:txBody>
      </p:sp>
      <p:sp>
        <p:nvSpPr>
          <p:cNvPr id="6" name="Title 5"/>
          <p:cNvSpPr>
            <a:spLocks noGrp="1"/>
          </p:cNvSpPr>
          <p:nvPr>
            <p:ph type="title"/>
          </p:nvPr>
        </p:nvSpPr>
        <p:spPr>
          <a:xfrm>
            <a:off x="152400" y="0"/>
            <a:ext cx="8229600" cy="1005681"/>
          </a:xfrm>
        </p:spPr>
        <p:txBody>
          <a:bodyPr/>
          <a:lstStyle/>
          <a:p>
            <a:r>
              <a:rPr lang="en-US" dirty="0"/>
              <a:t>What You Will Learn</a:t>
            </a:r>
          </a:p>
        </p:txBody>
      </p:sp>
      <p:pic>
        <p:nvPicPr>
          <p:cNvPr id="7" name="Picture 6" descr="A picture containing person, indoor, room, hospital room&#10;&#10;Description automatically generated">
            <a:extLst>
              <a:ext uri="{FF2B5EF4-FFF2-40B4-BE49-F238E27FC236}">
                <a16:creationId xmlns:a16="http://schemas.microsoft.com/office/drawing/2014/main" id="{507601B4-03EA-A34B-9079-52DBC561A3F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3334" b="44445"/>
          <a:stretch/>
        </p:blipFill>
        <p:spPr>
          <a:xfrm>
            <a:off x="4987673" y="4054647"/>
            <a:ext cx="2361510" cy="2191076"/>
          </a:xfrm>
          <a:prstGeom prst="rect">
            <a:avLst/>
          </a:prstGeom>
        </p:spPr>
      </p:pic>
      <p:pic>
        <p:nvPicPr>
          <p:cNvPr id="4" name="Picture 3">
            <a:extLst>
              <a:ext uri="{FF2B5EF4-FFF2-40B4-BE49-F238E27FC236}">
                <a16:creationId xmlns:a16="http://schemas.microsoft.com/office/drawing/2014/main" id="{DF4AB7F1-4DB4-832F-67AA-6E4A79DC26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5712323"/>
            <a:ext cx="1066800" cy="1066800"/>
          </a:xfrm>
          <a:prstGeom prst="rect">
            <a:avLst/>
          </a:prstGeom>
        </p:spPr>
      </p:pic>
      <p:sp>
        <p:nvSpPr>
          <p:cNvPr id="9" name="Title 5">
            <a:extLst>
              <a:ext uri="{FF2B5EF4-FFF2-40B4-BE49-F238E27FC236}">
                <a16:creationId xmlns:a16="http://schemas.microsoft.com/office/drawing/2014/main" id="{42C63FAE-8884-97D6-D5A9-D3C8466DC3ED}"/>
              </a:ext>
            </a:extLst>
          </p:cNvPr>
          <p:cNvSpPr txBox="1">
            <a:spLocks/>
          </p:cNvSpPr>
          <p:nvPr/>
        </p:nvSpPr>
        <p:spPr>
          <a:xfrm>
            <a:off x="-799595" y="5209482"/>
            <a:ext cx="8229600" cy="100568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rgbClr val="0067B1"/>
                </a:solidFill>
                <a:latin typeface="Times New Roman" pitchFamily="18" charset="0"/>
                <a:ea typeface="+mj-ea"/>
                <a:cs typeface="Times New Roman" pitchFamily="18" charset="0"/>
              </a:defRPr>
            </a:lvl1pPr>
          </a:lstStyle>
          <a:p>
            <a:r>
              <a:rPr lang="en-US" dirty="0"/>
              <a:t>…and more!</a:t>
            </a:r>
          </a:p>
        </p:txBody>
      </p:sp>
    </p:spTree>
    <p:extLst>
      <p:ext uri="{BB962C8B-B14F-4D97-AF65-F5344CB8AC3E}">
        <p14:creationId xmlns:p14="http://schemas.microsoft.com/office/powerpoint/2010/main" val="3556257351"/>
      </p:ext>
    </p:extLst>
  </p:cSld>
  <p:clrMapOvr>
    <a:masterClrMapping/>
  </p:clrMapOvr>
</p:sld>
</file>

<file path=ppt/theme/theme1.xml><?xml version="1.0" encoding="utf-8"?>
<a:theme xmlns:a="http://schemas.openxmlformats.org/drawingml/2006/main" name="BSWH">
  <a:themeElements>
    <a:clrScheme name="BSWH">
      <a:dk1>
        <a:sysClr val="windowText" lastClr="000000"/>
      </a:dk1>
      <a:lt1>
        <a:sysClr val="window" lastClr="FFFFFF"/>
      </a:lt1>
      <a:dk2>
        <a:srgbClr val="0067B1"/>
      </a:dk2>
      <a:lt2>
        <a:srgbClr val="EEECE1"/>
      </a:lt2>
      <a:accent1>
        <a:srgbClr val="72C7E7"/>
      </a:accent1>
      <a:accent2>
        <a:srgbClr val="FF5800"/>
      </a:accent2>
      <a:accent3>
        <a:srgbClr val="00AF3F"/>
      </a:accent3>
      <a:accent4>
        <a:srgbClr val="FFD478"/>
      </a:accent4>
      <a:accent5>
        <a:srgbClr val="0090BA"/>
      </a:accent5>
      <a:accent6>
        <a:srgbClr val="FFB652"/>
      </a:accent6>
      <a:hlink>
        <a:srgbClr val="0000FF"/>
      </a:hlink>
      <a:folHlink>
        <a:srgbClr val="99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C2754E15D097944893F1A9C7497349AC" ma:contentTypeVersion="13" ma:contentTypeDescription="Create a new document." ma:contentTypeScope="" ma:versionID="473db16233481bef301de5598a15fdc5">
  <xsd:schema xmlns:xsd="http://www.w3.org/2001/XMLSchema" xmlns:xs="http://www.w3.org/2001/XMLSchema" xmlns:p="http://schemas.microsoft.com/office/2006/metadata/properties" xmlns:ns3="3b0f2894-ff85-42c4-9b57-e0a17df06ddd" xmlns:ns4="ab9b6c83-fb2d-4e51-b156-8327327e42a5" targetNamespace="http://schemas.microsoft.com/office/2006/metadata/properties" ma:root="true" ma:fieldsID="9f5a995eb85931a319237a752c8c3f9e" ns3:_="" ns4:_="">
    <xsd:import namespace="3b0f2894-ff85-42c4-9b57-e0a17df06ddd"/>
    <xsd:import namespace="ab9b6c83-fb2d-4e51-b156-8327327e42a5"/>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4:SharedWithUsers" minOccurs="0"/>
                <xsd:element ref="ns4:SharedWithDetails" minOccurs="0"/>
                <xsd:element ref="ns4:SharingHintHash"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0f2894-ff85-42c4-9b57-e0a17df06ddd"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b9b6c83-fb2d-4e51-b156-8327327e42a5"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SharingHintHash" ma:index="19"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2A6C1CC-A6D1-4C95-A3FE-3C60B65E8268}">
  <ds:schemaRefs>
    <ds:schemaRef ds:uri="http://schemas.microsoft.com/sharepoint/v3/contenttype/forms"/>
  </ds:schemaRefs>
</ds:datastoreItem>
</file>

<file path=customXml/itemProps2.xml><?xml version="1.0" encoding="utf-8"?>
<ds:datastoreItem xmlns:ds="http://schemas.openxmlformats.org/officeDocument/2006/customXml" ds:itemID="{FAA6B599-A781-4AF0-9D2F-0F3C03152C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b0f2894-ff85-42c4-9b57-e0a17df06ddd"/>
    <ds:schemaRef ds:uri="ab9b6c83-fb2d-4e51-b156-8327327e42a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50E1D1-101A-4483-ADC3-D2B1474A4F9A}">
  <ds:schemaRefs>
    <ds:schemaRef ds:uri="http://www.w3.org/XML/1998/namespace"/>
    <ds:schemaRef ds:uri="http://schemas.microsoft.com/office/2006/documentManagement/types"/>
    <ds:schemaRef ds:uri="http://purl.org/dc/dcmitype/"/>
    <ds:schemaRef ds:uri="3b0f2894-ff85-42c4-9b57-e0a17df06ddd"/>
    <ds:schemaRef ds:uri="http://schemas.microsoft.com/office/infopath/2007/PartnerControls"/>
    <ds:schemaRef ds:uri="http://schemas.microsoft.com/office/2006/metadata/properties"/>
    <ds:schemaRef ds:uri="http://purl.org/dc/elements/1.1/"/>
    <ds:schemaRef ds:uri="http://schemas.openxmlformats.org/package/2006/metadata/core-properties"/>
    <ds:schemaRef ds:uri="ab9b6c83-fb2d-4e51-b156-8327327e42a5"/>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753</TotalTime>
  <Words>1126</Words>
  <Application>Microsoft Macintosh PowerPoint</Application>
  <PresentationFormat>On-screen Show (4:3)</PresentationFormat>
  <Paragraphs>191</Paragraphs>
  <Slides>14</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Garamond</vt:lpstr>
      <vt:lpstr>Times New Roman</vt:lpstr>
      <vt:lpstr>BSWH</vt:lpstr>
      <vt:lpstr>Baylor Scott &amp; White  Neurosurgery Residency Program Baylor College Of Medicine - Temple</vt:lpstr>
      <vt:lpstr>PowerPoint Presentation</vt:lpstr>
      <vt:lpstr>PowerPoint Presentation</vt:lpstr>
      <vt:lpstr>PowerPoint Presentation</vt:lpstr>
      <vt:lpstr>Clinical Care  Research  Education</vt:lpstr>
      <vt:lpstr>Full service: We treat all diseases of the nervous system: from brain to spinal cord to peripheral nerves; including stroke, epilepsy, brain tumors, chronic pain – in pediatric and adult patients</vt:lpstr>
      <vt:lpstr>Additional Senior Staff &amp; Residents</vt:lpstr>
      <vt:lpstr>PowerPoint Presentation</vt:lpstr>
      <vt:lpstr>What You Will Learn</vt:lpstr>
      <vt:lpstr>Resident Rotations</vt:lpstr>
      <vt:lpstr>Conference Highlights</vt:lpstr>
      <vt:lpstr>Resident  Life</vt:lpstr>
      <vt:lpstr>Choose BSW Temple</vt:lpstr>
      <vt:lpstr>Thank you!     Questions?</vt:lpstr>
    </vt:vector>
  </TitlesOfParts>
  <Company>Baylor Health Care System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Horne, Kate A.</dc:creator>
  <cp:lastModifiedBy>Laura Reed</cp:lastModifiedBy>
  <cp:revision>72</cp:revision>
  <dcterms:created xsi:type="dcterms:W3CDTF">2013-10-03T16:13:41Z</dcterms:created>
  <dcterms:modified xsi:type="dcterms:W3CDTF">2023-07-14T23:47:48Z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0x010100C2754E15D097944893F1A9C7497349AC</vt:lpwstr>
  </property>
  <property fmtid="{D5CDD505-2E9C-101B-9397-08002B2CF9AE}" pid="3" name="xd_Signature">
    <vt:bool>false</vt:bool>
  </property>
  <property fmtid="{D5CDD505-2E9C-101B-9397-08002B2CF9AE}" pid="4" name="xd_ProgID">
    <vt:lpwstr/>
  </property>
  <property fmtid="{D5CDD505-2E9C-101B-9397-08002B2CF9AE}" pid="5" name="TemplateUrl">
    <vt:lpwstr/>
  </property>
</Properties>
</file>