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2"/>
  </p:notesMasterIdLst>
  <p:sldIdLst>
    <p:sldId id="318" r:id="rId2"/>
    <p:sldId id="317" r:id="rId3"/>
    <p:sldId id="320" r:id="rId4"/>
    <p:sldId id="321" r:id="rId5"/>
    <p:sldId id="324" r:id="rId6"/>
    <p:sldId id="323" r:id="rId7"/>
    <p:sldId id="325" r:id="rId8"/>
    <p:sldId id="326" r:id="rId9"/>
    <p:sldId id="341" r:id="rId10"/>
    <p:sldId id="327" r:id="rId11"/>
    <p:sldId id="331" r:id="rId12"/>
    <p:sldId id="328" r:id="rId13"/>
    <p:sldId id="329" r:id="rId14"/>
    <p:sldId id="330" r:id="rId15"/>
    <p:sldId id="332" r:id="rId16"/>
    <p:sldId id="333" r:id="rId17"/>
    <p:sldId id="334" r:id="rId18"/>
    <p:sldId id="343" r:id="rId19"/>
    <p:sldId id="342" r:id="rId20"/>
    <p:sldId id="33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92" autoAdjust="0"/>
    <p:restoredTop sz="80885" autoAdjust="0"/>
  </p:normalViewPr>
  <p:slideViewPr>
    <p:cSldViewPr snapToGrid="0">
      <p:cViewPr varScale="1">
        <p:scale>
          <a:sx n="77" d="100"/>
          <a:sy n="77" d="100"/>
        </p:scale>
        <p:origin x="928"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68325-A00B-4AC4-9E02-0384A7CB83A4}" type="datetimeFigureOut">
              <a:rPr lang="en-US" smtClean="0"/>
              <a:t>7/24/23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9BFB3-A2D6-4387-B0EA-32004553FB67}" type="slidenum">
              <a:rPr lang="en-US" smtClean="0"/>
              <a:t>‹#›</a:t>
            </a:fld>
            <a:endParaRPr lang="en-US"/>
          </a:p>
        </p:txBody>
      </p:sp>
    </p:spTree>
    <p:extLst>
      <p:ext uri="{BB962C8B-B14F-4D97-AF65-F5344CB8AC3E}">
        <p14:creationId xmlns:p14="http://schemas.microsoft.com/office/powerpoint/2010/main" val="2115219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a:t>
            </a:fld>
            <a:endParaRPr lang="en-US"/>
          </a:p>
        </p:txBody>
      </p:sp>
    </p:spTree>
    <p:extLst>
      <p:ext uri="{BB962C8B-B14F-4D97-AF65-F5344CB8AC3E}">
        <p14:creationId xmlns:p14="http://schemas.microsoft.com/office/powerpoint/2010/main" val="282819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10</a:t>
            </a:fld>
            <a:endParaRPr lang="en-US"/>
          </a:p>
        </p:txBody>
      </p:sp>
    </p:spTree>
    <p:extLst>
      <p:ext uri="{BB962C8B-B14F-4D97-AF65-F5344CB8AC3E}">
        <p14:creationId xmlns:p14="http://schemas.microsoft.com/office/powerpoint/2010/main" val="2318493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11</a:t>
            </a:fld>
            <a:endParaRPr lang="en-US"/>
          </a:p>
        </p:txBody>
      </p:sp>
    </p:spTree>
    <p:extLst>
      <p:ext uri="{BB962C8B-B14F-4D97-AF65-F5344CB8AC3E}">
        <p14:creationId xmlns:p14="http://schemas.microsoft.com/office/powerpoint/2010/main" val="234905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12</a:t>
            </a:fld>
            <a:endParaRPr lang="en-US"/>
          </a:p>
        </p:txBody>
      </p:sp>
    </p:spTree>
    <p:extLst>
      <p:ext uri="{BB962C8B-B14F-4D97-AF65-F5344CB8AC3E}">
        <p14:creationId xmlns:p14="http://schemas.microsoft.com/office/powerpoint/2010/main" val="399441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13</a:t>
            </a:fld>
            <a:endParaRPr lang="en-US"/>
          </a:p>
        </p:txBody>
      </p:sp>
    </p:spTree>
    <p:extLst>
      <p:ext uri="{BB962C8B-B14F-4D97-AF65-F5344CB8AC3E}">
        <p14:creationId xmlns:p14="http://schemas.microsoft.com/office/powerpoint/2010/main" val="1977854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14</a:t>
            </a:fld>
            <a:endParaRPr lang="en-US"/>
          </a:p>
        </p:txBody>
      </p:sp>
    </p:spTree>
    <p:extLst>
      <p:ext uri="{BB962C8B-B14F-4D97-AF65-F5344CB8AC3E}">
        <p14:creationId xmlns:p14="http://schemas.microsoft.com/office/powerpoint/2010/main" val="80031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15</a:t>
            </a:fld>
            <a:endParaRPr lang="en-US"/>
          </a:p>
        </p:txBody>
      </p:sp>
    </p:spTree>
    <p:extLst>
      <p:ext uri="{BB962C8B-B14F-4D97-AF65-F5344CB8AC3E}">
        <p14:creationId xmlns:p14="http://schemas.microsoft.com/office/powerpoint/2010/main" val="645395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16</a:t>
            </a:fld>
            <a:endParaRPr lang="en-US"/>
          </a:p>
        </p:txBody>
      </p:sp>
    </p:spTree>
    <p:extLst>
      <p:ext uri="{BB962C8B-B14F-4D97-AF65-F5344CB8AC3E}">
        <p14:creationId xmlns:p14="http://schemas.microsoft.com/office/powerpoint/2010/main" val="1222755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17</a:t>
            </a:fld>
            <a:endParaRPr lang="en-US"/>
          </a:p>
        </p:txBody>
      </p:sp>
    </p:spTree>
    <p:extLst>
      <p:ext uri="{BB962C8B-B14F-4D97-AF65-F5344CB8AC3E}">
        <p14:creationId xmlns:p14="http://schemas.microsoft.com/office/powerpoint/2010/main" val="211081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18</a:t>
            </a:fld>
            <a:endParaRPr lang="en-US"/>
          </a:p>
        </p:txBody>
      </p:sp>
    </p:spTree>
    <p:extLst>
      <p:ext uri="{BB962C8B-B14F-4D97-AF65-F5344CB8AC3E}">
        <p14:creationId xmlns:p14="http://schemas.microsoft.com/office/powerpoint/2010/main" val="529038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19</a:t>
            </a:fld>
            <a:endParaRPr lang="en-US"/>
          </a:p>
        </p:txBody>
      </p:sp>
    </p:spTree>
    <p:extLst>
      <p:ext uri="{BB962C8B-B14F-4D97-AF65-F5344CB8AC3E}">
        <p14:creationId xmlns:p14="http://schemas.microsoft.com/office/powerpoint/2010/main" val="129325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2</a:t>
            </a:fld>
            <a:endParaRPr lang="en-US"/>
          </a:p>
        </p:txBody>
      </p:sp>
    </p:spTree>
    <p:extLst>
      <p:ext uri="{BB962C8B-B14F-4D97-AF65-F5344CB8AC3E}">
        <p14:creationId xmlns:p14="http://schemas.microsoft.com/office/powerpoint/2010/main" val="3450007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20</a:t>
            </a:fld>
            <a:endParaRPr lang="en-US"/>
          </a:p>
        </p:txBody>
      </p:sp>
    </p:spTree>
    <p:extLst>
      <p:ext uri="{BB962C8B-B14F-4D97-AF65-F5344CB8AC3E}">
        <p14:creationId xmlns:p14="http://schemas.microsoft.com/office/powerpoint/2010/main" val="369276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3</a:t>
            </a:fld>
            <a:endParaRPr lang="en-US"/>
          </a:p>
        </p:txBody>
      </p:sp>
    </p:spTree>
    <p:extLst>
      <p:ext uri="{BB962C8B-B14F-4D97-AF65-F5344CB8AC3E}">
        <p14:creationId xmlns:p14="http://schemas.microsoft.com/office/powerpoint/2010/main" val="311584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4</a:t>
            </a:fld>
            <a:endParaRPr lang="en-US"/>
          </a:p>
        </p:txBody>
      </p:sp>
    </p:spTree>
    <p:extLst>
      <p:ext uri="{BB962C8B-B14F-4D97-AF65-F5344CB8AC3E}">
        <p14:creationId xmlns:p14="http://schemas.microsoft.com/office/powerpoint/2010/main" val="307127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5</a:t>
            </a:fld>
            <a:endParaRPr lang="en-US"/>
          </a:p>
        </p:txBody>
      </p:sp>
    </p:spTree>
    <p:extLst>
      <p:ext uri="{BB962C8B-B14F-4D97-AF65-F5344CB8AC3E}">
        <p14:creationId xmlns:p14="http://schemas.microsoft.com/office/powerpoint/2010/main" val="285382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6</a:t>
            </a:fld>
            <a:endParaRPr lang="en-US"/>
          </a:p>
        </p:txBody>
      </p:sp>
    </p:spTree>
    <p:extLst>
      <p:ext uri="{BB962C8B-B14F-4D97-AF65-F5344CB8AC3E}">
        <p14:creationId xmlns:p14="http://schemas.microsoft.com/office/powerpoint/2010/main" val="375495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7</a:t>
            </a:fld>
            <a:endParaRPr lang="en-US"/>
          </a:p>
        </p:txBody>
      </p:sp>
    </p:spTree>
    <p:extLst>
      <p:ext uri="{BB962C8B-B14F-4D97-AF65-F5344CB8AC3E}">
        <p14:creationId xmlns:p14="http://schemas.microsoft.com/office/powerpoint/2010/main" val="76796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8</a:t>
            </a:fld>
            <a:endParaRPr lang="en-US"/>
          </a:p>
        </p:txBody>
      </p:sp>
    </p:spTree>
    <p:extLst>
      <p:ext uri="{BB962C8B-B14F-4D97-AF65-F5344CB8AC3E}">
        <p14:creationId xmlns:p14="http://schemas.microsoft.com/office/powerpoint/2010/main" val="99191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9BFB3-A2D6-4387-B0EA-32004553FB67}" type="slidenum">
              <a:rPr lang="en-US" smtClean="0"/>
              <a:t>9</a:t>
            </a:fld>
            <a:endParaRPr lang="en-US"/>
          </a:p>
        </p:txBody>
      </p:sp>
    </p:spTree>
    <p:extLst>
      <p:ext uri="{BB962C8B-B14F-4D97-AF65-F5344CB8AC3E}">
        <p14:creationId xmlns:p14="http://schemas.microsoft.com/office/powerpoint/2010/main" val="187463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989AA4-2B2A-4C23-80F9-14E28B4E73E1}"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192551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89AA4-2B2A-4C23-80F9-14E28B4E73E1}"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288784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89AA4-2B2A-4C23-80F9-14E28B4E73E1}"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155740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89AA4-2B2A-4C23-80F9-14E28B4E73E1}"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421139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989AA4-2B2A-4C23-80F9-14E28B4E73E1}" type="datetimeFigureOut">
              <a:rPr lang="en-US" smtClean="0"/>
              <a:t>7/24/23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150654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989AA4-2B2A-4C23-80F9-14E28B4E73E1}" type="datetimeFigureOut">
              <a:rPr lang="en-US" smtClean="0"/>
              <a:t>7/24/23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2446463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989AA4-2B2A-4C23-80F9-14E28B4E73E1}" type="datetimeFigureOut">
              <a:rPr lang="en-US" smtClean="0"/>
              <a:t>7/24/23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292140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989AA4-2B2A-4C23-80F9-14E28B4E73E1}" type="datetimeFigureOut">
              <a:rPr lang="en-US" smtClean="0"/>
              <a:t>7/24/23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102835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89AA4-2B2A-4C23-80F9-14E28B4E73E1}" type="datetimeFigureOut">
              <a:rPr lang="en-US" smtClean="0"/>
              <a:t>7/24/23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221492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989AA4-2B2A-4C23-80F9-14E28B4E73E1}" type="datetimeFigureOut">
              <a:rPr lang="en-US" smtClean="0"/>
              <a:t>7/24/23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127234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989AA4-2B2A-4C23-80F9-14E28B4E73E1}" type="datetimeFigureOut">
              <a:rPr lang="en-US" smtClean="0"/>
              <a:t>7/24/23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2A9B5-F23D-4D50-A9D9-A6F21735BD66}" type="slidenum">
              <a:rPr lang="en-US" smtClean="0"/>
              <a:t>‹#›</a:t>
            </a:fld>
            <a:endParaRPr lang="en-US"/>
          </a:p>
        </p:txBody>
      </p:sp>
    </p:spTree>
    <p:extLst>
      <p:ext uri="{BB962C8B-B14F-4D97-AF65-F5344CB8AC3E}">
        <p14:creationId xmlns:p14="http://schemas.microsoft.com/office/powerpoint/2010/main" val="155573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89AA4-2B2A-4C23-80F9-14E28B4E73E1}" type="datetimeFigureOut">
              <a:rPr lang="en-US" smtClean="0"/>
              <a:t>7/24/23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2A9B5-F23D-4D50-A9D9-A6F21735BD66}" type="slidenum">
              <a:rPr lang="en-US" smtClean="0"/>
              <a:t>‹#›</a:t>
            </a:fld>
            <a:endParaRPr lang="en-US"/>
          </a:p>
        </p:txBody>
      </p:sp>
    </p:spTree>
    <p:extLst>
      <p:ext uri="{BB962C8B-B14F-4D97-AF65-F5344CB8AC3E}">
        <p14:creationId xmlns:p14="http://schemas.microsoft.com/office/powerpoint/2010/main" val="101997354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hyperlink" Target="http://www.cnsa.com/physicians/heafner.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51433C-9381-437B-8B99-99DBAB23320B}"/>
              </a:ext>
            </a:extLst>
          </p:cNvPr>
          <p:cNvSpPr txBox="1">
            <a:spLocks/>
          </p:cNvSpPr>
          <p:nvPr/>
        </p:nvSpPr>
        <p:spPr>
          <a:xfrm>
            <a:off x="2152650" y="3008295"/>
            <a:ext cx="7886700" cy="1860588"/>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1800" dirty="0">
                <a:latin typeface="Helvetica" panose="020B0604020202020204" pitchFamily="34" charset="0"/>
                <a:cs typeface="Helvetica" panose="020B0604020202020204" pitchFamily="34" charset="0"/>
              </a:rPr>
              <a:t>Carolinas Medical Center</a:t>
            </a:r>
          </a:p>
          <a:p>
            <a:pPr algn="ctr">
              <a:lnSpc>
                <a:spcPct val="100000"/>
              </a:lnSpc>
            </a:pPr>
            <a:r>
              <a:rPr lang="en-US" sz="1800" dirty="0">
                <a:latin typeface="Helvetica" panose="020B0604020202020204" pitchFamily="34" charset="0"/>
                <a:cs typeface="Helvetica" panose="020B0604020202020204" pitchFamily="34" charset="0"/>
              </a:rPr>
              <a:t>Neurological Surgery Residency</a:t>
            </a:r>
          </a:p>
          <a:p>
            <a:pPr algn="ctr">
              <a:lnSpc>
                <a:spcPct val="100000"/>
              </a:lnSpc>
            </a:pPr>
            <a:r>
              <a:rPr lang="en-US" sz="1800" dirty="0">
                <a:latin typeface="Helvetica" panose="020B0604020202020204" pitchFamily="34" charset="0"/>
                <a:cs typeface="Helvetica" panose="020B0604020202020204" pitchFamily="34" charset="0"/>
              </a:rPr>
              <a:t>Charlotte, NC</a:t>
            </a:r>
          </a:p>
          <a:p>
            <a:pPr algn="ctr">
              <a:lnSpc>
                <a:spcPct val="100000"/>
              </a:lnSpc>
            </a:pPr>
            <a:endParaRPr lang="en-US" sz="1800" dirty="0">
              <a:latin typeface="Helvetica" panose="020B0604020202020204" pitchFamily="34" charset="0"/>
              <a:cs typeface="Helvetica" panose="020B0604020202020204" pitchFamily="34" charset="0"/>
            </a:endParaRPr>
          </a:p>
          <a:p>
            <a:pPr algn="ctr">
              <a:lnSpc>
                <a:spcPct val="100000"/>
              </a:lnSpc>
            </a:pPr>
            <a:endParaRPr lang="en-US" sz="1800" dirty="0">
              <a:latin typeface="Helvetica" panose="020B0604020202020204" pitchFamily="34" charset="0"/>
              <a:cs typeface="Helvetica" panose="020B0604020202020204" pitchFamily="34" charset="0"/>
            </a:endParaRPr>
          </a:p>
        </p:txBody>
      </p:sp>
      <p:pic>
        <p:nvPicPr>
          <p:cNvPr id="7" name="Picture 4" descr="Image result for atrium health">
            <a:extLst>
              <a:ext uri="{FF2B5EF4-FFF2-40B4-BE49-F238E27FC236}">
                <a16:creationId xmlns:a16="http://schemas.microsoft.com/office/drawing/2014/main" id="{E362ACF5-8926-4A37-947A-60C12BB0E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981" y="762616"/>
            <a:ext cx="4254039" cy="23648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92B2ADC-EE13-4AF2-9F5C-0965A34B321E}"/>
              </a:ext>
            </a:extLst>
          </p:cNvPr>
          <p:cNvSpPr/>
          <p:nvPr/>
        </p:nvSpPr>
        <p:spPr>
          <a:xfrm>
            <a:off x="211412" y="6288420"/>
            <a:ext cx="11769176" cy="353012"/>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mccullochengland.com/wp-content/uploads/Carolina-Neuro-QC-Exterior-3-700x422.jpg">
            <a:extLst>
              <a:ext uri="{FF2B5EF4-FFF2-40B4-BE49-F238E27FC236}">
                <a16:creationId xmlns:a16="http://schemas.microsoft.com/office/drawing/2014/main" id="{2BF2C28D-84EA-4E28-ADED-2A46642C8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74" y="3849706"/>
            <a:ext cx="3381151" cy="2038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mediad.publicbroadcasting.net/p/wfae/files/styles/medium/public/201708/CMC_Main_hospital_0.JPG">
            <a:extLst>
              <a:ext uri="{FF2B5EF4-FFF2-40B4-BE49-F238E27FC236}">
                <a16:creationId xmlns:a16="http://schemas.microsoft.com/office/drawing/2014/main" id="{7545D77E-51B5-46AE-8C14-5A632E84BD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7405" y="3849705"/>
            <a:ext cx="3863889" cy="203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59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CNSA Neurosurgeons</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a:xfrm>
            <a:off x="838200" y="1253331"/>
            <a:ext cx="5576583" cy="4351338"/>
          </a:xfrm>
        </p:spPr>
        <p:txBody>
          <a:bodyPr>
            <a:noAutofit/>
          </a:bodyPr>
          <a:lstStyle/>
          <a:p>
            <a:pPr marL="0" indent="0">
              <a:buNone/>
            </a:pPr>
            <a:r>
              <a:rPr lang="en-US" sz="1600" b="1" u="sng" dirty="0">
                <a:solidFill>
                  <a:srgbClr val="4B0F4D"/>
                </a:solidFill>
                <a:cs typeface="Times New Roman" panose="02020603050405020304" pitchFamily="18" charset="0"/>
              </a:rPr>
              <a:t>CORE FACULTY (16):</a:t>
            </a:r>
          </a:p>
          <a:p>
            <a:pPr marL="0" lvl="0" indent="0">
              <a:lnSpc>
                <a:spcPct val="100000"/>
              </a:lnSpc>
              <a:spcBef>
                <a:spcPts val="0"/>
              </a:spcBef>
              <a:buNone/>
              <a:defRPr/>
            </a:pPr>
            <a:r>
              <a:rPr lang="en-US" sz="1600" b="1" dirty="0">
                <a:solidFill>
                  <a:srgbClr val="4B0F4D"/>
                </a:solidFill>
                <a:cs typeface="Times New Roman" panose="02020603050405020304" pitchFamily="18" charset="0"/>
              </a:rPr>
              <a:t>Tim Adamson, MD -  (</a:t>
            </a:r>
            <a:r>
              <a:rPr lang="en-US" sz="1600" b="1" dirty="0" err="1">
                <a:solidFill>
                  <a:srgbClr val="4B0F4D"/>
                </a:solidFill>
                <a:cs typeface="Times New Roman" panose="02020603050405020304" pitchFamily="18" charset="0"/>
              </a:rPr>
              <a:t>Yasargil</a:t>
            </a:r>
            <a:r>
              <a:rPr lang="en-US" sz="1600" b="1" dirty="0">
                <a:solidFill>
                  <a:srgbClr val="4B0F4D"/>
                </a:solidFill>
                <a:cs typeface="Times New Roman" panose="02020603050405020304" pitchFamily="18" charset="0"/>
              </a:rPr>
              <a:t> fellowship, UTSW)</a:t>
            </a:r>
            <a:br>
              <a:rPr lang="en-US" sz="1600" b="1" dirty="0">
                <a:solidFill>
                  <a:srgbClr val="4B0F4D"/>
                </a:solidFill>
                <a:cs typeface="Times New Roman" panose="02020603050405020304" pitchFamily="18" charset="0"/>
              </a:rPr>
            </a:br>
            <a:r>
              <a:rPr lang="en-US" sz="1600" b="1" dirty="0">
                <a:solidFill>
                  <a:srgbClr val="4B0F4D"/>
                </a:solidFill>
                <a:cs typeface="Times New Roman" panose="02020603050405020304" pitchFamily="18" charset="0"/>
              </a:rPr>
              <a:t>Anthony Asher, MD -  (2008 CNS president, 2023 AANS </a:t>
            </a:r>
            <a:r>
              <a:rPr lang="en-US" sz="1600" b="1" dirty="0" err="1">
                <a:solidFill>
                  <a:srgbClr val="4B0F4D"/>
                </a:solidFill>
                <a:cs typeface="Times New Roman" panose="02020603050405020304" pitchFamily="18" charset="0"/>
              </a:rPr>
              <a:t>pres</a:t>
            </a:r>
            <a:r>
              <a:rPr lang="en-US" sz="1600" b="1" dirty="0">
                <a:solidFill>
                  <a:srgbClr val="4B0F4D"/>
                </a:solidFill>
                <a:cs typeface="Times New Roman" panose="02020603050405020304" pitchFamily="18" charset="0"/>
              </a:rPr>
              <a:t>)</a:t>
            </a:r>
            <a:br>
              <a:rPr lang="en-US" sz="1600" b="1" dirty="0">
                <a:solidFill>
                  <a:srgbClr val="4B0F4D"/>
                </a:solidFill>
                <a:cs typeface="Times New Roman" panose="02020603050405020304" pitchFamily="18" charset="0"/>
              </a:rPr>
            </a:br>
            <a:r>
              <a:rPr lang="en-US" sz="1600" b="1" dirty="0">
                <a:solidFill>
                  <a:srgbClr val="4B0F4D"/>
                </a:solidFill>
                <a:cs typeface="Times New Roman" panose="02020603050405020304" pitchFamily="18" charset="0"/>
              </a:rPr>
              <a:t>Joe Bernard, MD -  (UT Memphis)</a:t>
            </a:r>
          </a:p>
          <a:p>
            <a:pPr marL="0" indent="0">
              <a:lnSpc>
                <a:spcPct val="100000"/>
              </a:lnSpc>
              <a:spcBef>
                <a:spcPts val="0"/>
              </a:spcBef>
              <a:buNone/>
              <a:defRPr/>
            </a:pPr>
            <a:r>
              <a:rPr lang="en-US" sz="1600" b="1" dirty="0">
                <a:solidFill>
                  <a:srgbClr val="4B0F4D"/>
                </a:solidFill>
                <a:cs typeface="Times New Roman" panose="02020603050405020304" pitchFamily="18" charset="0"/>
              </a:rPr>
              <a:t>Michael </a:t>
            </a:r>
            <a:r>
              <a:rPr lang="en-US" sz="1600" b="1" dirty="0" err="1">
                <a:solidFill>
                  <a:srgbClr val="4B0F4D"/>
                </a:solidFill>
                <a:cs typeface="Times New Roman" panose="02020603050405020304" pitchFamily="18" charset="0"/>
              </a:rPr>
              <a:t>Bohl</a:t>
            </a:r>
            <a:r>
              <a:rPr lang="en-US" sz="1600" b="1" dirty="0">
                <a:solidFill>
                  <a:srgbClr val="4B0F4D"/>
                </a:solidFill>
                <a:cs typeface="Times New Roman" panose="02020603050405020304" pitchFamily="18" charset="0"/>
              </a:rPr>
              <a:t>, MD - (Barrow)</a:t>
            </a:r>
            <a:br>
              <a:rPr lang="en-US" sz="1600" b="1" dirty="0">
                <a:cs typeface="Times New Roman" panose="02020603050405020304" pitchFamily="18" charset="0"/>
              </a:rPr>
            </a:br>
            <a:r>
              <a:rPr lang="en-US" sz="1600" b="1" dirty="0" err="1">
                <a:solidFill>
                  <a:srgbClr val="4B0F4D"/>
                </a:solidFill>
                <a:cs typeface="Times New Roman" panose="02020603050405020304" pitchFamily="18" charset="0"/>
              </a:rPr>
              <a:t>Domagoj</a:t>
            </a:r>
            <a:r>
              <a:rPr lang="en-US" sz="1600" b="1" dirty="0">
                <a:solidFill>
                  <a:srgbClr val="4B0F4D"/>
                </a:solidFill>
                <a:cs typeface="Times New Roman" panose="02020603050405020304" pitchFamily="18" charset="0"/>
              </a:rPr>
              <a:t> </a:t>
            </a:r>
            <a:r>
              <a:rPr lang="en-US" sz="1600" b="1" dirty="0" err="1">
                <a:solidFill>
                  <a:srgbClr val="4B0F4D"/>
                </a:solidFill>
                <a:cs typeface="Times New Roman" panose="02020603050405020304" pitchFamily="18" charset="0"/>
              </a:rPr>
              <a:t>Coric</a:t>
            </a:r>
            <a:r>
              <a:rPr lang="en-US" sz="1600" b="1" dirty="0">
                <a:solidFill>
                  <a:srgbClr val="4B0F4D"/>
                </a:solidFill>
                <a:cs typeface="Times New Roman" panose="02020603050405020304" pitchFamily="18" charset="0"/>
              </a:rPr>
              <a:t>, MD -  (2013 SNS Pres., 2022 Spine Sect. Pres.)</a:t>
            </a:r>
            <a:br>
              <a:rPr lang="en-US" sz="1600" b="1" dirty="0">
                <a:cs typeface="Times New Roman" panose="02020603050405020304" pitchFamily="18" charset="0"/>
              </a:rPr>
            </a:br>
            <a:r>
              <a:rPr lang="en-US" sz="1600" b="1" dirty="0">
                <a:solidFill>
                  <a:srgbClr val="4B0F4D"/>
                </a:solidFill>
                <a:cs typeface="Times New Roman" panose="02020603050405020304" pitchFamily="18" charset="0"/>
              </a:rPr>
              <a:t>Hunter Dyer, MD -  (UTSW)</a:t>
            </a:r>
            <a:br>
              <a:rPr lang="en-US" sz="1600" b="1" dirty="0">
                <a:solidFill>
                  <a:srgbClr val="4B0F4D"/>
                </a:solidFill>
                <a:cs typeface="Times New Roman" panose="02020603050405020304" pitchFamily="18" charset="0"/>
                <a:hlinkClick r:id="rId4"/>
              </a:rPr>
            </a:br>
            <a:r>
              <a:rPr lang="en-US" sz="1600" b="1" dirty="0">
                <a:solidFill>
                  <a:srgbClr val="4B0F4D"/>
                </a:solidFill>
                <a:cs typeface="Times New Roman" panose="02020603050405020304" pitchFamily="18" charset="0"/>
              </a:rPr>
              <a:t>Martin </a:t>
            </a:r>
            <a:r>
              <a:rPr lang="en-US" sz="1600" b="1" dirty="0" err="1">
                <a:solidFill>
                  <a:srgbClr val="4B0F4D"/>
                </a:solidFill>
                <a:cs typeface="Times New Roman" panose="02020603050405020304" pitchFamily="18" charset="0"/>
              </a:rPr>
              <a:t>Henegar</a:t>
            </a:r>
            <a:r>
              <a:rPr lang="en-US" sz="1600" b="1" dirty="0">
                <a:solidFill>
                  <a:srgbClr val="4B0F4D"/>
                </a:solidFill>
                <a:cs typeface="Times New Roman" panose="02020603050405020304" pitchFamily="18" charset="0"/>
              </a:rPr>
              <a:t>, MD -  (WashU)</a:t>
            </a:r>
          </a:p>
          <a:p>
            <a:pPr marL="0" lvl="0" indent="0">
              <a:lnSpc>
                <a:spcPct val="100000"/>
              </a:lnSpc>
              <a:spcBef>
                <a:spcPts val="0"/>
              </a:spcBef>
              <a:buNone/>
              <a:defRPr/>
            </a:pPr>
            <a:r>
              <a:rPr lang="en-US" sz="1600" b="1" dirty="0">
                <a:solidFill>
                  <a:srgbClr val="4B0F4D"/>
                </a:solidFill>
                <a:cs typeface="Times New Roman" panose="02020603050405020304" pitchFamily="18" charset="0"/>
              </a:rPr>
              <a:t>Christopher Holland, MD, PhD - (Emory/Utah)</a:t>
            </a:r>
            <a:br>
              <a:rPr lang="en-US" sz="1600" b="1" dirty="0">
                <a:solidFill>
                  <a:srgbClr val="4B0F4D"/>
                </a:solidFill>
                <a:cs typeface="Times New Roman" panose="02020603050405020304" pitchFamily="18" charset="0"/>
              </a:rPr>
            </a:br>
            <a:r>
              <a:rPr lang="en-US" sz="1600" b="1" dirty="0">
                <a:solidFill>
                  <a:srgbClr val="4B0F4D"/>
                </a:solidFill>
                <a:cs typeface="Times New Roman" panose="02020603050405020304" pitchFamily="18" charset="0"/>
              </a:rPr>
              <a:t>Sarah Jernigan, MD, MPH -  (Brigham/Miami)</a:t>
            </a:r>
            <a:br>
              <a:rPr lang="en-US" sz="1600" b="1" dirty="0">
                <a:cs typeface="Times New Roman" panose="02020603050405020304" pitchFamily="18" charset="0"/>
              </a:rPr>
            </a:br>
            <a:r>
              <a:rPr lang="en-US" sz="1600" b="1" dirty="0">
                <a:solidFill>
                  <a:srgbClr val="4B0F4D"/>
                </a:solidFill>
                <a:cs typeface="Times New Roman" panose="02020603050405020304" pitchFamily="18" charset="0"/>
              </a:rPr>
              <a:t>Paul Kim, MD -  (Cleveland Clinic)</a:t>
            </a:r>
            <a:br>
              <a:rPr lang="en-US" sz="1600" b="1" dirty="0">
                <a:solidFill>
                  <a:srgbClr val="4B0F4D"/>
                </a:solidFill>
                <a:cs typeface="Times New Roman" panose="02020603050405020304" pitchFamily="18" charset="0"/>
              </a:rPr>
            </a:br>
            <a:r>
              <a:rPr lang="en-US" sz="1600" b="1" dirty="0">
                <a:solidFill>
                  <a:srgbClr val="4B0F4D"/>
                </a:solidFill>
                <a:cs typeface="Times New Roman" panose="02020603050405020304" pitchFamily="18" charset="0"/>
              </a:rPr>
              <a:t>Matthew McGirt, MD -  (Hopkins/Vanderbilt)</a:t>
            </a:r>
          </a:p>
          <a:p>
            <a:pPr marL="0" indent="0">
              <a:lnSpc>
                <a:spcPct val="100000"/>
              </a:lnSpc>
              <a:spcBef>
                <a:spcPts val="0"/>
              </a:spcBef>
              <a:buNone/>
              <a:defRPr/>
            </a:pPr>
            <a:r>
              <a:rPr lang="en-US" sz="1600" b="1" dirty="0">
                <a:solidFill>
                  <a:srgbClr val="4B0F4D"/>
                </a:solidFill>
                <a:cs typeface="Times New Roman" panose="02020603050405020304" pitchFamily="18" charset="0"/>
              </a:rPr>
              <a:t>Jonathan Parish, MD – (CMC) - 2022</a:t>
            </a:r>
            <a:br>
              <a:rPr lang="en-US" sz="1600" b="1" dirty="0">
                <a:solidFill>
                  <a:srgbClr val="4B0F4D"/>
                </a:solidFill>
                <a:cs typeface="Times New Roman" panose="02020603050405020304" pitchFamily="18" charset="0"/>
              </a:rPr>
            </a:br>
            <a:r>
              <a:rPr lang="en-US" sz="1600" b="1" dirty="0">
                <a:solidFill>
                  <a:srgbClr val="4B0F4D"/>
                </a:solidFill>
                <a:cs typeface="Times New Roman" panose="02020603050405020304" pitchFamily="18" charset="0"/>
              </a:rPr>
              <a:t>Mark Van </a:t>
            </a:r>
            <a:r>
              <a:rPr lang="en-US" sz="1600" b="1" dirty="0" err="1">
                <a:solidFill>
                  <a:srgbClr val="4B0F4D"/>
                </a:solidFill>
                <a:cs typeface="Times New Roman" panose="02020603050405020304" pitchFamily="18" charset="0"/>
              </a:rPr>
              <a:t>Poppel</a:t>
            </a:r>
            <a:r>
              <a:rPr lang="en-US" sz="1600" b="1" dirty="0">
                <a:solidFill>
                  <a:srgbClr val="4B0F4D"/>
                </a:solidFill>
                <a:cs typeface="Times New Roman" panose="02020603050405020304" pitchFamily="18" charset="0"/>
              </a:rPr>
              <a:t> MD - (UT Memphis)</a:t>
            </a:r>
            <a:br>
              <a:rPr lang="en-US" sz="1600" b="1" dirty="0">
                <a:cs typeface="Times New Roman" panose="02020603050405020304" pitchFamily="18" charset="0"/>
              </a:rPr>
            </a:br>
            <a:r>
              <a:rPr lang="en-US" sz="1600" b="1" dirty="0">
                <a:solidFill>
                  <a:srgbClr val="4B0F4D"/>
                </a:solidFill>
                <a:cs typeface="Times New Roman" panose="02020603050405020304" pitchFamily="18" charset="0"/>
              </a:rPr>
              <a:t>Mark Smith, MD - (UT Memphis)</a:t>
            </a:r>
          </a:p>
          <a:p>
            <a:pPr marL="0" indent="0">
              <a:lnSpc>
                <a:spcPct val="100000"/>
              </a:lnSpc>
              <a:spcBef>
                <a:spcPts val="0"/>
              </a:spcBef>
              <a:buNone/>
              <a:defRPr/>
            </a:pPr>
            <a:r>
              <a:rPr lang="en-US" sz="1600" b="1" dirty="0">
                <a:solidFill>
                  <a:srgbClr val="4B0F4D"/>
                </a:solidFill>
                <a:cs typeface="Times New Roman" panose="02020603050405020304" pitchFamily="18" charset="0"/>
              </a:rPr>
              <a:t>Will </a:t>
            </a:r>
            <a:r>
              <a:rPr lang="en-US" sz="1600" b="1" dirty="0" err="1">
                <a:solidFill>
                  <a:srgbClr val="4B0F4D"/>
                </a:solidFill>
                <a:cs typeface="Times New Roman" panose="02020603050405020304" pitchFamily="18" charset="0"/>
              </a:rPr>
              <a:t>Stetler</a:t>
            </a:r>
            <a:r>
              <a:rPr lang="en-US" sz="1600" b="1" dirty="0">
                <a:solidFill>
                  <a:srgbClr val="4B0F4D"/>
                </a:solidFill>
                <a:cs typeface="Times New Roman" panose="02020603050405020304" pitchFamily="18" charset="0"/>
              </a:rPr>
              <a:t>, MD - (Michigan/Florida/UAB)</a:t>
            </a:r>
            <a:br>
              <a:rPr lang="en-US" sz="1600" b="1" dirty="0">
                <a:solidFill>
                  <a:srgbClr val="4B0F4D"/>
                </a:solidFill>
                <a:cs typeface="Times New Roman" panose="02020603050405020304" pitchFamily="18" charset="0"/>
              </a:rPr>
            </a:br>
            <a:r>
              <a:rPr lang="en-US" sz="1600" b="1" dirty="0">
                <a:solidFill>
                  <a:srgbClr val="4B0F4D"/>
                </a:solidFill>
                <a:cs typeface="Times New Roman" panose="02020603050405020304" pitchFamily="18" charset="0"/>
              </a:rPr>
              <a:t>Scott Wait, MD - (Barrow)</a:t>
            </a:r>
          </a:p>
          <a:p>
            <a:pPr marL="0" lvl="0" indent="0">
              <a:lnSpc>
                <a:spcPct val="100000"/>
              </a:lnSpc>
              <a:spcBef>
                <a:spcPts val="0"/>
              </a:spcBef>
              <a:buNone/>
              <a:defRPr/>
            </a:pPr>
            <a:endParaRPr lang="en-US" sz="1600" dirty="0"/>
          </a:p>
          <a:p>
            <a:endParaRPr lang="en-US" sz="1600" dirty="0"/>
          </a:p>
        </p:txBody>
      </p:sp>
      <p:sp>
        <p:nvSpPr>
          <p:cNvPr id="2" name="Content Placeholder 1">
            <a:extLst>
              <a:ext uri="{FF2B5EF4-FFF2-40B4-BE49-F238E27FC236}">
                <a16:creationId xmlns:a16="http://schemas.microsoft.com/office/drawing/2014/main" id="{55C05B2C-6FDD-4AD7-BF58-20BD9F09E4AA}"/>
              </a:ext>
            </a:extLst>
          </p:cNvPr>
          <p:cNvSpPr>
            <a:spLocks noGrp="1"/>
          </p:cNvSpPr>
          <p:nvPr>
            <p:ph sz="half" idx="2"/>
          </p:nvPr>
        </p:nvSpPr>
        <p:spPr>
          <a:xfrm>
            <a:off x="6186184" y="1253331"/>
            <a:ext cx="5181600" cy="4351338"/>
          </a:xfrm>
        </p:spPr>
        <p:txBody>
          <a:bodyPr>
            <a:normAutofit/>
          </a:bodyPr>
          <a:lstStyle/>
          <a:p>
            <a:pPr marL="0" lvl="0" indent="0">
              <a:lnSpc>
                <a:spcPct val="100000"/>
              </a:lnSpc>
              <a:spcBef>
                <a:spcPts val="0"/>
              </a:spcBef>
              <a:buNone/>
              <a:defRPr/>
            </a:pPr>
            <a:r>
              <a:rPr lang="en-US" sz="1600" u="sng" dirty="0">
                <a:solidFill>
                  <a:srgbClr val="4B0F4D"/>
                </a:solidFill>
                <a:cs typeface="Times New Roman" panose="02020603050405020304" pitchFamily="18" charset="0"/>
              </a:rPr>
              <a:t>NON-CORE FACULTY (8)</a:t>
            </a:r>
          </a:p>
          <a:p>
            <a:pPr marL="0" lvl="0" indent="0">
              <a:lnSpc>
                <a:spcPct val="100000"/>
              </a:lnSpc>
              <a:spcBef>
                <a:spcPts val="0"/>
              </a:spcBef>
              <a:buNone/>
              <a:defRPr/>
            </a:pPr>
            <a:r>
              <a:rPr lang="en-US" sz="1600" dirty="0">
                <a:solidFill>
                  <a:srgbClr val="4B0F4D"/>
                </a:solidFill>
                <a:cs typeface="Times New Roman" panose="02020603050405020304" pitchFamily="18" charset="0"/>
              </a:rPr>
              <a:t>Daniel </a:t>
            </a:r>
            <a:r>
              <a:rPr lang="en-US" sz="1600" dirty="0" err="1">
                <a:solidFill>
                  <a:srgbClr val="4B0F4D"/>
                </a:solidFill>
                <a:cs typeface="Times New Roman" panose="02020603050405020304" pitchFamily="18" charset="0"/>
              </a:rPr>
              <a:t>Oberer</a:t>
            </a:r>
            <a:r>
              <a:rPr lang="en-US" sz="1600" dirty="0">
                <a:solidFill>
                  <a:srgbClr val="4B0F4D"/>
                </a:solidFill>
                <a:cs typeface="Times New Roman" panose="02020603050405020304" pitchFamily="18" charset="0"/>
              </a:rPr>
              <a:t>, MD- </a:t>
            </a:r>
            <a:r>
              <a:rPr lang="en-US" sz="1400" dirty="0">
                <a:solidFill>
                  <a:srgbClr val="4B0F4D"/>
                </a:solidFill>
                <a:cs typeface="Times New Roman" panose="02020603050405020304" pitchFamily="18" charset="0"/>
              </a:rPr>
              <a:t>(Vanderbilt/Hopkins)</a:t>
            </a:r>
          </a:p>
          <a:p>
            <a:pPr marL="0" lvl="0" indent="0">
              <a:lnSpc>
                <a:spcPct val="100000"/>
              </a:lnSpc>
              <a:spcBef>
                <a:spcPts val="0"/>
              </a:spcBef>
              <a:buNone/>
              <a:defRPr/>
            </a:pPr>
            <a:r>
              <a:rPr lang="en-US" sz="1600" dirty="0">
                <a:solidFill>
                  <a:srgbClr val="4B0F4D"/>
                </a:solidFill>
                <a:cs typeface="Times New Roman" panose="02020603050405020304" pitchFamily="18" charset="0"/>
              </a:rPr>
              <a:t>Taylor Jarrell, MD</a:t>
            </a:r>
          </a:p>
          <a:p>
            <a:pPr marL="0" lvl="0" indent="0">
              <a:lnSpc>
                <a:spcPct val="100000"/>
              </a:lnSpc>
              <a:spcBef>
                <a:spcPts val="0"/>
              </a:spcBef>
              <a:buNone/>
              <a:defRPr/>
            </a:pPr>
            <a:r>
              <a:rPr lang="en-US" sz="1600" dirty="0">
                <a:solidFill>
                  <a:srgbClr val="4B0F4D"/>
                </a:solidFill>
                <a:cs typeface="Times New Roman" panose="02020603050405020304" pitchFamily="18" charset="0"/>
              </a:rPr>
              <a:t>Byron Branch, MD</a:t>
            </a:r>
          </a:p>
          <a:p>
            <a:pPr marL="0" lvl="0" indent="0">
              <a:lnSpc>
                <a:spcPct val="100000"/>
              </a:lnSpc>
              <a:spcBef>
                <a:spcPts val="0"/>
              </a:spcBef>
              <a:buNone/>
              <a:defRPr/>
            </a:pPr>
            <a:r>
              <a:rPr lang="en-US" sz="1600" dirty="0">
                <a:solidFill>
                  <a:srgbClr val="4B0F4D"/>
                </a:solidFill>
                <a:cs typeface="Times New Roman" panose="02020603050405020304" pitchFamily="18" charset="0"/>
              </a:rPr>
              <a:t>Andrew Healy, MD- </a:t>
            </a:r>
            <a:r>
              <a:rPr lang="en-US" sz="1400" dirty="0">
                <a:solidFill>
                  <a:srgbClr val="4B0F4D"/>
                </a:solidFill>
                <a:cs typeface="Times New Roman" panose="02020603050405020304" pitchFamily="18" charset="0"/>
              </a:rPr>
              <a:t>(Cleveland Clinic)</a:t>
            </a:r>
          </a:p>
          <a:p>
            <a:pPr marL="0" lvl="0" indent="0">
              <a:lnSpc>
                <a:spcPct val="100000"/>
              </a:lnSpc>
              <a:spcBef>
                <a:spcPts val="0"/>
              </a:spcBef>
              <a:buNone/>
              <a:defRPr/>
            </a:pPr>
            <a:r>
              <a:rPr lang="en-US" sz="1600" dirty="0">
                <a:solidFill>
                  <a:srgbClr val="4B0F4D"/>
                </a:solidFill>
                <a:cs typeface="Times New Roman" panose="02020603050405020304" pitchFamily="18" charset="0"/>
              </a:rPr>
              <a:t>John </a:t>
            </a:r>
            <a:r>
              <a:rPr lang="en-US" sz="1600" dirty="0" err="1">
                <a:solidFill>
                  <a:srgbClr val="4B0F4D"/>
                </a:solidFill>
                <a:cs typeface="Times New Roman" panose="02020603050405020304" pitchFamily="18" charset="0"/>
              </a:rPr>
              <a:t>Ziewacz</a:t>
            </a:r>
            <a:r>
              <a:rPr lang="en-US" sz="1600" dirty="0">
                <a:solidFill>
                  <a:srgbClr val="4B0F4D"/>
                </a:solidFill>
                <a:cs typeface="Times New Roman" panose="02020603050405020304" pitchFamily="18" charset="0"/>
              </a:rPr>
              <a:t>, MD, MPH- </a:t>
            </a:r>
            <a:r>
              <a:rPr lang="en-US" sz="1400" dirty="0">
                <a:solidFill>
                  <a:srgbClr val="4B0F4D"/>
                </a:solidFill>
                <a:cs typeface="Times New Roman" panose="02020603050405020304" pitchFamily="18" charset="0"/>
              </a:rPr>
              <a:t>(Michigan/UCSF)</a:t>
            </a:r>
            <a:br>
              <a:rPr lang="en-US" sz="1600" dirty="0">
                <a:solidFill>
                  <a:srgbClr val="4B0F4D"/>
                </a:solidFill>
                <a:cs typeface="Times New Roman" panose="02020603050405020304" pitchFamily="18" charset="0"/>
              </a:rPr>
            </a:br>
            <a:r>
              <a:rPr lang="en-US" sz="1600" dirty="0">
                <a:solidFill>
                  <a:srgbClr val="4B0F4D"/>
                </a:solidFill>
                <a:cs typeface="Times New Roman" panose="02020603050405020304" pitchFamily="18" charset="0"/>
              </a:rPr>
              <a:t>Joseph </a:t>
            </a:r>
            <a:r>
              <a:rPr lang="en-US" sz="1600" dirty="0" err="1">
                <a:solidFill>
                  <a:srgbClr val="4B0F4D"/>
                </a:solidFill>
                <a:cs typeface="Times New Roman" panose="02020603050405020304" pitchFamily="18" charset="0"/>
              </a:rPr>
              <a:t>Cheatle</a:t>
            </a:r>
            <a:r>
              <a:rPr lang="en-US" sz="1600" dirty="0">
                <a:solidFill>
                  <a:srgbClr val="4B0F4D"/>
                </a:solidFill>
                <a:cs typeface="Times New Roman" panose="02020603050405020304" pitchFamily="18" charset="0"/>
              </a:rPr>
              <a:t>, MD</a:t>
            </a:r>
          </a:p>
          <a:p>
            <a:pPr marL="0" lvl="0" indent="0">
              <a:lnSpc>
                <a:spcPct val="100000"/>
              </a:lnSpc>
              <a:spcBef>
                <a:spcPts val="0"/>
              </a:spcBef>
              <a:buNone/>
              <a:defRPr/>
            </a:pPr>
            <a:r>
              <a:rPr lang="en-US" sz="1600" dirty="0">
                <a:solidFill>
                  <a:srgbClr val="4B0F4D"/>
                </a:solidFill>
                <a:cs typeface="Times New Roman" panose="02020603050405020304" pitchFamily="18" charset="0"/>
              </a:rPr>
              <a:t>Daniel Leas, MD – </a:t>
            </a:r>
            <a:r>
              <a:rPr lang="en-US" sz="1400" dirty="0">
                <a:solidFill>
                  <a:srgbClr val="4B0F4D"/>
                </a:solidFill>
                <a:cs typeface="Times New Roman" panose="02020603050405020304" pitchFamily="18" charset="0"/>
              </a:rPr>
              <a:t>(CMC Orthopedics)</a:t>
            </a:r>
          </a:p>
          <a:p>
            <a:pPr marL="0" lvl="0" indent="0">
              <a:lnSpc>
                <a:spcPct val="100000"/>
              </a:lnSpc>
              <a:spcBef>
                <a:spcPts val="0"/>
              </a:spcBef>
              <a:buNone/>
              <a:defRPr/>
            </a:pPr>
            <a:r>
              <a:rPr lang="en-US" sz="1600" dirty="0">
                <a:solidFill>
                  <a:srgbClr val="4B0F4D"/>
                </a:solidFill>
                <a:cs typeface="Times New Roman" panose="02020603050405020304" pitchFamily="18" charset="0"/>
              </a:rPr>
              <a:t>Benjamin Boudreaux, MD</a:t>
            </a:r>
          </a:p>
          <a:p>
            <a:pPr marL="0" lvl="0" indent="0">
              <a:lnSpc>
                <a:spcPct val="100000"/>
              </a:lnSpc>
              <a:spcBef>
                <a:spcPts val="0"/>
              </a:spcBef>
              <a:buNone/>
              <a:defRPr/>
            </a:pPr>
            <a:endParaRPr lang="en-US" sz="1600" dirty="0">
              <a:solidFill>
                <a:srgbClr val="4B0F4D"/>
              </a:solidFill>
              <a:cs typeface="Times New Roman" panose="02020603050405020304" pitchFamily="18" charset="0"/>
            </a:endParaRPr>
          </a:p>
          <a:p>
            <a:pPr marL="0" lvl="0" indent="0">
              <a:lnSpc>
                <a:spcPct val="100000"/>
              </a:lnSpc>
              <a:spcBef>
                <a:spcPts val="0"/>
              </a:spcBef>
              <a:buNone/>
              <a:defRPr/>
            </a:pPr>
            <a:br>
              <a:rPr lang="en-US" sz="1600" dirty="0">
                <a:solidFill>
                  <a:srgbClr val="4B0F4D"/>
                </a:solidFill>
                <a:cs typeface="Times New Roman" panose="02020603050405020304" pitchFamily="18" charset="0"/>
              </a:rPr>
            </a:br>
            <a:br>
              <a:rPr lang="en-US" sz="1600" dirty="0">
                <a:solidFill>
                  <a:srgbClr val="4B0F4D"/>
                </a:solidFill>
                <a:cs typeface="Times New Roman" panose="02020603050405020304" pitchFamily="18" charset="0"/>
              </a:rPr>
            </a:br>
            <a:endParaRPr lang="en-US" sz="1600" dirty="0">
              <a:solidFill>
                <a:srgbClr val="4B0F4D"/>
              </a:solidFill>
              <a:cs typeface="Times New Roman" panose="02020603050405020304" pitchFamily="18" charset="0"/>
            </a:endParaRPr>
          </a:p>
          <a:p>
            <a:pPr marL="0" lvl="0" indent="0">
              <a:lnSpc>
                <a:spcPct val="100000"/>
              </a:lnSpc>
              <a:spcBef>
                <a:spcPts val="0"/>
              </a:spcBef>
              <a:buNone/>
              <a:defRPr/>
            </a:pPr>
            <a:endParaRPr lang="en-US" sz="1600" dirty="0">
              <a:solidFill>
                <a:srgbClr val="4B0F4D"/>
              </a:solidFill>
              <a:cs typeface="Times New Roman" panose="02020603050405020304" pitchFamily="18" charset="0"/>
            </a:endParaRPr>
          </a:p>
          <a:p>
            <a:pPr marL="0" lvl="0" indent="0">
              <a:lnSpc>
                <a:spcPct val="100000"/>
              </a:lnSpc>
              <a:spcBef>
                <a:spcPts val="0"/>
              </a:spcBef>
              <a:buNone/>
              <a:defRPr/>
            </a:pPr>
            <a:endParaRPr lang="en-US" sz="1600" dirty="0">
              <a:solidFill>
                <a:srgbClr val="4B0F4D"/>
              </a:solidFill>
              <a:cs typeface="Times New Roman" panose="02020603050405020304" pitchFamily="18" charset="0"/>
            </a:endParaRPr>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sp>
        <p:nvSpPr>
          <p:cNvPr id="4" name="Rectangle 3">
            <a:extLst>
              <a:ext uri="{FF2B5EF4-FFF2-40B4-BE49-F238E27FC236}">
                <a16:creationId xmlns:a16="http://schemas.microsoft.com/office/drawing/2014/main" id="{129170BF-1E95-44CD-A8B7-BE16DA2D3F71}"/>
              </a:ext>
            </a:extLst>
          </p:cNvPr>
          <p:cNvSpPr/>
          <p:nvPr/>
        </p:nvSpPr>
        <p:spPr>
          <a:xfrm>
            <a:off x="9994892" y="1253331"/>
            <a:ext cx="6096000" cy="2339102"/>
          </a:xfrm>
          <a:prstGeom prst="rect">
            <a:avLst/>
          </a:prstGeom>
        </p:spPr>
        <p:txBody>
          <a:bodyPr>
            <a:spAutoFit/>
          </a:bodyPr>
          <a:lstStyle/>
          <a:p>
            <a:r>
              <a:rPr lang="en-US" sz="1600" u="sng" dirty="0">
                <a:solidFill>
                  <a:srgbClr val="4B0F4D"/>
                </a:solidFill>
                <a:cs typeface="Times New Roman" panose="02020603050405020304" pitchFamily="18" charset="0"/>
              </a:rPr>
              <a:t>OTHER (13)</a:t>
            </a:r>
            <a:br>
              <a:rPr lang="en-US" sz="1000" dirty="0">
                <a:solidFill>
                  <a:srgbClr val="4B0F4D"/>
                </a:solidFill>
                <a:cs typeface="Times New Roman" panose="02020603050405020304" pitchFamily="18" charset="0"/>
              </a:rPr>
            </a:br>
            <a:r>
              <a:rPr lang="en-US" sz="1000" dirty="0">
                <a:solidFill>
                  <a:srgbClr val="4B0F4D"/>
                </a:solidFill>
                <a:cs typeface="Times New Roman" panose="02020603050405020304" pitchFamily="18" charset="0"/>
              </a:rPr>
              <a:t>Henry A. Pool, MD</a:t>
            </a:r>
            <a:br>
              <a:rPr lang="en-US" sz="1000" dirty="0">
                <a:cs typeface="Times New Roman" panose="02020603050405020304" pitchFamily="18" charset="0"/>
              </a:rPr>
            </a:br>
            <a:r>
              <a:rPr lang="en-US" sz="1000" dirty="0">
                <a:solidFill>
                  <a:srgbClr val="4B0F4D"/>
                </a:solidFill>
                <a:cs typeface="Times New Roman" panose="02020603050405020304" pitchFamily="18" charset="0"/>
              </a:rPr>
              <a:t>Gary P. Cram Jr., MD</a:t>
            </a:r>
          </a:p>
          <a:p>
            <a:r>
              <a:rPr lang="en-US" sz="1000" dirty="0">
                <a:solidFill>
                  <a:srgbClr val="4B0F4D"/>
                </a:solidFill>
                <a:cs typeface="Times New Roman" panose="02020603050405020304" pitchFamily="18" charset="0"/>
              </a:rPr>
              <a:t>Joseph D. Stern, MD, FACS</a:t>
            </a:r>
          </a:p>
          <a:p>
            <a:r>
              <a:rPr lang="en-US" sz="1000" dirty="0" err="1">
                <a:solidFill>
                  <a:srgbClr val="4B0F4D"/>
                </a:solidFill>
                <a:cs typeface="Times New Roman" panose="02020603050405020304" pitchFamily="18" charset="0"/>
              </a:rPr>
              <a:t>Neelesh</a:t>
            </a:r>
            <a:r>
              <a:rPr lang="en-US" sz="1000" dirty="0">
                <a:solidFill>
                  <a:srgbClr val="4B0F4D"/>
                </a:solidFill>
                <a:cs typeface="Times New Roman" panose="02020603050405020304" pitchFamily="18" charset="0"/>
              </a:rPr>
              <a:t> </a:t>
            </a:r>
            <a:r>
              <a:rPr lang="en-US" sz="1000" dirty="0" err="1">
                <a:solidFill>
                  <a:srgbClr val="4B0F4D"/>
                </a:solidFill>
                <a:cs typeface="Times New Roman" panose="02020603050405020304" pitchFamily="18" charset="0"/>
              </a:rPr>
              <a:t>Nundkumar</a:t>
            </a:r>
            <a:r>
              <a:rPr lang="en-US" sz="1000" dirty="0">
                <a:solidFill>
                  <a:srgbClr val="4B0F4D"/>
                </a:solidFill>
                <a:cs typeface="Times New Roman" panose="02020603050405020304" pitchFamily="18" charset="0"/>
              </a:rPr>
              <a:t>, MD</a:t>
            </a:r>
          </a:p>
          <a:p>
            <a:r>
              <a:rPr lang="en-US" sz="1000" dirty="0">
                <a:solidFill>
                  <a:srgbClr val="4B0F4D"/>
                </a:solidFill>
                <a:cs typeface="Times New Roman" panose="02020603050405020304" pitchFamily="18" charset="0"/>
              </a:rPr>
              <a:t>Robert W. </a:t>
            </a:r>
            <a:r>
              <a:rPr lang="en-US" sz="1000" dirty="0" err="1">
                <a:solidFill>
                  <a:srgbClr val="4B0F4D"/>
                </a:solidFill>
                <a:cs typeface="Times New Roman" panose="02020603050405020304" pitchFamily="18" charset="0"/>
              </a:rPr>
              <a:t>Nudelman</a:t>
            </a:r>
            <a:r>
              <a:rPr lang="en-US" sz="1000" dirty="0">
                <a:solidFill>
                  <a:srgbClr val="4B0F4D"/>
                </a:solidFill>
                <a:cs typeface="Times New Roman" panose="02020603050405020304" pitchFamily="18" charset="0"/>
              </a:rPr>
              <a:t>, MD, FACS</a:t>
            </a:r>
            <a:br>
              <a:rPr lang="en-US" sz="1000" dirty="0">
                <a:cs typeface="Times New Roman" panose="02020603050405020304" pitchFamily="18" charset="0"/>
              </a:rPr>
            </a:br>
            <a:r>
              <a:rPr lang="en-US" sz="1000" dirty="0">
                <a:solidFill>
                  <a:srgbClr val="4B0F4D"/>
                </a:solidFill>
                <a:cs typeface="Times New Roman" panose="02020603050405020304" pitchFamily="18" charset="0"/>
              </a:rPr>
              <a:t>David S. Jones, MD</a:t>
            </a:r>
          </a:p>
          <a:p>
            <a:r>
              <a:rPr lang="en-US" sz="1000" dirty="0">
                <a:solidFill>
                  <a:srgbClr val="4B0F4D"/>
                </a:solidFill>
                <a:cs typeface="Times New Roman" panose="02020603050405020304" pitchFamily="18" charset="0"/>
              </a:rPr>
              <a:t>Jeffrey D. Jenkins, MD, FACS</a:t>
            </a:r>
          </a:p>
          <a:p>
            <a:r>
              <a:rPr lang="en-US" sz="1000" dirty="0">
                <a:solidFill>
                  <a:srgbClr val="4B0F4D"/>
                </a:solidFill>
                <a:cs typeface="Times New Roman" panose="02020603050405020304" pitchFamily="18" charset="0"/>
              </a:rPr>
              <a:t>Ernesto M. Botero, MD, FACS</a:t>
            </a:r>
          </a:p>
          <a:p>
            <a:r>
              <a:rPr lang="en-US" sz="1000" dirty="0">
                <a:solidFill>
                  <a:srgbClr val="4B0F4D"/>
                </a:solidFill>
                <a:cs typeface="Times New Roman" panose="02020603050405020304" pitchFamily="18" charset="0"/>
              </a:rPr>
              <a:t>Kyle L. </a:t>
            </a:r>
            <a:r>
              <a:rPr lang="en-US" sz="1000" dirty="0" err="1">
                <a:solidFill>
                  <a:srgbClr val="4B0F4D"/>
                </a:solidFill>
                <a:cs typeface="Times New Roman" panose="02020603050405020304" pitchFamily="18" charset="0"/>
              </a:rPr>
              <a:t>Cabbell</a:t>
            </a:r>
            <a:r>
              <a:rPr lang="en-US" sz="1000" dirty="0">
                <a:solidFill>
                  <a:srgbClr val="4B0F4D"/>
                </a:solidFill>
                <a:cs typeface="Times New Roman" panose="02020603050405020304" pitchFamily="18" charset="0"/>
              </a:rPr>
              <a:t>, MD</a:t>
            </a:r>
          </a:p>
          <a:p>
            <a:r>
              <a:rPr lang="en-US" sz="1000" dirty="0">
                <a:solidFill>
                  <a:srgbClr val="4B0F4D"/>
                </a:solidFill>
                <a:cs typeface="Times New Roman" panose="02020603050405020304" pitchFamily="18" charset="0"/>
              </a:rPr>
              <a:t>Benjamin J. Ditty, MD</a:t>
            </a:r>
          </a:p>
          <a:p>
            <a:r>
              <a:rPr lang="en-US" sz="1000" dirty="0">
                <a:solidFill>
                  <a:srgbClr val="4B0F4D"/>
                </a:solidFill>
                <a:cs typeface="Times New Roman" panose="02020603050405020304" pitchFamily="18" charset="0"/>
              </a:rPr>
              <a:t>Henry J. Elsner, MD, FACS</a:t>
            </a:r>
          </a:p>
          <a:p>
            <a:r>
              <a:rPr lang="en-US" sz="1000" dirty="0">
                <a:solidFill>
                  <a:srgbClr val="4B0F4D"/>
                </a:solidFill>
                <a:cs typeface="Times New Roman" panose="02020603050405020304" pitchFamily="18" charset="0"/>
              </a:rPr>
              <a:t>Frederick E. Finger, III, MD</a:t>
            </a:r>
          </a:p>
          <a:p>
            <a:r>
              <a:rPr lang="en-US" sz="1000" dirty="0">
                <a:solidFill>
                  <a:srgbClr val="4B0F4D"/>
                </a:solidFill>
                <a:cs typeface="Times New Roman" panose="02020603050405020304" pitchFamily="18" charset="0"/>
              </a:rPr>
              <a:t>Jerry M. Petty, MD</a:t>
            </a:r>
            <a:endParaRPr lang="en-US" sz="1000" dirty="0">
              <a:cs typeface="Times New Roman" panose="02020603050405020304" pitchFamily="18" charset="0"/>
            </a:endParaRPr>
          </a:p>
        </p:txBody>
      </p:sp>
    </p:spTree>
    <p:extLst>
      <p:ext uri="{BB962C8B-B14F-4D97-AF65-F5344CB8AC3E}">
        <p14:creationId xmlns:p14="http://schemas.microsoft.com/office/powerpoint/2010/main" val="397102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Residency Leadership</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idx="1"/>
          </p:nvPr>
        </p:nvSpPr>
        <p:spPr/>
        <p:txBody>
          <a:bodyPr/>
          <a:lstStyle/>
          <a:p>
            <a:pPr marL="0" indent="0">
              <a:buNone/>
            </a:pPr>
            <a:endParaRPr lang="en-US" dirty="0"/>
          </a:p>
          <a:p>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8" name="Picture 7">
            <a:extLst>
              <a:ext uri="{FF2B5EF4-FFF2-40B4-BE49-F238E27FC236}">
                <a16:creationId xmlns:a16="http://schemas.microsoft.com/office/drawing/2014/main" id="{18C39749-3509-4C7A-BB7F-37FFF1747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14" y="1577620"/>
            <a:ext cx="2317522" cy="2734676"/>
          </a:xfrm>
          <a:prstGeom prst="rect">
            <a:avLst/>
          </a:prstGeom>
        </p:spPr>
      </p:pic>
      <p:pic>
        <p:nvPicPr>
          <p:cNvPr id="9" name="Picture 8">
            <a:extLst>
              <a:ext uri="{FF2B5EF4-FFF2-40B4-BE49-F238E27FC236}">
                <a16:creationId xmlns:a16="http://schemas.microsoft.com/office/drawing/2014/main" id="{D951C6DC-EA44-46F9-9EDD-7D859AD19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5170" y="1577620"/>
            <a:ext cx="2317521" cy="2734675"/>
          </a:xfrm>
          <a:prstGeom prst="rect">
            <a:avLst/>
          </a:prstGeom>
        </p:spPr>
      </p:pic>
      <p:pic>
        <p:nvPicPr>
          <p:cNvPr id="11" name="Picture 4" descr="http://www.cnsa.com/physicians/images/vanpoppel.jpg">
            <a:extLst>
              <a:ext uri="{FF2B5EF4-FFF2-40B4-BE49-F238E27FC236}">
                <a16:creationId xmlns:a16="http://schemas.microsoft.com/office/drawing/2014/main" id="{EADE3C4C-BA20-4949-8A4C-BE47484121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4825" y="1590020"/>
            <a:ext cx="2286000" cy="2697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F1555FF-B079-466B-803C-25CF6C4A895F}"/>
              </a:ext>
            </a:extLst>
          </p:cNvPr>
          <p:cNvPicPr>
            <a:picLocks noChangeAspect="1"/>
          </p:cNvPicPr>
          <p:nvPr/>
        </p:nvPicPr>
        <p:blipFill rotWithShape="1">
          <a:blip r:embed="rId8">
            <a:extLst>
              <a:ext uri="{28A0092B-C50C-407E-A947-70E740481C1C}">
                <a14:useLocalDpi xmlns:a14="http://schemas.microsoft.com/office/drawing/2010/main" val="0"/>
              </a:ext>
            </a:extLst>
          </a:blip>
          <a:srcRect l="9193" t="7355" r="7256" b="21252"/>
          <a:stretch/>
        </p:blipFill>
        <p:spPr>
          <a:xfrm>
            <a:off x="9492960" y="1590019"/>
            <a:ext cx="2286000" cy="2734675"/>
          </a:xfrm>
          <a:prstGeom prst="rect">
            <a:avLst/>
          </a:prstGeom>
        </p:spPr>
      </p:pic>
      <p:sp>
        <p:nvSpPr>
          <p:cNvPr id="2" name="TextBox 1">
            <a:extLst>
              <a:ext uri="{FF2B5EF4-FFF2-40B4-BE49-F238E27FC236}">
                <a16:creationId xmlns:a16="http://schemas.microsoft.com/office/drawing/2014/main" id="{DF458AD2-811A-402E-9A7B-1D3B93A35516}"/>
              </a:ext>
            </a:extLst>
          </p:cNvPr>
          <p:cNvSpPr txBox="1"/>
          <p:nvPr/>
        </p:nvSpPr>
        <p:spPr>
          <a:xfrm>
            <a:off x="585514" y="4366746"/>
            <a:ext cx="2267687" cy="400110"/>
          </a:xfrm>
          <a:prstGeom prst="rect">
            <a:avLst/>
          </a:prstGeom>
          <a:noFill/>
        </p:spPr>
        <p:txBody>
          <a:bodyPr wrap="square" rtlCol="0">
            <a:spAutoFit/>
          </a:bodyPr>
          <a:lstStyle/>
          <a:p>
            <a:r>
              <a:rPr lang="en-US" sz="2000" dirty="0"/>
              <a:t>Dr. Asher</a:t>
            </a:r>
          </a:p>
        </p:txBody>
      </p:sp>
      <p:sp>
        <p:nvSpPr>
          <p:cNvPr id="5" name="TextBox 4">
            <a:extLst>
              <a:ext uri="{FF2B5EF4-FFF2-40B4-BE49-F238E27FC236}">
                <a16:creationId xmlns:a16="http://schemas.microsoft.com/office/drawing/2014/main" id="{F8585D92-3E24-4E53-A69E-ED82DFABE90E}"/>
              </a:ext>
            </a:extLst>
          </p:cNvPr>
          <p:cNvSpPr txBox="1"/>
          <p:nvPr/>
        </p:nvSpPr>
        <p:spPr>
          <a:xfrm>
            <a:off x="3565170" y="4366746"/>
            <a:ext cx="2267687" cy="646331"/>
          </a:xfrm>
          <a:prstGeom prst="rect">
            <a:avLst/>
          </a:prstGeom>
          <a:noFill/>
        </p:spPr>
        <p:txBody>
          <a:bodyPr wrap="square" rtlCol="0">
            <a:spAutoFit/>
          </a:bodyPr>
          <a:lstStyle/>
          <a:p>
            <a:r>
              <a:rPr lang="en-US" sz="2000" dirty="0"/>
              <a:t>Dr. Wait</a:t>
            </a:r>
          </a:p>
          <a:p>
            <a:r>
              <a:rPr lang="en-US" sz="1600" dirty="0"/>
              <a:t>Program Director</a:t>
            </a:r>
          </a:p>
        </p:txBody>
      </p:sp>
      <p:sp>
        <p:nvSpPr>
          <p:cNvPr id="12" name="TextBox 11">
            <a:extLst>
              <a:ext uri="{FF2B5EF4-FFF2-40B4-BE49-F238E27FC236}">
                <a16:creationId xmlns:a16="http://schemas.microsoft.com/office/drawing/2014/main" id="{24556740-527F-4FD6-9A57-7B23E8791CEE}"/>
              </a:ext>
            </a:extLst>
          </p:cNvPr>
          <p:cNvSpPr txBox="1"/>
          <p:nvPr/>
        </p:nvSpPr>
        <p:spPr>
          <a:xfrm>
            <a:off x="6541394" y="4366746"/>
            <a:ext cx="2484202" cy="646331"/>
          </a:xfrm>
          <a:prstGeom prst="rect">
            <a:avLst/>
          </a:prstGeom>
          <a:noFill/>
        </p:spPr>
        <p:txBody>
          <a:bodyPr wrap="square" rtlCol="0">
            <a:spAutoFit/>
          </a:bodyPr>
          <a:lstStyle/>
          <a:p>
            <a:r>
              <a:rPr lang="en-US" sz="2000" dirty="0"/>
              <a:t>Dr. Van </a:t>
            </a:r>
            <a:r>
              <a:rPr lang="en-US" sz="2000" dirty="0" err="1"/>
              <a:t>Poppel</a:t>
            </a:r>
            <a:br>
              <a:rPr lang="en-US" sz="2000" dirty="0"/>
            </a:br>
            <a:r>
              <a:rPr lang="en-US" sz="1600" dirty="0"/>
              <a:t>Associate Program Director</a:t>
            </a:r>
            <a:endParaRPr lang="en-US" sz="2000" dirty="0"/>
          </a:p>
        </p:txBody>
      </p:sp>
      <p:sp>
        <p:nvSpPr>
          <p:cNvPr id="13" name="TextBox 12">
            <a:extLst>
              <a:ext uri="{FF2B5EF4-FFF2-40B4-BE49-F238E27FC236}">
                <a16:creationId xmlns:a16="http://schemas.microsoft.com/office/drawing/2014/main" id="{0F52BBD1-756B-47C0-9353-2ADA227B7DBC}"/>
              </a:ext>
            </a:extLst>
          </p:cNvPr>
          <p:cNvSpPr txBox="1"/>
          <p:nvPr/>
        </p:nvSpPr>
        <p:spPr>
          <a:xfrm>
            <a:off x="9458296" y="4353027"/>
            <a:ext cx="2309892" cy="646331"/>
          </a:xfrm>
          <a:prstGeom prst="rect">
            <a:avLst/>
          </a:prstGeom>
          <a:noFill/>
        </p:spPr>
        <p:txBody>
          <a:bodyPr wrap="square" rtlCol="0">
            <a:spAutoFit/>
          </a:bodyPr>
          <a:lstStyle/>
          <a:p>
            <a:r>
              <a:rPr lang="en-US" sz="2000" dirty="0"/>
              <a:t>Dr. Kim</a:t>
            </a:r>
          </a:p>
          <a:p>
            <a:r>
              <a:rPr lang="en-US" sz="1600" dirty="0"/>
              <a:t>Chief of Neurosurgery </a:t>
            </a:r>
          </a:p>
        </p:txBody>
      </p:sp>
    </p:spTree>
    <p:extLst>
      <p:ext uri="{BB962C8B-B14F-4D97-AF65-F5344CB8AC3E}">
        <p14:creationId xmlns:p14="http://schemas.microsoft.com/office/powerpoint/2010/main" val="288278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Call Schedule</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idx="1"/>
          </p:nvPr>
        </p:nvSpPr>
        <p:spPr>
          <a:xfrm>
            <a:off x="838200" y="1690688"/>
            <a:ext cx="10515600" cy="3886407"/>
          </a:xfrm>
        </p:spPr>
        <p:txBody>
          <a:bodyPr>
            <a:normAutofit fontScale="62500" lnSpcReduction="20000"/>
          </a:bodyPr>
          <a:lstStyle/>
          <a:p>
            <a:pPr>
              <a:buFont typeface="System Font Regular"/>
              <a:buChar char="-"/>
            </a:pPr>
            <a:r>
              <a:rPr lang="en-US" dirty="0"/>
              <a:t>PGY1</a:t>
            </a:r>
          </a:p>
          <a:p>
            <a:pPr lvl="1">
              <a:buFont typeface="System Font Regular"/>
              <a:buChar char="-"/>
            </a:pPr>
            <a:r>
              <a:rPr lang="en-US" dirty="0"/>
              <a:t>q8 24hr in-house buddy call with senior when on-service </a:t>
            </a:r>
          </a:p>
          <a:p>
            <a:pPr>
              <a:buFont typeface="System Font Regular"/>
              <a:buChar char="-"/>
            </a:pPr>
            <a:r>
              <a:rPr lang="en-US" dirty="0"/>
              <a:t>PGY2</a:t>
            </a:r>
          </a:p>
          <a:p>
            <a:pPr lvl="1">
              <a:buFont typeface="System Font Regular"/>
              <a:buChar char="-"/>
            </a:pPr>
            <a:r>
              <a:rPr lang="en-US" dirty="0"/>
              <a:t>q4 in-house call</a:t>
            </a:r>
          </a:p>
          <a:p>
            <a:pPr>
              <a:buFont typeface="System Font Regular"/>
              <a:buChar char="-"/>
            </a:pPr>
            <a:r>
              <a:rPr lang="en-US" dirty="0"/>
              <a:t>PGY3</a:t>
            </a:r>
          </a:p>
          <a:p>
            <a:pPr lvl="1">
              <a:buFont typeface="System Font Regular"/>
              <a:buChar char="-"/>
            </a:pPr>
            <a:r>
              <a:rPr lang="en-US" dirty="0"/>
              <a:t>q5 in-house call</a:t>
            </a:r>
          </a:p>
          <a:p>
            <a:pPr>
              <a:buFont typeface="System Font Regular"/>
              <a:buChar char="-"/>
            </a:pPr>
            <a:r>
              <a:rPr lang="en-US" dirty="0"/>
              <a:t>PGY4</a:t>
            </a:r>
          </a:p>
          <a:p>
            <a:pPr lvl="1">
              <a:buFont typeface="System Font Regular"/>
              <a:buChar char="-"/>
            </a:pPr>
            <a:r>
              <a:rPr lang="en-US" dirty="0"/>
              <a:t>q5 home call (3 of which are in house per month with the PGY1)</a:t>
            </a:r>
          </a:p>
          <a:p>
            <a:pPr>
              <a:buFont typeface="System Font Regular"/>
              <a:buChar char="-"/>
            </a:pPr>
            <a:r>
              <a:rPr lang="en-US" dirty="0"/>
              <a:t>PGY5</a:t>
            </a:r>
          </a:p>
          <a:p>
            <a:pPr lvl="1">
              <a:buFont typeface="System Font Regular"/>
              <a:buChar char="-"/>
            </a:pPr>
            <a:r>
              <a:rPr lang="en-US" dirty="0"/>
              <a:t>q5 home call (1 of which is in house per month with the PGY1)</a:t>
            </a:r>
          </a:p>
          <a:p>
            <a:pPr>
              <a:buFont typeface="System Font Regular"/>
              <a:buChar char="-"/>
            </a:pPr>
            <a:r>
              <a:rPr lang="en-US" dirty="0"/>
              <a:t>PGY6</a:t>
            </a:r>
          </a:p>
          <a:p>
            <a:pPr lvl="1">
              <a:buFont typeface="System Font Regular"/>
              <a:buChar char="-"/>
            </a:pPr>
            <a:r>
              <a:rPr lang="en-US" dirty="0"/>
              <a:t>Research/International</a:t>
            </a:r>
          </a:p>
          <a:p>
            <a:pPr>
              <a:buFont typeface="System Font Regular"/>
              <a:buChar char="-"/>
            </a:pPr>
            <a:r>
              <a:rPr lang="en-US" dirty="0"/>
              <a:t>PGY7</a:t>
            </a:r>
          </a:p>
          <a:p>
            <a:pPr lvl="1">
              <a:buFont typeface="System Font Regular"/>
              <a:buChar char="-"/>
            </a:pPr>
            <a:r>
              <a:rPr lang="en-US" dirty="0"/>
              <a:t>q5 home call</a:t>
            </a:r>
          </a:p>
          <a:p>
            <a:pPr>
              <a:buFont typeface="System Font Regular"/>
              <a:buChar char="-"/>
            </a:pPr>
            <a:endParaRPr lang="en-US" dirty="0"/>
          </a:p>
          <a:p>
            <a:pPr>
              <a:buFont typeface="System Font Regular"/>
              <a:buChar char="-"/>
            </a:pPr>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spTree>
    <p:extLst>
      <p:ext uri="{BB962C8B-B14F-4D97-AF65-F5344CB8AC3E}">
        <p14:creationId xmlns:p14="http://schemas.microsoft.com/office/powerpoint/2010/main" val="248703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Call Specifics</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idx="1"/>
          </p:nvPr>
        </p:nvSpPr>
        <p:spPr>
          <a:xfrm>
            <a:off x="838200" y="1825625"/>
            <a:ext cx="10515600" cy="4052661"/>
          </a:xfrm>
        </p:spPr>
        <p:txBody>
          <a:bodyPr>
            <a:normAutofit/>
          </a:bodyPr>
          <a:lstStyle/>
          <a:p>
            <a:pPr>
              <a:lnSpc>
                <a:spcPct val="110000"/>
              </a:lnSpc>
              <a:spcBef>
                <a:spcPts val="0"/>
              </a:spcBef>
              <a:buFontTx/>
              <a:buChar char="-"/>
            </a:pPr>
            <a:r>
              <a:rPr lang="en-US" sz="1800" dirty="0"/>
              <a:t>OR all day until your cases are finished</a:t>
            </a:r>
          </a:p>
          <a:p>
            <a:pPr>
              <a:lnSpc>
                <a:spcPct val="110000"/>
              </a:lnSpc>
              <a:spcBef>
                <a:spcPts val="0"/>
              </a:spcBef>
              <a:buFontTx/>
              <a:buChar char="-"/>
            </a:pPr>
            <a:r>
              <a:rPr lang="en-US" sz="1800" dirty="0"/>
              <a:t>On call with a NP/PA</a:t>
            </a:r>
          </a:p>
          <a:p>
            <a:pPr>
              <a:lnSpc>
                <a:spcPct val="110000"/>
              </a:lnSpc>
              <a:spcBef>
                <a:spcPts val="0"/>
              </a:spcBef>
              <a:buFontTx/>
              <a:buChar char="-"/>
            </a:pPr>
            <a:r>
              <a:rPr lang="en-US" sz="1800" dirty="0"/>
              <a:t>Pick up “pager” at 5:00pm until 7:00am next morning</a:t>
            </a:r>
          </a:p>
          <a:p>
            <a:pPr>
              <a:lnSpc>
                <a:spcPct val="110000"/>
              </a:lnSpc>
              <a:spcBef>
                <a:spcPts val="0"/>
              </a:spcBef>
              <a:buFontTx/>
              <a:buChar char="-"/>
            </a:pPr>
            <a:r>
              <a:rPr lang="en-US" sz="1800" dirty="0"/>
              <a:t>Responsible for all consults and necessary procedures</a:t>
            </a:r>
          </a:p>
          <a:p>
            <a:pPr>
              <a:lnSpc>
                <a:spcPct val="110000"/>
              </a:lnSpc>
              <a:spcBef>
                <a:spcPts val="0"/>
              </a:spcBef>
              <a:buFontTx/>
              <a:buChar char="-"/>
            </a:pPr>
            <a:r>
              <a:rPr lang="en-US" sz="1800" dirty="0"/>
              <a:t>Responsible for any operative case during the shift</a:t>
            </a:r>
          </a:p>
          <a:p>
            <a:pPr lvl="1">
              <a:lnSpc>
                <a:spcPct val="110000"/>
              </a:lnSpc>
              <a:spcBef>
                <a:spcPts val="0"/>
              </a:spcBef>
              <a:buFontTx/>
              <a:buChar char="-"/>
            </a:pPr>
            <a:r>
              <a:rPr lang="en-US" sz="1600" dirty="0"/>
              <a:t>Pass the “pager” off to the NP/PA who will answer floor calls and pages while in the OR</a:t>
            </a:r>
            <a:endParaRPr lang="en-US" sz="1400" dirty="0"/>
          </a:p>
          <a:p>
            <a:pPr>
              <a:lnSpc>
                <a:spcPct val="110000"/>
              </a:lnSpc>
              <a:spcBef>
                <a:spcPts val="0"/>
              </a:spcBef>
              <a:buFontTx/>
              <a:buChar char="-"/>
            </a:pPr>
            <a:r>
              <a:rPr lang="en-US" sz="1800" dirty="0"/>
              <a:t>Leave when duties are finished the next day with option of sticking around for a first start case admitted overnight</a:t>
            </a:r>
          </a:p>
          <a:p>
            <a:pPr>
              <a:lnSpc>
                <a:spcPct val="110000"/>
              </a:lnSpc>
              <a:spcBef>
                <a:spcPts val="0"/>
              </a:spcBef>
              <a:buFontTx/>
              <a:buChar char="-"/>
            </a:pPr>
            <a:r>
              <a:rPr lang="en-US" sz="1800" dirty="0"/>
              <a:t>Post-call day</a:t>
            </a:r>
          </a:p>
          <a:p>
            <a:pPr>
              <a:lnSpc>
                <a:spcPct val="110000"/>
              </a:lnSpc>
              <a:spcBef>
                <a:spcPts val="0"/>
              </a:spcBef>
              <a:buFontTx/>
              <a:buChar char="-"/>
            </a:pPr>
            <a:r>
              <a:rPr lang="en-US" sz="1800" dirty="0"/>
              <a:t>Call nights range between 5-12 consults a night</a:t>
            </a:r>
          </a:p>
          <a:p>
            <a:pPr>
              <a:lnSpc>
                <a:spcPct val="110000"/>
              </a:lnSpc>
              <a:spcBef>
                <a:spcPts val="0"/>
              </a:spcBef>
              <a:buFontTx/>
              <a:buChar char="-"/>
            </a:pPr>
            <a:r>
              <a:rPr lang="en-US" sz="1800" dirty="0"/>
              <a:t>Operative case (on average) every other night</a:t>
            </a:r>
            <a:endParaRPr lang="en-US" dirty="0"/>
          </a:p>
          <a:p>
            <a:pPr>
              <a:lnSpc>
                <a:spcPct val="110000"/>
              </a:lnSpc>
              <a:spcBef>
                <a:spcPts val="0"/>
              </a:spcBef>
            </a:pPr>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spTree>
    <p:extLst>
      <p:ext uri="{BB962C8B-B14F-4D97-AF65-F5344CB8AC3E}">
        <p14:creationId xmlns:p14="http://schemas.microsoft.com/office/powerpoint/2010/main" val="195457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Resident Routine</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p:txBody>
          <a:bodyPr>
            <a:normAutofit/>
          </a:bodyPr>
          <a:lstStyle/>
          <a:p>
            <a:pPr>
              <a:buFontTx/>
              <a:buChar char="-"/>
            </a:pPr>
            <a:r>
              <a:rPr lang="en-US" sz="2400" dirty="0"/>
              <a:t>Rotations</a:t>
            </a:r>
          </a:p>
          <a:p>
            <a:pPr lvl="1">
              <a:buFontTx/>
              <a:buChar char="-"/>
            </a:pPr>
            <a:r>
              <a:rPr lang="en-US" sz="2000" dirty="0"/>
              <a:t>Consult Service (E-service)</a:t>
            </a:r>
          </a:p>
          <a:p>
            <a:pPr lvl="1">
              <a:buFontTx/>
              <a:buChar char="-"/>
            </a:pPr>
            <a:r>
              <a:rPr lang="en-US" sz="2000" dirty="0"/>
              <a:t>Private Services</a:t>
            </a:r>
          </a:p>
          <a:p>
            <a:pPr lvl="2">
              <a:buFontTx/>
              <a:buChar char="-"/>
            </a:pPr>
            <a:r>
              <a:rPr lang="en-US" sz="1800" dirty="0"/>
              <a:t>Endovascular/Vascular</a:t>
            </a:r>
          </a:p>
          <a:p>
            <a:pPr lvl="2">
              <a:buFontTx/>
              <a:buChar char="-"/>
            </a:pPr>
            <a:r>
              <a:rPr lang="en-US" sz="1800" dirty="0"/>
              <a:t>Simple spine</a:t>
            </a:r>
          </a:p>
          <a:p>
            <a:pPr lvl="2">
              <a:buFontTx/>
              <a:buChar char="-"/>
            </a:pPr>
            <a:r>
              <a:rPr lang="en-US" sz="1800" dirty="0"/>
              <a:t>Complex spine</a:t>
            </a:r>
          </a:p>
          <a:p>
            <a:pPr lvl="2">
              <a:buFontTx/>
              <a:buChar char="-"/>
            </a:pPr>
            <a:r>
              <a:rPr lang="en-US" sz="1800" dirty="0"/>
              <a:t>Cranial</a:t>
            </a:r>
          </a:p>
          <a:p>
            <a:pPr lvl="2">
              <a:buFontTx/>
              <a:buChar char="-"/>
            </a:pPr>
            <a:r>
              <a:rPr lang="en-US" sz="1800" dirty="0"/>
              <a:t>Pediatrics</a:t>
            </a:r>
          </a:p>
        </p:txBody>
      </p:sp>
      <p:sp>
        <p:nvSpPr>
          <p:cNvPr id="2" name="Content Placeholder 1">
            <a:extLst>
              <a:ext uri="{FF2B5EF4-FFF2-40B4-BE49-F238E27FC236}">
                <a16:creationId xmlns:a16="http://schemas.microsoft.com/office/drawing/2014/main" id="{58469C2F-1145-42EB-9F99-4681EE154D45}"/>
              </a:ext>
            </a:extLst>
          </p:cNvPr>
          <p:cNvSpPr>
            <a:spLocks noGrp="1"/>
          </p:cNvSpPr>
          <p:nvPr>
            <p:ph sz="half" idx="2"/>
          </p:nvPr>
        </p:nvSpPr>
        <p:spPr>
          <a:xfrm>
            <a:off x="6019800" y="1011713"/>
            <a:ext cx="5543550" cy="4844502"/>
          </a:xfrm>
        </p:spPr>
        <p:txBody>
          <a:bodyPr>
            <a:normAutofit/>
          </a:bodyPr>
          <a:lstStyle/>
          <a:p>
            <a:pPr marL="0" indent="0">
              <a:buNone/>
            </a:pPr>
            <a:r>
              <a:rPr lang="en-US" sz="2000" b="1" dirty="0"/>
              <a:t>Consult Service (E-service) Routine</a:t>
            </a:r>
            <a:br>
              <a:rPr lang="en-US" sz="2000" b="1" dirty="0"/>
            </a:br>
            <a:r>
              <a:rPr lang="en-US" sz="2000" dirty="0"/>
              <a:t>Pre-round on operative patients</a:t>
            </a:r>
            <a:br>
              <a:rPr lang="en-US" sz="2000" dirty="0"/>
            </a:br>
            <a:r>
              <a:rPr lang="en-US" sz="2000" dirty="0"/>
              <a:t>Round on patients with team of 3 other PAs</a:t>
            </a:r>
            <a:br>
              <a:rPr lang="en-US" sz="2000" dirty="0"/>
            </a:br>
            <a:r>
              <a:rPr lang="en-US" sz="2000" dirty="0"/>
              <a:t>Average census 30-50 patients</a:t>
            </a:r>
            <a:br>
              <a:rPr lang="en-US" sz="2000" dirty="0"/>
            </a:br>
            <a:r>
              <a:rPr lang="en-US" sz="2000" dirty="0"/>
              <a:t>Operative cases for the day</a:t>
            </a:r>
          </a:p>
          <a:p>
            <a:pPr marL="457200" lvl="1" indent="0">
              <a:buNone/>
            </a:pPr>
            <a:r>
              <a:rPr lang="en-US" sz="1100" dirty="0"/>
              <a:t>Spine fractures</a:t>
            </a:r>
            <a:br>
              <a:rPr lang="en-US" sz="1100" dirty="0"/>
            </a:br>
            <a:r>
              <a:rPr lang="en-US" sz="1100" dirty="0"/>
              <a:t>Trauma </a:t>
            </a:r>
            <a:r>
              <a:rPr lang="en-US" sz="1100" dirty="0" err="1"/>
              <a:t>cranis</a:t>
            </a:r>
            <a:br>
              <a:rPr lang="en-US" sz="1100" dirty="0"/>
            </a:br>
            <a:r>
              <a:rPr lang="en-US" sz="1100" dirty="0"/>
              <a:t>SDH</a:t>
            </a:r>
            <a:br>
              <a:rPr lang="en-US" sz="1100" dirty="0"/>
            </a:br>
            <a:r>
              <a:rPr lang="en-US" sz="1100" dirty="0"/>
              <a:t>Abscess</a:t>
            </a:r>
            <a:br>
              <a:rPr lang="en-US" sz="1100" dirty="0"/>
            </a:br>
            <a:r>
              <a:rPr lang="en-US" sz="1100" dirty="0"/>
              <a:t>Degen spine</a:t>
            </a:r>
            <a:br>
              <a:rPr lang="en-US" sz="1100" dirty="0"/>
            </a:br>
            <a:r>
              <a:rPr lang="en-US" sz="1100" dirty="0"/>
              <a:t>EVDs, bedside procedures</a:t>
            </a:r>
            <a:br>
              <a:rPr lang="en-US" sz="1100" dirty="0"/>
            </a:br>
            <a:r>
              <a:rPr lang="en-US" sz="1100" dirty="0"/>
              <a:t>Hospital until 5pm</a:t>
            </a:r>
            <a:endParaRPr lang="en-US" sz="2000" b="1" dirty="0"/>
          </a:p>
          <a:p>
            <a:pPr marL="0" indent="0">
              <a:buNone/>
            </a:pPr>
            <a:r>
              <a:rPr lang="en-US" sz="2000" b="1" dirty="0"/>
              <a:t>Private service routine</a:t>
            </a:r>
            <a:br>
              <a:rPr lang="en-US" sz="2000" b="1" dirty="0"/>
            </a:br>
            <a:r>
              <a:rPr lang="en-US" sz="2000" dirty="0"/>
              <a:t>Preselect schedule from week before, cherry-picking best cases </a:t>
            </a:r>
            <a:br>
              <a:rPr lang="en-US" sz="2000" dirty="0"/>
            </a:br>
            <a:r>
              <a:rPr lang="en-US" sz="2000" dirty="0"/>
              <a:t>Pre-round on operative patients</a:t>
            </a:r>
            <a:br>
              <a:rPr lang="en-US" sz="2000" dirty="0"/>
            </a:br>
            <a:r>
              <a:rPr lang="en-US" sz="2000" dirty="0"/>
              <a:t>Preop patients</a:t>
            </a:r>
            <a:br>
              <a:rPr lang="en-US" sz="2000" dirty="0"/>
            </a:br>
            <a:r>
              <a:rPr lang="en-US" sz="2000" dirty="0"/>
              <a:t>OR until finished with day</a:t>
            </a:r>
            <a:br>
              <a:rPr lang="en-US" sz="2000" dirty="0"/>
            </a:br>
            <a:r>
              <a:rPr lang="en-US" sz="2000" dirty="0"/>
              <a:t>Home when done</a:t>
            </a:r>
          </a:p>
          <a:p>
            <a:pPr marL="0" indent="0">
              <a:buNone/>
            </a:pPr>
            <a:endParaRPr lang="en-US" sz="1600" dirty="0"/>
          </a:p>
          <a:p>
            <a:pPr marL="0" indent="0">
              <a:buNone/>
            </a:pPr>
            <a:endParaRPr lang="en-US" sz="3600"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spTree>
    <p:extLst>
      <p:ext uri="{BB962C8B-B14F-4D97-AF65-F5344CB8AC3E}">
        <p14:creationId xmlns:p14="http://schemas.microsoft.com/office/powerpoint/2010/main" val="322649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Vacation / Perks</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a:xfrm>
            <a:off x="838200" y="1825625"/>
            <a:ext cx="5181600" cy="3699914"/>
          </a:xfrm>
        </p:spPr>
        <p:txBody>
          <a:bodyPr>
            <a:normAutofit lnSpcReduction="10000"/>
          </a:bodyPr>
          <a:lstStyle/>
          <a:p>
            <a:pPr>
              <a:lnSpc>
                <a:spcPct val="110000"/>
              </a:lnSpc>
              <a:spcBef>
                <a:spcPts val="0"/>
              </a:spcBef>
              <a:buFontTx/>
              <a:buChar char="-"/>
            </a:pPr>
            <a:r>
              <a:rPr lang="en-US" sz="1800" b="1" dirty="0"/>
              <a:t>Vacation</a:t>
            </a:r>
          </a:p>
          <a:p>
            <a:pPr lvl="1">
              <a:lnSpc>
                <a:spcPct val="110000"/>
              </a:lnSpc>
              <a:spcBef>
                <a:spcPts val="0"/>
              </a:spcBef>
              <a:buFontTx/>
              <a:buChar char="-"/>
            </a:pPr>
            <a:r>
              <a:rPr lang="en-US" sz="1600" dirty="0"/>
              <a:t>Three weeks per year</a:t>
            </a:r>
          </a:p>
          <a:p>
            <a:pPr>
              <a:lnSpc>
                <a:spcPct val="110000"/>
              </a:lnSpc>
              <a:spcBef>
                <a:spcPts val="0"/>
              </a:spcBef>
              <a:buFontTx/>
              <a:buChar char="-"/>
            </a:pPr>
            <a:r>
              <a:rPr lang="en-US" sz="1800" b="1" dirty="0"/>
              <a:t>Conferences</a:t>
            </a:r>
          </a:p>
          <a:p>
            <a:pPr lvl="1">
              <a:lnSpc>
                <a:spcPct val="110000"/>
              </a:lnSpc>
              <a:spcBef>
                <a:spcPts val="0"/>
              </a:spcBef>
              <a:buFontTx/>
              <a:buChar char="-"/>
            </a:pPr>
            <a:r>
              <a:rPr lang="en-US" sz="1600" dirty="0"/>
              <a:t>5 weekdays off per year</a:t>
            </a:r>
          </a:p>
          <a:p>
            <a:pPr lvl="1">
              <a:lnSpc>
                <a:spcPct val="110000"/>
              </a:lnSpc>
              <a:spcBef>
                <a:spcPts val="0"/>
              </a:spcBef>
              <a:buFontTx/>
              <a:buChar char="-"/>
            </a:pPr>
            <a:r>
              <a:rPr lang="en-US" sz="1600" dirty="0"/>
              <a:t>Fully-funded if presenting</a:t>
            </a:r>
          </a:p>
          <a:p>
            <a:pPr marL="0" indent="0">
              <a:lnSpc>
                <a:spcPct val="110000"/>
              </a:lnSpc>
              <a:spcBef>
                <a:spcPts val="0"/>
              </a:spcBef>
              <a:buNone/>
            </a:pPr>
            <a:r>
              <a:rPr lang="en-US" sz="1600" b="1" dirty="0"/>
              <a:t>Other perks</a:t>
            </a:r>
          </a:p>
          <a:p>
            <a:pPr>
              <a:lnSpc>
                <a:spcPct val="110000"/>
              </a:lnSpc>
              <a:spcBef>
                <a:spcPts val="0"/>
              </a:spcBef>
              <a:buFontTx/>
              <a:buChar char="-"/>
            </a:pPr>
            <a:r>
              <a:rPr lang="en-US" sz="1600" dirty="0"/>
              <a:t>Personalized lead</a:t>
            </a:r>
          </a:p>
          <a:p>
            <a:pPr>
              <a:lnSpc>
                <a:spcPct val="110000"/>
              </a:lnSpc>
              <a:spcBef>
                <a:spcPts val="0"/>
              </a:spcBef>
              <a:buFontTx/>
              <a:buChar char="-"/>
            </a:pPr>
            <a:r>
              <a:rPr lang="en-US" sz="1600" dirty="0"/>
              <a:t>Loupes</a:t>
            </a:r>
          </a:p>
          <a:p>
            <a:pPr>
              <a:lnSpc>
                <a:spcPct val="110000"/>
              </a:lnSpc>
              <a:spcBef>
                <a:spcPts val="0"/>
              </a:spcBef>
              <a:buFontTx/>
              <a:buChar char="-"/>
            </a:pPr>
            <a:r>
              <a:rPr lang="en-US" sz="1600" dirty="0"/>
              <a:t>Lead glasses</a:t>
            </a:r>
          </a:p>
          <a:p>
            <a:pPr>
              <a:lnSpc>
                <a:spcPct val="110000"/>
              </a:lnSpc>
              <a:spcBef>
                <a:spcPts val="0"/>
              </a:spcBef>
              <a:buFontTx/>
              <a:buChar char="-"/>
            </a:pPr>
            <a:r>
              <a:rPr lang="en-US" sz="1600" dirty="0"/>
              <a:t>$2000 per year book fund</a:t>
            </a:r>
          </a:p>
          <a:p>
            <a:pPr>
              <a:lnSpc>
                <a:spcPct val="110000"/>
              </a:lnSpc>
              <a:spcBef>
                <a:spcPts val="0"/>
              </a:spcBef>
              <a:buFontTx/>
              <a:buChar char="-"/>
            </a:pPr>
            <a:r>
              <a:rPr lang="en-US" sz="1600" dirty="0"/>
              <a:t>$2400 per year in food allowance</a:t>
            </a:r>
          </a:p>
          <a:p>
            <a:pPr>
              <a:lnSpc>
                <a:spcPct val="110000"/>
              </a:lnSpc>
              <a:spcBef>
                <a:spcPts val="0"/>
              </a:spcBef>
              <a:buFontTx/>
              <a:buChar char="-"/>
            </a:pPr>
            <a:r>
              <a:rPr lang="en-US" sz="1600" dirty="0"/>
              <a:t>Free food/snacks/soda in multiple locations</a:t>
            </a:r>
          </a:p>
          <a:p>
            <a:pPr>
              <a:lnSpc>
                <a:spcPct val="110000"/>
              </a:lnSpc>
              <a:spcBef>
                <a:spcPts val="0"/>
              </a:spcBef>
              <a:buFontTx/>
              <a:buChar char="-"/>
            </a:pPr>
            <a:r>
              <a:rPr lang="en-US" sz="1600" dirty="0"/>
              <a:t>Workout room</a:t>
            </a:r>
          </a:p>
          <a:p>
            <a:pPr>
              <a:lnSpc>
                <a:spcPct val="110000"/>
              </a:lnSpc>
              <a:spcBef>
                <a:spcPts val="0"/>
              </a:spcBef>
              <a:buFontTx/>
              <a:buChar char="-"/>
            </a:pPr>
            <a:r>
              <a:rPr lang="en-US" sz="1600" dirty="0"/>
              <a:t>On Panthers side-line as PGY5</a:t>
            </a:r>
            <a:endParaRPr lang="en-US" sz="3600" dirty="0"/>
          </a:p>
        </p:txBody>
      </p:sp>
      <p:sp>
        <p:nvSpPr>
          <p:cNvPr id="2" name="Content Placeholder 1">
            <a:extLst>
              <a:ext uri="{FF2B5EF4-FFF2-40B4-BE49-F238E27FC236}">
                <a16:creationId xmlns:a16="http://schemas.microsoft.com/office/drawing/2014/main" id="{F5644AD4-928F-4731-BC85-1AFA406A6EF4}"/>
              </a:ext>
            </a:extLst>
          </p:cNvPr>
          <p:cNvSpPr>
            <a:spLocks noGrp="1"/>
          </p:cNvSpPr>
          <p:nvPr>
            <p:ph sz="half" idx="2"/>
          </p:nvPr>
        </p:nvSpPr>
        <p:spPr>
          <a:xfrm>
            <a:off x="6172200" y="1825624"/>
            <a:ext cx="5181600" cy="4074205"/>
          </a:xfrm>
        </p:spPr>
        <p:txBody>
          <a:bodyPr>
            <a:normAutofit lnSpcReduction="10000"/>
          </a:bodyPr>
          <a:lstStyle/>
          <a:p>
            <a:pPr>
              <a:lnSpc>
                <a:spcPct val="100000"/>
              </a:lnSpc>
              <a:spcBef>
                <a:spcPts val="0"/>
              </a:spcBef>
              <a:buFontTx/>
              <a:buChar char="-"/>
            </a:pPr>
            <a:r>
              <a:rPr lang="en-US" sz="1800" b="1" dirty="0"/>
              <a:t>Resident Retreats</a:t>
            </a:r>
          </a:p>
          <a:p>
            <a:pPr lvl="1">
              <a:lnSpc>
                <a:spcPct val="100000"/>
              </a:lnSpc>
              <a:spcBef>
                <a:spcPts val="0"/>
              </a:spcBef>
              <a:buFontTx/>
              <a:buChar char="-"/>
            </a:pPr>
            <a:r>
              <a:rPr lang="en-US" sz="1600" dirty="0"/>
              <a:t>Fall Retreat</a:t>
            </a:r>
          </a:p>
          <a:p>
            <a:pPr lvl="1">
              <a:lnSpc>
                <a:spcPct val="100000"/>
              </a:lnSpc>
              <a:spcBef>
                <a:spcPts val="0"/>
              </a:spcBef>
              <a:buFontTx/>
              <a:buChar char="-"/>
            </a:pPr>
            <a:r>
              <a:rPr lang="en-US" sz="1600" dirty="0"/>
              <a:t>Spring Ski Trip to Park City, Utah</a:t>
            </a:r>
          </a:p>
          <a:p>
            <a:pPr lvl="1">
              <a:lnSpc>
                <a:spcPct val="100000"/>
              </a:lnSpc>
              <a:spcBef>
                <a:spcPts val="0"/>
              </a:spcBef>
              <a:buFontTx/>
              <a:buChar char="-"/>
            </a:pPr>
            <a:r>
              <a:rPr lang="en-US" sz="1600" dirty="0"/>
              <a:t>Softball tournament</a:t>
            </a:r>
          </a:p>
          <a:p>
            <a:pPr>
              <a:lnSpc>
                <a:spcPct val="100000"/>
              </a:lnSpc>
              <a:spcBef>
                <a:spcPts val="0"/>
              </a:spcBef>
              <a:buFontTx/>
              <a:buChar char="-"/>
            </a:pPr>
            <a:r>
              <a:rPr lang="en-US" sz="1800" b="1" dirty="0"/>
              <a:t>Visiting professors</a:t>
            </a:r>
          </a:p>
          <a:p>
            <a:pPr lvl="1">
              <a:lnSpc>
                <a:spcPct val="100000"/>
              </a:lnSpc>
              <a:spcBef>
                <a:spcPts val="0"/>
              </a:spcBef>
              <a:buFontTx/>
              <a:buChar char="-"/>
            </a:pPr>
            <a:r>
              <a:rPr lang="en-US" sz="1600" dirty="0"/>
              <a:t>Duke Samson- </a:t>
            </a:r>
            <a:r>
              <a:rPr lang="en-US" sz="1600" dirty="0" err="1"/>
              <a:t>UTSouthwestern</a:t>
            </a:r>
            <a:endParaRPr lang="en-US" sz="1600" dirty="0"/>
          </a:p>
          <a:p>
            <a:pPr lvl="1">
              <a:lnSpc>
                <a:spcPct val="100000"/>
              </a:lnSpc>
              <a:spcBef>
                <a:spcPts val="0"/>
              </a:spcBef>
              <a:buFontTx/>
              <a:buChar char="-"/>
            </a:pPr>
            <a:r>
              <a:rPr lang="en-US" sz="1600" dirty="0"/>
              <a:t>Richard </a:t>
            </a:r>
            <a:r>
              <a:rPr lang="en-US" sz="1600" dirty="0" err="1"/>
              <a:t>Ellenbogen</a:t>
            </a:r>
            <a:r>
              <a:rPr lang="en-US" sz="1600" dirty="0"/>
              <a:t>- </a:t>
            </a:r>
            <a:r>
              <a:rPr lang="en-US" sz="1600" dirty="0" err="1"/>
              <a:t>UWash</a:t>
            </a:r>
            <a:endParaRPr lang="en-US" sz="1600" dirty="0"/>
          </a:p>
          <a:p>
            <a:pPr lvl="1">
              <a:lnSpc>
                <a:spcPct val="100000"/>
              </a:lnSpc>
              <a:spcBef>
                <a:spcPts val="0"/>
              </a:spcBef>
              <a:buFontTx/>
              <a:buChar char="-"/>
            </a:pPr>
            <a:r>
              <a:rPr lang="en-US" sz="1600" dirty="0"/>
              <a:t>Dennis Spencer- Yale</a:t>
            </a:r>
          </a:p>
          <a:p>
            <a:pPr lvl="1">
              <a:lnSpc>
                <a:spcPct val="100000"/>
              </a:lnSpc>
              <a:spcBef>
                <a:spcPts val="0"/>
              </a:spcBef>
              <a:buFontTx/>
              <a:buChar char="-"/>
            </a:pPr>
            <a:r>
              <a:rPr lang="en-US" sz="1600" dirty="0"/>
              <a:t>Nate Selden- OHSU</a:t>
            </a:r>
          </a:p>
          <a:p>
            <a:pPr lvl="1">
              <a:lnSpc>
                <a:spcPct val="100000"/>
              </a:lnSpc>
              <a:spcBef>
                <a:spcPts val="0"/>
              </a:spcBef>
              <a:buFontTx/>
              <a:buChar char="-"/>
            </a:pPr>
            <a:r>
              <a:rPr lang="en-US" sz="1600" dirty="0"/>
              <a:t>Charlie Teo- Australia</a:t>
            </a:r>
          </a:p>
          <a:p>
            <a:pPr lvl="1">
              <a:lnSpc>
                <a:spcPct val="100000"/>
              </a:lnSpc>
              <a:spcBef>
                <a:spcPts val="0"/>
              </a:spcBef>
              <a:buFontTx/>
              <a:buChar char="-"/>
            </a:pPr>
            <a:r>
              <a:rPr lang="en-US" sz="1600" dirty="0"/>
              <a:t>Robert </a:t>
            </a:r>
            <a:r>
              <a:rPr lang="en-US" sz="1600" dirty="0" err="1"/>
              <a:t>Spetzler</a:t>
            </a:r>
            <a:r>
              <a:rPr lang="en-US" sz="1600" dirty="0"/>
              <a:t>- BNI</a:t>
            </a:r>
          </a:p>
          <a:p>
            <a:pPr lvl="1">
              <a:lnSpc>
                <a:spcPct val="100000"/>
              </a:lnSpc>
              <a:spcBef>
                <a:spcPts val="0"/>
              </a:spcBef>
              <a:buFontTx/>
              <a:buChar char="-"/>
            </a:pPr>
            <a:r>
              <a:rPr lang="en-US" sz="1600" dirty="0"/>
              <a:t>Randy Jensen- Utah </a:t>
            </a:r>
          </a:p>
          <a:p>
            <a:pPr lvl="1">
              <a:lnSpc>
                <a:spcPct val="100000"/>
              </a:lnSpc>
              <a:spcBef>
                <a:spcPts val="0"/>
              </a:spcBef>
              <a:buFontTx/>
              <a:buChar char="-"/>
            </a:pPr>
            <a:r>
              <a:rPr lang="en-US" sz="1600" dirty="0"/>
              <a:t>Guy </a:t>
            </a:r>
            <a:r>
              <a:rPr lang="en-US" sz="1600" dirty="0" err="1"/>
              <a:t>McKhann</a:t>
            </a:r>
            <a:r>
              <a:rPr lang="en-US" sz="1600" dirty="0"/>
              <a:t>- Colombia</a:t>
            </a:r>
          </a:p>
          <a:p>
            <a:pPr lvl="1">
              <a:lnSpc>
                <a:spcPct val="100000"/>
              </a:lnSpc>
              <a:spcBef>
                <a:spcPts val="0"/>
              </a:spcBef>
              <a:buFontTx/>
              <a:buChar char="-"/>
            </a:pPr>
            <a:r>
              <a:rPr lang="en-US" sz="1600" dirty="0"/>
              <a:t>Chris </a:t>
            </a:r>
            <a:r>
              <a:rPr lang="en-US" sz="1600" dirty="0" err="1"/>
              <a:t>Shaffrey</a:t>
            </a:r>
            <a:r>
              <a:rPr lang="en-US" sz="1600" dirty="0"/>
              <a:t>- Duke</a:t>
            </a:r>
          </a:p>
          <a:p>
            <a:pPr lvl="1">
              <a:lnSpc>
                <a:spcPct val="100000"/>
              </a:lnSpc>
              <a:spcBef>
                <a:spcPts val="0"/>
              </a:spcBef>
              <a:buFontTx/>
              <a:buChar char="-"/>
            </a:pPr>
            <a:r>
              <a:rPr lang="en-US" sz="1600" dirty="0"/>
              <a:t>Geoff Manley- UCSD/UCSF</a:t>
            </a:r>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spTree>
    <p:extLst>
      <p:ext uri="{BB962C8B-B14F-4D97-AF65-F5344CB8AC3E}">
        <p14:creationId xmlns:p14="http://schemas.microsoft.com/office/powerpoint/2010/main" val="343136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11" name="Content Placeholder 10" descr="Table&#10;&#10;Description automatically generated">
            <a:extLst>
              <a:ext uri="{FF2B5EF4-FFF2-40B4-BE49-F238E27FC236}">
                <a16:creationId xmlns:a16="http://schemas.microsoft.com/office/drawing/2014/main" id="{36872B64-F9D7-3DE5-0E09-C341CFE14704}"/>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00497" y="112182"/>
            <a:ext cx="4810426" cy="5966420"/>
          </a:xfrm>
        </p:spPr>
      </p:pic>
      <p:pic>
        <p:nvPicPr>
          <p:cNvPr id="14" name="Content Placeholder 13" descr="Text, table&#10;&#10;Description automatically generated">
            <a:extLst>
              <a:ext uri="{FF2B5EF4-FFF2-40B4-BE49-F238E27FC236}">
                <a16:creationId xmlns:a16="http://schemas.microsoft.com/office/drawing/2014/main" id="{DC3B4738-EA5F-14D4-0748-767BC6E784A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903340" y="1356297"/>
            <a:ext cx="6150239" cy="3158553"/>
          </a:xfrm>
        </p:spPr>
      </p:pic>
    </p:spTree>
    <p:extLst>
      <p:ext uri="{BB962C8B-B14F-4D97-AF65-F5344CB8AC3E}">
        <p14:creationId xmlns:p14="http://schemas.microsoft.com/office/powerpoint/2010/main" val="390637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4" name="Content Placeholder 3" descr="Table&#10;&#10;Description automatically generated">
            <a:extLst>
              <a:ext uri="{FF2B5EF4-FFF2-40B4-BE49-F238E27FC236}">
                <a16:creationId xmlns:a16="http://schemas.microsoft.com/office/drawing/2014/main" id="{B2DAC750-DF1C-2EE0-6671-5FEDC43927AF}"/>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39605" y="1257830"/>
            <a:ext cx="11312788" cy="2684390"/>
          </a:xfrm>
        </p:spPr>
      </p:pic>
    </p:spTree>
    <p:extLst>
      <p:ext uri="{BB962C8B-B14F-4D97-AF65-F5344CB8AC3E}">
        <p14:creationId xmlns:p14="http://schemas.microsoft.com/office/powerpoint/2010/main" val="3492348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in a garment on a field with a crowd watching&#10;&#10;Description automatically generated with low confidence">
            <a:extLst>
              <a:ext uri="{FF2B5EF4-FFF2-40B4-BE49-F238E27FC236}">
                <a16:creationId xmlns:a16="http://schemas.microsoft.com/office/drawing/2014/main" id="{893C0382-231E-BD56-7CD5-219D5D7432A5}"/>
              </a:ext>
            </a:extLst>
          </p:cNvPr>
          <p:cNvPicPr>
            <a:picLocks noChangeAspect="1"/>
          </p:cNvPicPr>
          <p:nvPr/>
        </p:nvPicPr>
        <p:blipFill rotWithShape="1">
          <a:blip r:embed="rId3">
            <a:extLst>
              <a:ext uri="{28A0092B-C50C-407E-A947-70E740481C1C}">
                <a14:useLocalDpi xmlns:a14="http://schemas.microsoft.com/office/drawing/2010/main" val="0"/>
              </a:ext>
            </a:extLst>
          </a:blip>
          <a:srcRect r="13679"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8" name="Picture 7" descr="A baseball field with a crowd watching&#10;&#10;Description automatically generated with medium confidence">
            <a:extLst>
              <a:ext uri="{FF2B5EF4-FFF2-40B4-BE49-F238E27FC236}">
                <a16:creationId xmlns:a16="http://schemas.microsoft.com/office/drawing/2014/main" id="{FA2C6FD5-4248-EC3F-BAE3-0396C39073BD}"/>
              </a:ext>
            </a:extLst>
          </p:cNvPr>
          <p:cNvPicPr>
            <a:picLocks noChangeAspect="1"/>
          </p:cNvPicPr>
          <p:nvPr/>
        </p:nvPicPr>
        <p:blipFill rotWithShape="1">
          <a:blip r:embed="rId4">
            <a:extLst>
              <a:ext uri="{28A0092B-C50C-407E-A947-70E740481C1C}">
                <a14:useLocalDpi xmlns:a14="http://schemas.microsoft.com/office/drawing/2010/main" val="0"/>
              </a:ext>
            </a:extLst>
          </a:blip>
          <a:srcRect l="2975" r="12383"/>
          <a:stretch/>
        </p:blipFill>
        <p:spPr>
          <a:xfrm>
            <a:off x="20" y="4069976"/>
            <a:ext cx="3535311" cy="2788023"/>
          </a:xfrm>
          <a:prstGeom prst="rect">
            <a:avLst/>
          </a:prstGeom>
        </p:spPr>
      </p:pic>
      <p:pic>
        <p:nvPicPr>
          <p:cNvPr id="12" name="Picture 11">
            <a:extLst>
              <a:ext uri="{FF2B5EF4-FFF2-40B4-BE49-F238E27FC236}">
                <a16:creationId xmlns:a16="http://schemas.microsoft.com/office/drawing/2014/main" id="{6562C1D3-B1B5-F302-FFBE-266E4840D6C0}"/>
              </a:ext>
            </a:extLst>
          </p:cNvPr>
          <p:cNvPicPr>
            <a:picLocks noChangeAspect="1"/>
          </p:cNvPicPr>
          <p:nvPr/>
        </p:nvPicPr>
        <p:blipFill rotWithShape="1">
          <a:blip r:embed="rId5">
            <a:extLst>
              <a:ext uri="{28A0092B-C50C-407E-A947-70E740481C1C}">
                <a14:useLocalDpi xmlns:a14="http://schemas.microsoft.com/office/drawing/2010/main" val="0"/>
              </a:ext>
            </a:extLst>
          </a:blip>
          <a:srcRect l="6966" t="-4772" r="18383" b="4772"/>
          <a:stretch/>
        </p:blipFill>
        <p:spPr>
          <a:xfrm>
            <a:off x="3696196" y="3101900"/>
            <a:ext cx="4789093" cy="3600824"/>
          </a:xfrm>
          <a:prstGeom prst="rect">
            <a:avLst/>
          </a:prstGeom>
        </p:spPr>
      </p:pic>
      <p:pic>
        <p:nvPicPr>
          <p:cNvPr id="10" name="Picture 9" descr="A picture containing stadium&#10;&#10;Description automatically generated">
            <a:extLst>
              <a:ext uri="{FF2B5EF4-FFF2-40B4-BE49-F238E27FC236}">
                <a16:creationId xmlns:a16="http://schemas.microsoft.com/office/drawing/2014/main" id="{313D88A0-3459-E433-05A6-D7FD86BCF660}"/>
              </a:ext>
            </a:extLst>
          </p:cNvPr>
          <p:cNvPicPr>
            <a:picLocks noChangeAspect="1"/>
          </p:cNvPicPr>
          <p:nvPr/>
        </p:nvPicPr>
        <p:blipFill rotWithShape="1">
          <a:blip r:embed="rId6">
            <a:extLst>
              <a:ext uri="{28A0092B-C50C-407E-A947-70E740481C1C}">
                <a14:useLocalDpi xmlns:a14="http://schemas.microsoft.com/office/drawing/2010/main" val="0"/>
              </a:ext>
            </a:extLst>
          </a:blip>
          <a:srcRect l="9326" r="4353" b="-2"/>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6" name="Picture 5" descr="A picture containing text, person, outdoor, sport&#10;&#10;Description automatically generated">
            <a:extLst>
              <a:ext uri="{FF2B5EF4-FFF2-40B4-BE49-F238E27FC236}">
                <a16:creationId xmlns:a16="http://schemas.microsoft.com/office/drawing/2014/main" id="{12DEB1C5-4686-E8D4-1573-4B4E3BB7D013}"/>
              </a:ext>
            </a:extLst>
          </p:cNvPr>
          <p:cNvPicPr>
            <a:picLocks noChangeAspect="1"/>
          </p:cNvPicPr>
          <p:nvPr/>
        </p:nvPicPr>
        <p:blipFill rotWithShape="1">
          <a:blip r:embed="rId7">
            <a:extLst>
              <a:ext uri="{28A0092B-C50C-407E-A947-70E740481C1C}">
                <a14:useLocalDpi xmlns:a14="http://schemas.microsoft.com/office/drawing/2010/main" val="0"/>
              </a:ext>
            </a:extLst>
          </a:blip>
          <a:srcRect l="5364" r="13242" b="3"/>
          <a:stretch/>
        </p:blipFill>
        <p:spPr>
          <a:xfrm>
            <a:off x="8646161" y="4069976"/>
            <a:ext cx="3545840" cy="2788024"/>
          </a:xfrm>
          <a:prstGeom prst="rect">
            <a:avLst/>
          </a:prstGeom>
        </p:spPr>
      </p:pic>
    </p:spTree>
    <p:extLst>
      <p:ext uri="{BB962C8B-B14F-4D97-AF65-F5344CB8AC3E}">
        <p14:creationId xmlns:p14="http://schemas.microsoft.com/office/powerpoint/2010/main" val="157696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8" name="Picture 7" descr="A picture containing outdoor, several&#10;&#10;Description automatically generated">
            <a:extLst>
              <a:ext uri="{FF2B5EF4-FFF2-40B4-BE49-F238E27FC236}">
                <a16:creationId xmlns:a16="http://schemas.microsoft.com/office/drawing/2014/main" id="{FF9604CD-AAFD-49D4-773F-6A490948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279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Carolinas Medical Center</a:t>
            </a:r>
          </a:p>
        </p:txBody>
      </p:sp>
      <p:sp>
        <p:nvSpPr>
          <p:cNvPr id="6" name="Content Placeholder 5">
            <a:extLst>
              <a:ext uri="{FF2B5EF4-FFF2-40B4-BE49-F238E27FC236}">
                <a16:creationId xmlns:a16="http://schemas.microsoft.com/office/drawing/2014/main" id="{6385E764-42D7-48CB-B2AD-171830971CD8}"/>
              </a:ext>
            </a:extLst>
          </p:cNvPr>
          <p:cNvSpPr>
            <a:spLocks noGrp="1"/>
          </p:cNvSpPr>
          <p:nvPr>
            <p:ph sz="half" idx="1"/>
          </p:nvPr>
        </p:nvSpPr>
        <p:spPr>
          <a:xfrm>
            <a:off x="838200" y="1825625"/>
            <a:ext cx="5257800" cy="3699914"/>
          </a:xfrm>
        </p:spPr>
        <p:txBody>
          <a:bodyPr vert="horz" lIns="91440" tIns="45720" rIns="91440" bIns="45720" rtlCol="0" anchor="t">
            <a:normAutofit fontScale="62500" lnSpcReduction="20000"/>
          </a:bodyPr>
          <a:lstStyle/>
          <a:p>
            <a:pPr marL="457200" indent="-285750"/>
            <a:r>
              <a:rPr lang="en-US" dirty="0"/>
              <a:t>Level 1 trauma center</a:t>
            </a:r>
          </a:p>
          <a:p>
            <a:pPr marL="457200" indent="-285750"/>
            <a:r>
              <a:rPr lang="en-US" dirty="0"/>
              <a:t>900+-bed tertiary care center</a:t>
            </a:r>
            <a:endParaRPr lang="en-US" dirty="0">
              <a:cs typeface="Calibri"/>
            </a:endParaRPr>
          </a:p>
          <a:p>
            <a:pPr marL="457200" indent="-285750"/>
            <a:r>
              <a:rPr lang="en-US" dirty="0"/>
              <a:t>300+ residents and fellows in 30 training programs</a:t>
            </a:r>
            <a:endParaRPr lang="en-US" dirty="0">
              <a:cs typeface="Calibri"/>
            </a:endParaRPr>
          </a:p>
          <a:p>
            <a:pPr marL="457200" indent="-285750"/>
            <a:r>
              <a:rPr lang="en-US" dirty="0"/>
              <a:t>28 bed neurosurgical ICU</a:t>
            </a:r>
          </a:p>
          <a:p>
            <a:pPr marL="457200" indent="-285750"/>
            <a:r>
              <a:rPr lang="en-US" dirty="0"/>
              <a:t>32-bed neurosurgical floor</a:t>
            </a:r>
          </a:p>
          <a:p>
            <a:pPr marL="457200" indent="-285750"/>
            <a:r>
              <a:rPr lang="en-US" dirty="0"/>
              <a:t>22-bed neurosurgical step-down unit</a:t>
            </a:r>
          </a:p>
          <a:p>
            <a:pPr marL="457200" indent="-285750"/>
            <a:r>
              <a:rPr lang="en-US" dirty="0"/>
              <a:t>4-bed neuromonitoring unit</a:t>
            </a:r>
          </a:p>
          <a:p>
            <a:pPr marL="457200" indent="-285750"/>
            <a:r>
              <a:rPr lang="en-US" dirty="0"/>
              <a:t>14-bed pediatric ICU</a:t>
            </a:r>
          </a:p>
          <a:p>
            <a:pPr marL="457200" indent="-285750"/>
            <a:r>
              <a:rPr lang="en-US" dirty="0"/>
              <a:t>Operating rooms:</a:t>
            </a:r>
            <a:endParaRPr lang="en-US" dirty="0">
              <a:cs typeface="Calibri"/>
            </a:endParaRPr>
          </a:p>
          <a:p>
            <a:pPr marL="914400" lvl="1" indent="-285750"/>
            <a:r>
              <a:rPr lang="en-US" dirty="0"/>
              <a:t>6 dedicated neurosurgery ORs </a:t>
            </a:r>
          </a:p>
          <a:p>
            <a:pPr marL="914400" lvl="1" indent="-285750"/>
            <a:r>
              <a:rPr lang="en-US" dirty="0"/>
              <a:t>1 </a:t>
            </a:r>
            <a:r>
              <a:rPr lang="en-US" dirty="0" err="1"/>
              <a:t>angio</a:t>
            </a:r>
            <a:r>
              <a:rPr lang="en-US" dirty="0"/>
              <a:t> suite</a:t>
            </a:r>
            <a:endParaRPr lang="en-US" dirty="0">
              <a:cs typeface="Calibri"/>
            </a:endParaRPr>
          </a:p>
          <a:p>
            <a:pPr marL="914400" lvl="1" indent="-285750"/>
            <a:r>
              <a:rPr lang="en-US" dirty="0"/>
              <a:t>3 ambulatory surgery center ORs</a:t>
            </a:r>
          </a:p>
          <a:p>
            <a:pPr marL="628650" lvl="1" indent="0">
              <a:buNone/>
            </a:pPr>
            <a:endParaRPr lang="en-US" dirty="0"/>
          </a:p>
        </p:txBody>
      </p:sp>
      <p:sp>
        <p:nvSpPr>
          <p:cNvPr id="9" name="Content Placeholder 8">
            <a:extLst>
              <a:ext uri="{FF2B5EF4-FFF2-40B4-BE49-F238E27FC236}">
                <a16:creationId xmlns:a16="http://schemas.microsoft.com/office/drawing/2014/main" id="{C43AB4D1-05E5-4D1E-ACCA-F555BD7FEF12}"/>
              </a:ext>
            </a:extLst>
          </p:cNvPr>
          <p:cNvSpPr>
            <a:spLocks noGrp="1"/>
          </p:cNvSpPr>
          <p:nvPr>
            <p:ph sz="half" idx="2"/>
          </p:nvPr>
        </p:nvSpPr>
        <p:spPr/>
        <p:txBody>
          <a:bodyPr>
            <a:normAutofit fontScale="62500" lnSpcReduction="20000"/>
          </a:bodyPr>
          <a:lstStyle/>
          <a:p>
            <a:pPr marL="457200" indent="-285750"/>
            <a:r>
              <a:rPr lang="en-US" dirty="0"/>
              <a:t>Approximately 5,500 major neurosurgical procedures performed each year</a:t>
            </a:r>
          </a:p>
          <a:p>
            <a:pPr marL="457200" indent="-285750"/>
            <a:r>
              <a:rPr lang="en-US" dirty="0"/>
              <a:t>Flagship Hospital of Atrium Health</a:t>
            </a:r>
          </a:p>
          <a:p>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13" name="Content Placeholder 3">
            <a:extLst>
              <a:ext uri="{FF2B5EF4-FFF2-40B4-BE49-F238E27FC236}">
                <a16:creationId xmlns:a16="http://schemas.microsoft.com/office/drawing/2014/main" id="{1E513FE4-828D-4C95-98D8-62A85009F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898" y="2923474"/>
            <a:ext cx="5250241" cy="2717186"/>
          </a:xfrm>
          <a:prstGeom prst="rect">
            <a:avLst/>
          </a:prstGeom>
        </p:spPr>
      </p:pic>
    </p:spTree>
    <p:extLst>
      <p:ext uri="{BB962C8B-B14F-4D97-AF65-F5344CB8AC3E}">
        <p14:creationId xmlns:p14="http://schemas.microsoft.com/office/powerpoint/2010/main" val="938439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ity with tall buildings&#10;&#10;Description automatically generated with low confidence">
            <a:extLst>
              <a:ext uri="{FF2B5EF4-FFF2-40B4-BE49-F238E27FC236}">
                <a16:creationId xmlns:a16="http://schemas.microsoft.com/office/drawing/2014/main" id="{E4F0F7C4-A284-6D98-EBD1-8593DD641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447"/>
            <a:ext cx="12192000" cy="6884894"/>
          </a:xfrm>
          <a:prstGeom prst="rect">
            <a:avLst/>
          </a:prstGeom>
        </p:spPr>
      </p:pic>
      <p:sp>
        <p:nvSpPr>
          <p:cNvPr id="19" name="Title 16">
            <a:extLst>
              <a:ext uri="{FF2B5EF4-FFF2-40B4-BE49-F238E27FC236}">
                <a16:creationId xmlns:a16="http://schemas.microsoft.com/office/drawing/2014/main" id="{F8EDF432-3C81-6EDC-28F0-C240307D74DF}"/>
              </a:ext>
            </a:extLst>
          </p:cNvPr>
          <p:cNvSpPr>
            <a:spLocks noGrp="1"/>
          </p:cNvSpPr>
          <p:nvPr>
            <p:ph type="title"/>
          </p:nvPr>
        </p:nvSpPr>
        <p:spPr>
          <a:xfrm>
            <a:off x="6095999" y="29613"/>
            <a:ext cx="10515600" cy="1302848"/>
          </a:xfrm>
        </p:spPr>
        <p:txBody>
          <a:bodyPr/>
          <a:lstStyle/>
          <a:p>
            <a:r>
              <a:rPr lang="en-US" b="1" dirty="0">
                <a:solidFill>
                  <a:schemeClr val="bg1"/>
                </a:solidFill>
              </a:rPr>
              <a:t>Welcome to Charlotte</a:t>
            </a:r>
          </a:p>
        </p:txBody>
      </p:sp>
    </p:spTree>
    <p:extLst>
      <p:ext uri="{BB962C8B-B14F-4D97-AF65-F5344CB8AC3E}">
        <p14:creationId xmlns:p14="http://schemas.microsoft.com/office/powerpoint/2010/main" val="155948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Atrium Health </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a:xfrm>
            <a:off x="838200" y="1825625"/>
            <a:ext cx="5871358" cy="3815035"/>
          </a:xfrm>
        </p:spPr>
        <p:txBody>
          <a:bodyPr>
            <a:normAutofit fontScale="70000" lnSpcReduction="20000"/>
          </a:bodyPr>
          <a:lstStyle/>
          <a:p>
            <a:pPr marL="0" indent="0">
              <a:buNone/>
            </a:pPr>
            <a:endParaRPr lang="en-US" dirty="0"/>
          </a:p>
          <a:p>
            <a:r>
              <a:rPr lang="en-US" dirty="0"/>
              <a:t>2</a:t>
            </a:r>
            <a:r>
              <a:rPr lang="en-US" baseline="30000" dirty="0"/>
              <a:t>nd</a:t>
            </a:r>
            <a:r>
              <a:rPr lang="en-US" dirty="0"/>
              <a:t> largest public healthcare system</a:t>
            </a:r>
          </a:p>
          <a:p>
            <a:r>
              <a:rPr lang="en-US" dirty="0"/>
              <a:t>$11.1 Billion operating revenue</a:t>
            </a:r>
          </a:p>
          <a:p>
            <a:r>
              <a:rPr lang="en-US" dirty="0"/>
              <a:t>50+ hospitals in the system</a:t>
            </a:r>
          </a:p>
          <a:p>
            <a:r>
              <a:rPr lang="en-US" dirty="0"/>
              <a:t>7,600+ licensed beds in the system</a:t>
            </a:r>
          </a:p>
          <a:p>
            <a:r>
              <a:rPr lang="en-US" dirty="0"/>
              <a:t>69,800+ employees in the system</a:t>
            </a:r>
          </a:p>
          <a:p>
            <a:r>
              <a:rPr lang="en-US" dirty="0"/>
              <a:t>12 million patient interactions per year</a:t>
            </a:r>
          </a:p>
          <a:p>
            <a:r>
              <a:rPr lang="en-US" dirty="0"/>
              <a:t>CMC main is the primary referral center for neurosurgical patients</a:t>
            </a:r>
          </a:p>
          <a:p>
            <a:r>
              <a:rPr lang="en-US" dirty="0"/>
              <a:t>Pathology is extremely diverse and complex</a:t>
            </a:r>
          </a:p>
          <a:p>
            <a:r>
              <a:rPr lang="en-US" dirty="0"/>
              <a:t>We refer nothing out</a:t>
            </a:r>
          </a:p>
          <a:p>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1030" name="Picture 6" descr="Bringing the Best Care for All">
            <a:extLst>
              <a:ext uri="{FF2B5EF4-FFF2-40B4-BE49-F238E27FC236}">
                <a16:creationId xmlns:a16="http://schemas.microsoft.com/office/drawing/2014/main" id="{949C17A4-781E-8695-092B-0918A2CBBA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73" r="7845"/>
          <a:stretch/>
        </p:blipFill>
        <p:spPr bwMode="auto">
          <a:xfrm>
            <a:off x="5685183" y="630963"/>
            <a:ext cx="6506817" cy="225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77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idx="1"/>
          </p:nvPr>
        </p:nvSpPr>
        <p:spPr/>
        <p:txBody>
          <a:bodyPr/>
          <a:lstStyle/>
          <a:p>
            <a:pPr marL="0" indent="0">
              <a:buNone/>
            </a:pPr>
            <a:endParaRPr lang="en-US" dirty="0"/>
          </a:p>
          <a:p>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9" name="Picture 8">
            <a:extLst>
              <a:ext uri="{FF2B5EF4-FFF2-40B4-BE49-F238E27FC236}">
                <a16:creationId xmlns:a16="http://schemas.microsoft.com/office/drawing/2014/main" id="{4EF386C1-0E36-4845-8E84-585F5511FD8A}"/>
              </a:ext>
            </a:extLst>
          </p:cNvPr>
          <p:cNvPicPr>
            <a:picLocks noChangeAspect="1"/>
          </p:cNvPicPr>
          <p:nvPr/>
        </p:nvPicPr>
        <p:blipFill>
          <a:blip r:embed="rId5"/>
          <a:stretch>
            <a:fillRect/>
          </a:stretch>
        </p:blipFill>
        <p:spPr>
          <a:xfrm>
            <a:off x="2017808" y="167910"/>
            <a:ext cx="8156382" cy="5278061"/>
          </a:xfrm>
          <a:prstGeom prst="rect">
            <a:avLst/>
          </a:prstGeom>
          <a:ln>
            <a:solidFill>
              <a:schemeClr val="tx1"/>
            </a:solidFill>
          </a:ln>
        </p:spPr>
      </p:pic>
    </p:spTree>
    <p:extLst>
      <p:ext uri="{BB962C8B-B14F-4D97-AF65-F5344CB8AC3E}">
        <p14:creationId xmlns:p14="http://schemas.microsoft.com/office/powerpoint/2010/main" val="374694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Carolina Neurosurgery </a:t>
            </a:r>
            <a:br>
              <a:rPr lang="en-US" dirty="0"/>
            </a:br>
            <a:r>
              <a:rPr lang="en-US" dirty="0"/>
              <a:t>and Spine Associates</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a:xfrm>
            <a:off x="6161340" y="1787812"/>
            <a:ext cx="5871358" cy="3815035"/>
          </a:xfrm>
        </p:spPr>
        <p:txBody>
          <a:bodyPr>
            <a:normAutofit/>
          </a:bodyPr>
          <a:lstStyle/>
          <a:p>
            <a:pPr>
              <a:lnSpc>
                <a:spcPct val="100000"/>
              </a:lnSpc>
              <a:spcBef>
                <a:spcPts val="0"/>
              </a:spcBef>
              <a:buFont typeface="System Font Regular"/>
              <a:buChar char="-"/>
            </a:pPr>
            <a:r>
              <a:rPr lang="en-US" sz="2000" dirty="0"/>
              <a:t>Imaging capabilities in Charlotte office: </a:t>
            </a:r>
          </a:p>
          <a:p>
            <a:pPr lvl="1">
              <a:lnSpc>
                <a:spcPct val="100000"/>
              </a:lnSpc>
              <a:spcBef>
                <a:spcPts val="0"/>
              </a:spcBef>
              <a:buFont typeface="System Font Regular"/>
              <a:buChar char="-"/>
            </a:pPr>
            <a:r>
              <a:rPr lang="en-US" sz="1800" dirty="0"/>
              <a:t>1.5 tesla MRI</a:t>
            </a:r>
          </a:p>
          <a:p>
            <a:pPr lvl="1">
              <a:lnSpc>
                <a:spcPct val="100000"/>
              </a:lnSpc>
              <a:spcBef>
                <a:spcPts val="0"/>
              </a:spcBef>
              <a:buFont typeface="System Font Regular"/>
              <a:buChar char="-"/>
            </a:pPr>
            <a:r>
              <a:rPr lang="en-US" sz="1800" dirty="0"/>
              <a:t>Upright MRI </a:t>
            </a:r>
          </a:p>
          <a:p>
            <a:pPr lvl="1">
              <a:lnSpc>
                <a:spcPct val="100000"/>
              </a:lnSpc>
              <a:spcBef>
                <a:spcPts val="0"/>
              </a:spcBef>
              <a:buFont typeface="System Font Regular"/>
              <a:buChar char="-"/>
            </a:pPr>
            <a:r>
              <a:rPr lang="en-US" sz="1800" dirty="0"/>
              <a:t>CT</a:t>
            </a:r>
          </a:p>
          <a:p>
            <a:pPr lvl="1">
              <a:lnSpc>
                <a:spcPct val="100000"/>
              </a:lnSpc>
              <a:spcBef>
                <a:spcPts val="0"/>
              </a:spcBef>
              <a:buFont typeface="System Font Regular"/>
              <a:buChar char="-"/>
            </a:pPr>
            <a:r>
              <a:rPr lang="en-US" sz="1800" dirty="0" err="1"/>
              <a:t>Fluoro</a:t>
            </a:r>
            <a:endParaRPr lang="en-US" sz="1800" dirty="0"/>
          </a:p>
          <a:p>
            <a:pPr lvl="1">
              <a:lnSpc>
                <a:spcPct val="100000"/>
              </a:lnSpc>
              <a:spcBef>
                <a:spcPts val="0"/>
              </a:spcBef>
              <a:buFont typeface="System Font Regular"/>
              <a:buChar char="-"/>
            </a:pPr>
            <a:r>
              <a:rPr lang="en-US" sz="1800" dirty="0"/>
              <a:t>X-ray</a:t>
            </a:r>
          </a:p>
        </p:txBody>
      </p:sp>
      <p:sp>
        <p:nvSpPr>
          <p:cNvPr id="4" name="Content Placeholder 3">
            <a:extLst>
              <a:ext uri="{FF2B5EF4-FFF2-40B4-BE49-F238E27FC236}">
                <a16:creationId xmlns:a16="http://schemas.microsoft.com/office/drawing/2014/main" id="{45D7936B-CE53-4494-A6EC-1AF9768CD298}"/>
              </a:ext>
            </a:extLst>
          </p:cNvPr>
          <p:cNvSpPr>
            <a:spLocks noGrp="1"/>
          </p:cNvSpPr>
          <p:nvPr>
            <p:ph sz="half" idx="2"/>
          </p:nvPr>
        </p:nvSpPr>
        <p:spPr>
          <a:xfrm>
            <a:off x="914399" y="1825625"/>
            <a:ext cx="5181600" cy="4351338"/>
          </a:xfrm>
        </p:spPr>
        <p:txBody>
          <a:bodyPr>
            <a:normAutofit/>
          </a:bodyPr>
          <a:lstStyle/>
          <a:p>
            <a:pPr>
              <a:lnSpc>
                <a:spcPct val="100000"/>
              </a:lnSpc>
              <a:spcBef>
                <a:spcPts val="0"/>
              </a:spcBef>
              <a:buFont typeface="System Font Regular"/>
              <a:buChar char="-"/>
            </a:pPr>
            <a:r>
              <a:rPr lang="en-US" sz="2000" b="1" dirty="0"/>
              <a:t>Celebrated its 80</a:t>
            </a:r>
            <a:r>
              <a:rPr lang="en-US" sz="2000" b="1" baseline="30000" dirty="0"/>
              <a:t>th</a:t>
            </a:r>
            <a:r>
              <a:rPr lang="en-US" sz="2000" b="1" dirty="0"/>
              <a:t> Anniversary in 2020</a:t>
            </a:r>
          </a:p>
          <a:p>
            <a:pPr>
              <a:lnSpc>
                <a:spcPct val="100000"/>
              </a:lnSpc>
              <a:spcBef>
                <a:spcPts val="0"/>
              </a:spcBef>
              <a:buFont typeface="System Font Regular"/>
              <a:buChar char="-"/>
            </a:pPr>
            <a:r>
              <a:rPr lang="en-US" sz="2000" b="1" dirty="0"/>
              <a:t>35 Neurosurgeons, </a:t>
            </a:r>
            <a:r>
              <a:rPr lang="en-US" sz="2000" dirty="0"/>
              <a:t>1 orthopedic spine surgeon, and multiple physiatrists</a:t>
            </a:r>
          </a:p>
          <a:p>
            <a:pPr>
              <a:lnSpc>
                <a:spcPct val="100000"/>
              </a:lnSpc>
              <a:spcBef>
                <a:spcPts val="0"/>
              </a:spcBef>
              <a:buFont typeface="System Font Regular"/>
              <a:buChar char="-"/>
            </a:pPr>
            <a:r>
              <a:rPr lang="en-US" sz="2000" dirty="0"/>
              <a:t>8 regional offices with over 400 employees</a:t>
            </a:r>
          </a:p>
          <a:p>
            <a:pPr>
              <a:lnSpc>
                <a:spcPct val="100000"/>
              </a:lnSpc>
              <a:spcBef>
                <a:spcPts val="0"/>
              </a:spcBef>
              <a:buFont typeface="System Font Regular"/>
              <a:buChar char="-"/>
            </a:pPr>
            <a:r>
              <a:rPr lang="en-US" sz="2000" dirty="0"/>
              <a:t>Charlotte CNSA partners perform in the range of </a:t>
            </a:r>
            <a:r>
              <a:rPr lang="en-US" sz="2000" b="1" dirty="0"/>
              <a:t>7000 surgeries per year</a:t>
            </a:r>
            <a:r>
              <a:rPr lang="en-US" sz="2000" dirty="0"/>
              <a:t>,        </a:t>
            </a:r>
          </a:p>
          <a:p>
            <a:pPr>
              <a:lnSpc>
                <a:spcPct val="100000"/>
              </a:lnSpc>
              <a:spcBef>
                <a:spcPts val="0"/>
              </a:spcBef>
              <a:buFont typeface="System Font Regular"/>
              <a:buChar char="-"/>
            </a:pPr>
            <a:r>
              <a:rPr lang="en-US" sz="2000" b="1" dirty="0"/>
              <a:t>5500</a:t>
            </a:r>
            <a:r>
              <a:rPr lang="en-US" sz="2000" dirty="0"/>
              <a:t> per year at CMC Main and CCSS</a:t>
            </a:r>
          </a:p>
          <a:p>
            <a:pPr>
              <a:lnSpc>
                <a:spcPct val="100000"/>
              </a:lnSpc>
              <a:spcBef>
                <a:spcPts val="0"/>
              </a:spcBef>
              <a:buFont typeface="System Font Regular"/>
              <a:buChar char="-"/>
            </a:pPr>
            <a:r>
              <a:rPr lang="en-US" sz="2000" b="1" dirty="0"/>
              <a:t>Carolina Center for Specialty Surgery</a:t>
            </a:r>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8" name="Picture 2" descr="http://www.mccullochengland.com/wp-content/uploads/Carolina-Neuro-QC-Exterior-3-700x422.jpg">
            <a:extLst>
              <a:ext uri="{FF2B5EF4-FFF2-40B4-BE49-F238E27FC236}">
                <a16:creationId xmlns:a16="http://schemas.microsoft.com/office/drawing/2014/main" id="{2B9AA364-DFE3-4742-ACE3-9E75FA5CF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1554" y="3116059"/>
            <a:ext cx="4125002" cy="248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4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r>
              <a:rPr lang="en-US" dirty="0"/>
              <a:t>Carolina Center </a:t>
            </a:r>
            <a:br>
              <a:rPr lang="en-US" dirty="0"/>
            </a:br>
            <a:r>
              <a:rPr lang="en-US" dirty="0"/>
              <a:t>for Specialty Surgery (CCSS)</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p:txBody>
          <a:bodyPr>
            <a:normAutofit/>
          </a:bodyPr>
          <a:lstStyle/>
          <a:p>
            <a:pPr>
              <a:buFont typeface="System Font Regular"/>
              <a:buChar char="-"/>
            </a:pPr>
            <a:r>
              <a:rPr lang="en-US" sz="2000" dirty="0"/>
              <a:t>3 Operating Rooms</a:t>
            </a:r>
          </a:p>
          <a:p>
            <a:pPr>
              <a:buFont typeface="System Font Regular"/>
              <a:buChar char="-"/>
            </a:pPr>
            <a:r>
              <a:rPr lang="en-US" sz="2000" dirty="0"/>
              <a:t>Leader in out-patient spine surgery</a:t>
            </a:r>
          </a:p>
          <a:p>
            <a:pPr lvl="1">
              <a:buFont typeface="System Font Regular"/>
              <a:buChar char="-"/>
            </a:pPr>
            <a:r>
              <a:rPr lang="en-US" sz="1800" dirty="0"/>
              <a:t>Leader in outcomes research proving effectiveness, safety, and cost-savings of out-patient spine care</a:t>
            </a:r>
          </a:p>
          <a:p>
            <a:pPr>
              <a:buFont typeface="System Font Regular"/>
              <a:buChar char="-"/>
            </a:pPr>
            <a:r>
              <a:rPr lang="en-US" sz="2000" dirty="0"/>
              <a:t>Model for many outpatient neurosurgery centers throughout the country</a:t>
            </a:r>
          </a:p>
          <a:p>
            <a:pPr>
              <a:buFont typeface="System Font Regular"/>
              <a:buChar char="-"/>
            </a:pPr>
            <a:r>
              <a:rPr lang="en-US" sz="2000" dirty="0"/>
              <a:t>Ultimate model efficiency</a:t>
            </a:r>
          </a:p>
          <a:p>
            <a:pPr lvl="1">
              <a:buFont typeface="System Font Regular"/>
              <a:buChar char="-"/>
            </a:pPr>
            <a:r>
              <a:rPr lang="en-US" sz="1800" dirty="0"/>
              <a:t>15-minute room turnovers</a:t>
            </a:r>
          </a:p>
          <a:p>
            <a:pPr lvl="1">
              <a:buFont typeface="System Font Regular"/>
              <a:buChar char="-"/>
            </a:pPr>
            <a:r>
              <a:rPr lang="en-US" sz="1800" dirty="0"/>
              <a:t>6 cases before 1pm</a:t>
            </a:r>
            <a:endParaRPr lang="en-US" dirty="0"/>
          </a:p>
        </p:txBody>
      </p:sp>
      <p:sp>
        <p:nvSpPr>
          <p:cNvPr id="2" name="Content Placeholder 1">
            <a:extLst>
              <a:ext uri="{FF2B5EF4-FFF2-40B4-BE49-F238E27FC236}">
                <a16:creationId xmlns:a16="http://schemas.microsoft.com/office/drawing/2014/main" id="{E880360F-D717-4E93-804B-C5E08AF56C51}"/>
              </a:ext>
            </a:extLst>
          </p:cNvPr>
          <p:cNvSpPr>
            <a:spLocks noGrp="1"/>
          </p:cNvSpPr>
          <p:nvPr>
            <p:ph sz="half" idx="2"/>
          </p:nvPr>
        </p:nvSpPr>
        <p:spPr/>
        <p:txBody>
          <a:bodyPr>
            <a:normAutofit/>
          </a:bodyPr>
          <a:lstStyle/>
          <a:p>
            <a:endParaRPr lang="en-US"/>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8" name="Picture 2" descr="http://www.cnsa.com/newsletter/archive/2007%20spring/ccss.jpg">
            <a:extLst>
              <a:ext uri="{FF2B5EF4-FFF2-40B4-BE49-F238E27FC236}">
                <a16:creationId xmlns:a16="http://schemas.microsoft.com/office/drawing/2014/main" id="{6D67B907-B996-46B8-A8DC-78B36D8F5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397498"/>
            <a:ext cx="5540956" cy="217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65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C67F1-C78B-4B04-8510-C07EB37C950C}"/>
              </a:ext>
            </a:extLst>
          </p:cNvPr>
          <p:cNvSpPr>
            <a:spLocks noGrp="1"/>
          </p:cNvSpPr>
          <p:nvPr>
            <p:ph type="title"/>
          </p:nvPr>
        </p:nvSpPr>
        <p:spPr/>
        <p:txBody>
          <a:bodyPr/>
          <a:lstStyle/>
          <a:p>
            <a:r>
              <a:rPr lang="en-US" dirty="0"/>
              <a:t>Cutting Edge Equipment</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sz="half" idx="1"/>
          </p:nvPr>
        </p:nvSpPr>
        <p:spPr>
          <a:xfrm>
            <a:off x="838200" y="1825625"/>
            <a:ext cx="5181600" cy="3699914"/>
          </a:xfrm>
        </p:spPr>
        <p:txBody>
          <a:bodyPr>
            <a:normAutofit fontScale="92500" lnSpcReduction="20000"/>
          </a:bodyPr>
          <a:lstStyle/>
          <a:p>
            <a:r>
              <a:rPr lang="en-US" dirty="0"/>
              <a:t>O-arm intraoperative spinal navigation</a:t>
            </a:r>
          </a:p>
          <a:p>
            <a:r>
              <a:rPr lang="en-US" dirty="0"/>
              <a:t>Spine robot</a:t>
            </a:r>
          </a:p>
          <a:p>
            <a:r>
              <a:rPr lang="en-US" dirty="0"/>
              <a:t>Renishaw Epilepsy robot</a:t>
            </a:r>
          </a:p>
          <a:p>
            <a:r>
              <a:rPr lang="en-US" dirty="0"/>
              <a:t>Intraoperative 3T MRI</a:t>
            </a:r>
          </a:p>
          <a:p>
            <a:r>
              <a:rPr lang="en-US" dirty="0"/>
              <a:t>LITT</a:t>
            </a:r>
          </a:p>
          <a:p>
            <a:r>
              <a:rPr lang="en-US" dirty="0"/>
              <a:t>4K </a:t>
            </a:r>
            <a:r>
              <a:rPr lang="en-US" dirty="0" err="1"/>
              <a:t>Exoscopes</a:t>
            </a:r>
            <a:endParaRPr lang="en-US" dirty="0"/>
          </a:p>
          <a:p>
            <a:r>
              <a:rPr lang="en-US" dirty="0"/>
              <a:t>Updated Gamma Knife</a:t>
            </a:r>
          </a:p>
          <a:p>
            <a:pPr lvl="1"/>
            <a:r>
              <a:rPr lang="en-US" dirty="0"/>
              <a:t>Currently &gt;1000 additional procedures per year</a:t>
            </a:r>
          </a:p>
          <a:p>
            <a:pPr marL="0" indent="0">
              <a:buNone/>
            </a:pPr>
            <a:endParaRPr lang="en-US" dirty="0"/>
          </a:p>
        </p:txBody>
      </p:sp>
      <p:sp>
        <p:nvSpPr>
          <p:cNvPr id="4" name="Content Placeholder 3">
            <a:extLst>
              <a:ext uri="{FF2B5EF4-FFF2-40B4-BE49-F238E27FC236}">
                <a16:creationId xmlns:a16="http://schemas.microsoft.com/office/drawing/2014/main" id="{7E5BFEAB-3C67-446D-BEEA-C4E05D63E97E}"/>
              </a:ext>
            </a:extLst>
          </p:cNvPr>
          <p:cNvSpPr>
            <a:spLocks noGrp="1"/>
          </p:cNvSpPr>
          <p:nvPr>
            <p:ph sz="half" idx="2"/>
          </p:nvPr>
        </p:nvSpPr>
        <p:spPr/>
        <p:txBody>
          <a:bodyPr>
            <a:normAutofit fontScale="92500" lnSpcReduction="20000"/>
          </a:bodyPr>
          <a:lstStyle/>
          <a:p>
            <a:endParaRPr lang="en-US"/>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5" name="Picture 4">
            <a:extLst>
              <a:ext uri="{FF2B5EF4-FFF2-40B4-BE49-F238E27FC236}">
                <a16:creationId xmlns:a16="http://schemas.microsoft.com/office/drawing/2014/main" id="{150E106B-879A-403C-9863-D3070B06DFE9}"/>
              </a:ext>
            </a:extLst>
          </p:cNvPr>
          <p:cNvPicPr>
            <a:picLocks noChangeAspect="1"/>
          </p:cNvPicPr>
          <p:nvPr/>
        </p:nvPicPr>
        <p:blipFill>
          <a:blip r:embed="rId5"/>
          <a:stretch>
            <a:fillRect/>
          </a:stretch>
        </p:blipFill>
        <p:spPr>
          <a:xfrm>
            <a:off x="9010714" y="808943"/>
            <a:ext cx="2082760" cy="2781946"/>
          </a:xfrm>
          <a:prstGeom prst="rect">
            <a:avLst/>
          </a:prstGeom>
        </p:spPr>
      </p:pic>
      <p:pic>
        <p:nvPicPr>
          <p:cNvPr id="6" name="Picture 5">
            <a:extLst>
              <a:ext uri="{FF2B5EF4-FFF2-40B4-BE49-F238E27FC236}">
                <a16:creationId xmlns:a16="http://schemas.microsoft.com/office/drawing/2014/main" id="{7E0515C7-0CB1-42F4-B36E-2A6AB3B8447B}"/>
              </a:ext>
            </a:extLst>
          </p:cNvPr>
          <p:cNvPicPr>
            <a:picLocks noChangeAspect="1"/>
          </p:cNvPicPr>
          <p:nvPr/>
        </p:nvPicPr>
        <p:blipFill>
          <a:blip r:embed="rId6"/>
          <a:stretch>
            <a:fillRect/>
          </a:stretch>
        </p:blipFill>
        <p:spPr>
          <a:xfrm>
            <a:off x="6126781" y="1400741"/>
            <a:ext cx="2170210" cy="2028259"/>
          </a:xfrm>
          <a:prstGeom prst="rect">
            <a:avLst/>
          </a:prstGeom>
        </p:spPr>
      </p:pic>
      <p:pic>
        <p:nvPicPr>
          <p:cNvPr id="8" name="Picture 7">
            <a:extLst>
              <a:ext uri="{FF2B5EF4-FFF2-40B4-BE49-F238E27FC236}">
                <a16:creationId xmlns:a16="http://schemas.microsoft.com/office/drawing/2014/main" id="{E4A87C11-BA30-4406-9591-728AB2E40C7C}"/>
              </a:ext>
            </a:extLst>
          </p:cNvPr>
          <p:cNvPicPr>
            <a:picLocks noChangeAspect="1"/>
          </p:cNvPicPr>
          <p:nvPr/>
        </p:nvPicPr>
        <p:blipFill>
          <a:blip r:embed="rId7"/>
          <a:stretch>
            <a:fillRect/>
          </a:stretch>
        </p:blipFill>
        <p:spPr>
          <a:xfrm>
            <a:off x="8784060" y="3675582"/>
            <a:ext cx="2756996" cy="2028259"/>
          </a:xfrm>
          <a:prstGeom prst="rect">
            <a:avLst/>
          </a:prstGeom>
        </p:spPr>
      </p:pic>
      <p:pic>
        <p:nvPicPr>
          <p:cNvPr id="9" name="Picture 8">
            <a:extLst>
              <a:ext uri="{FF2B5EF4-FFF2-40B4-BE49-F238E27FC236}">
                <a16:creationId xmlns:a16="http://schemas.microsoft.com/office/drawing/2014/main" id="{AAFC218E-01D2-45E5-96E7-0E8B0FD2C353}"/>
              </a:ext>
            </a:extLst>
          </p:cNvPr>
          <p:cNvPicPr>
            <a:picLocks noChangeAspect="1"/>
          </p:cNvPicPr>
          <p:nvPr/>
        </p:nvPicPr>
        <p:blipFill>
          <a:blip r:embed="rId8"/>
          <a:stretch>
            <a:fillRect/>
          </a:stretch>
        </p:blipFill>
        <p:spPr>
          <a:xfrm>
            <a:off x="6447204" y="3808623"/>
            <a:ext cx="1849787" cy="1681409"/>
          </a:xfrm>
          <a:prstGeom prst="rect">
            <a:avLst/>
          </a:prstGeom>
        </p:spPr>
      </p:pic>
    </p:spTree>
    <p:extLst>
      <p:ext uri="{BB962C8B-B14F-4D97-AF65-F5344CB8AC3E}">
        <p14:creationId xmlns:p14="http://schemas.microsoft.com/office/powerpoint/2010/main" val="1800173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lstStyle/>
          <a:p>
            <a:pPr algn="ctr"/>
            <a:r>
              <a:rPr lang="en-US" dirty="0"/>
              <a:t>Cardiovascular and Neuroscience Institute</a:t>
            </a:r>
            <a:br>
              <a:rPr lang="en-US" dirty="0"/>
            </a:br>
            <a:r>
              <a:rPr lang="en-US" dirty="0">
                <a:cs typeface="Calibri Light"/>
              </a:rPr>
              <a:t>Coming 2025?</a:t>
            </a:r>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idx="1"/>
          </p:nvPr>
        </p:nvSpPr>
        <p:spPr/>
        <p:txBody>
          <a:bodyPr/>
          <a:lstStyle/>
          <a:p>
            <a:pPr marL="0" indent="0">
              <a:buNone/>
            </a:pPr>
            <a:endParaRPr lang="en-US" dirty="0"/>
          </a:p>
          <a:p>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8" name="Picture 7">
            <a:extLst>
              <a:ext uri="{FF2B5EF4-FFF2-40B4-BE49-F238E27FC236}">
                <a16:creationId xmlns:a16="http://schemas.microsoft.com/office/drawing/2014/main" id="{2E6F37BE-7785-4A4D-B20D-701EE81EBF14}"/>
              </a:ext>
            </a:extLst>
          </p:cNvPr>
          <p:cNvPicPr/>
          <p:nvPr/>
        </p:nvPicPr>
        <p:blipFill rotWithShape="1">
          <a:blip r:embed="rId5"/>
          <a:srcRect l="11537" t="31485" r="30719" b="15336"/>
          <a:stretch/>
        </p:blipFill>
        <p:spPr bwMode="auto">
          <a:xfrm>
            <a:off x="2639291" y="1753572"/>
            <a:ext cx="6718465" cy="36370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3067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trium health logo">
            <a:extLst>
              <a:ext uri="{FF2B5EF4-FFF2-40B4-BE49-F238E27FC236}">
                <a16:creationId xmlns:a16="http://schemas.microsoft.com/office/drawing/2014/main" id="{8E28006B-896C-4F88-91D2-4053B243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96" y="5525539"/>
            <a:ext cx="2481615" cy="1302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5D5C9E-6465-4F2A-826E-64F14A4F24DE}"/>
              </a:ext>
            </a:extLst>
          </p:cNvPr>
          <p:cNvSpPr/>
          <p:nvPr/>
        </p:nvSpPr>
        <p:spPr>
          <a:xfrm>
            <a:off x="3094980" y="6034767"/>
            <a:ext cx="6002039" cy="336885"/>
          </a:xfrm>
          <a:prstGeom prst="rect">
            <a:avLst/>
          </a:prstGeom>
          <a:gradFill flip="none" rotWithShape="1">
            <a:gsLst>
              <a:gs pos="0">
                <a:srgbClr val="00828A">
                  <a:tint val="66000"/>
                  <a:satMod val="160000"/>
                </a:srgbClr>
              </a:gs>
              <a:gs pos="50000">
                <a:srgbClr val="00828A">
                  <a:tint val="44500"/>
                  <a:satMod val="160000"/>
                </a:srgbClr>
              </a:gs>
              <a:gs pos="100000">
                <a:srgbClr val="00828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E1F644EA-21D8-4BBB-A627-378699C6D185}"/>
              </a:ext>
            </a:extLst>
          </p:cNvPr>
          <p:cNvSpPr>
            <a:spLocks noGrp="1"/>
          </p:cNvSpPr>
          <p:nvPr>
            <p:ph type="title"/>
          </p:nvPr>
        </p:nvSpPr>
        <p:spPr/>
        <p:txBody>
          <a:bodyPr>
            <a:normAutofit fontScale="90000"/>
          </a:bodyPr>
          <a:lstStyle/>
          <a:p>
            <a:pPr lvl="0" algn="ctr">
              <a:lnSpc>
                <a:spcPct val="100000"/>
              </a:lnSpc>
              <a:spcBef>
                <a:spcPts val="0"/>
              </a:spcBef>
              <a:defRPr/>
            </a:pPr>
            <a:r>
              <a:rPr lang="en-US" dirty="0"/>
              <a:t>Charlotte Medical School</a:t>
            </a:r>
            <a:br>
              <a:rPr lang="en-US" dirty="0"/>
            </a:br>
            <a:r>
              <a:rPr lang="en-US" sz="2200" dirty="0"/>
              <a:t>Atrium Health and Wake Forest Baptist Health</a:t>
            </a:r>
            <a:br>
              <a:rPr lang="en-US" sz="2200" dirty="0"/>
            </a:br>
            <a:endParaRPr lang="en-US" dirty="0"/>
          </a:p>
        </p:txBody>
      </p:sp>
      <p:sp>
        <p:nvSpPr>
          <p:cNvPr id="18" name="Content Placeholder 17">
            <a:extLst>
              <a:ext uri="{FF2B5EF4-FFF2-40B4-BE49-F238E27FC236}">
                <a16:creationId xmlns:a16="http://schemas.microsoft.com/office/drawing/2014/main" id="{3F6C0E64-4A19-460F-865E-37871F0BFFDA}"/>
              </a:ext>
            </a:extLst>
          </p:cNvPr>
          <p:cNvSpPr>
            <a:spLocks noGrp="1"/>
          </p:cNvSpPr>
          <p:nvPr>
            <p:ph idx="1"/>
          </p:nvPr>
        </p:nvSpPr>
        <p:spPr/>
        <p:txBody>
          <a:bodyPr/>
          <a:lstStyle/>
          <a:p>
            <a:pPr marL="0" indent="0">
              <a:buNone/>
            </a:pPr>
            <a:endParaRPr lang="en-US" dirty="0"/>
          </a:p>
          <a:p>
            <a:endParaRPr lang="en-US" dirty="0"/>
          </a:p>
        </p:txBody>
      </p:sp>
      <p:pic>
        <p:nvPicPr>
          <p:cNvPr id="3" name="Picture 2">
            <a:extLst>
              <a:ext uri="{FF2B5EF4-FFF2-40B4-BE49-F238E27FC236}">
                <a16:creationId xmlns:a16="http://schemas.microsoft.com/office/drawing/2014/main" id="{B7A6BA71-2B5A-4D05-A93A-F185ED1B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9" y="5640660"/>
            <a:ext cx="2601114" cy="875885"/>
          </a:xfrm>
          <a:prstGeom prst="rect">
            <a:avLst/>
          </a:prstGeom>
        </p:spPr>
      </p:pic>
      <p:pic>
        <p:nvPicPr>
          <p:cNvPr id="2054" name="Picture 6" descr="Wake Forest School of Medicine and Atrium Health today announced that they have received the needed accreditation approval and notification to proceed with phased plans to open an instructional site in Charlotte, for years three and four of the medical school curriculum in 2022.">
            <a:extLst>
              <a:ext uri="{FF2B5EF4-FFF2-40B4-BE49-F238E27FC236}">
                <a16:creationId xmlns:a16="http://schemas.microsoft.com/office/drawing/2014/main" id="{D6ACDD63-C44C-57F0-C4DF-972AF6552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144" y="1951591"/>
            <a:ext cx="5954644" cy="33494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7B14734-5E3C-28ED-C858-B2C3D083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702" y="1667234"/>
            <a:ext cx="3899154" cy="39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5485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5525</TotalTime>
  <Words>1059</Words>
  <Application>Microsoft Macintosh PowerPoint</Application>
  <PresentationFormat>Widescreen</PresentationFormat>
  <Paragraphs>185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Helvetica</vt:lpstr>
      <vt:lpstr>System Font Regular</vt:lpstr>
      <vt:lpstr>Times New Roman</vt:lpstr>
      <vt:lpstr>Office Theme</vt:lpstr>
      <vt:lpstr>PowerPoint Presentation</vt:lpstr>
      <vt:lpstr>Carolinas Medical Center</vt:lpstr>
      <vt:lpstr>Atrium Health </vt:lpstr>
      <vt:lpstr>PowerPoint Presentation</vt:lpstr>
      <vt:lpstr>Carolina Neurosurgery  and Spine Associates</vt:lpstr>
      <vt:lpstr>Carolina Center  for Specialty Surgery (CCSS)</vt:lpstr>
      <vt:lpstr>Cutting Edge Equipment</vt:lpstr>
      <vt:lpstr>Cardiovascular and Neuroscience Institute Coming 2025?</vt:lpstr>
      <vt:lpstr>Charlotte Medical School Atrium Health and Wake Forest Baptist Health </vt:lpstr>
      <vt:lpstr>CNSA Neurosurgeons</vt:lpstr>
      <vt:lpstr>Residency Leadership</vt:lpstr>
      <vt:lpstr>Call Schedule</vt:lpstr>
      <vt:lpstr>Call Specifics</vt:lpstr>
      <vt:lpstr>Resident Routine</vt:lpstr>
      <vt:lpstr>Vacation / Perks</vt:lpstr>
      <vt:lpstr>PowerPoint Presentation</vt:lpstr>
      <vt:lpstr>PowerPoint Presentation</vt:lpstr>
      <vt:lpstr>PowerPoint Presentation</vt:lpstr>
      <vt:lpstr>PowerPoint Presentation</vt:lpstr>
      <vt:lpstr>Welcome to Charlotte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Total Disc Replacement (cTDR)  vs.  Anterior Cervical Discectomy and Fusion (ACDF)</dc:title>
  <dc:creator>Rossi, Vincent J</dc:creator>
  <cp:lastModifiedBy>Monk, Steve Hubert</cp:lastModifiedBy>
  <cp:revision>95</cp:revision>
  <dcterms:created xsi:type="dcterms:W3CDTF">2019-08-21T14:27:11Z</dcterms:created>
  <dcterms:modified xsi:type="dcterms:W3CDTF">2023-07-24T17:23:05Z</dcterms:modified>
</cp:coreProperties>
</file>