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2" r:id="rId2"/>
    <p:sldMasterId id="2147483723" r:id="rId3"/>
    <p:sldMasterId id="2147483703" r:id="rId4"/>
    <p:sldMasterId id="2147483734" r:id="rId5"/>
  </p:sldMasterIdLst>
  <p:notesMasterIdLst>
    <p:notesMasterId r:id="rId18"/>
  </p:notesMasterIdLst>
  <p:sldIdLst>
    <p:sldId id="260" r:id="rId6"/>
    <p:sldId id="257" r:id="rId7"/>
    <p:sldId id="261" r:id="rId8"/>
    <p:sldId id="269" r:id="rId9"/>
    <p:sldId id="270" r:id="rId10"/>
    <p:sldId id="267" r:id="rId11"/>
    <p:sldId id="262" r:id="rId12"/>
    <p:sldId id="266" r:id="rId13"/>
    <p:sldId id="271" r:id="rId14"/>
    <p:sldId id="265" r:id="rId15"/>
    <p:sldId id="263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43A"/>
    <a:srgbClr val="001E62"/>
    <a:srgbClr val="A1D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8" autoAdjust="0"/>
    <p:restoredTop sz="80024"/>
  </p:normalViewPr>
  <p:slideViewPr>
    <p:cSldViewPr snapToGrid="0">
      <p:cViewPr varScale="1">
        <p:scale>
          <a:sx n="115" d="100"/>
          <a:sy n="115" d="100"/>
        </p:scale>
        <p:origin x="11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C412-B107-46CD-A9A9-BB0483795BFB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6160-6F9B-497D-B5CC-F29A2C5EC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6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volume of all specialties (one of the highest volume epilepsy centers in the nation)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1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you work.  </a:t>
            </a:r>
            <a:r>
              <a:rPr lang="en-US" dirty="0" err="1"/>
              <a:t>NeuroICU</a:t>
            </a:r>
            <a:r>
              <a:rPr lang="en-US" dirty="0"/>
              <a:t>, ORs, and patient floors all located 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5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volume (5 pediatric neurosurgeons)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9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1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your home for the next 7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2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thing are the people.  7 years is a long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4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342900">
              <a:buFont typeface="Arial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287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0" indent="-342900">
              <a:buFont typeface="Arial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264160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08" y="-25398"/>
            <a:ext cx="8348592" cy="264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219455"/>
            <a:ext cx="3620525" cy="2151892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8" y="2861056"/>
            <a:ext cx="11362945" cy="2146916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06168" y="5320145"/>
            <a:ext cx="11390705" cy="11597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 1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8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5077291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42301" y="1572063"/>
            <a:ext cx="3444177" cy="49573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1893" y="1572769"/>
            <a:ext cx="4264403" cy="495604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4225" y="1572769"/>
            <a:ext cx="4212253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71895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4" y="1589723"/>
            <a:ext cx="4334933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1894" y="2540318"/>
            <a:ext cx="4334933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77760" y="1589723"/>
            <a:ext cx="4208718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77760" y="2540318"/>
            <a:ext cx="4208718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871893" y="310896"/>
            <a:ext cx="8905240" cy="621792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800100" indent="-342900">
              <a:buFont typeface="Arial" charset="0"/>
              <a:buChar char="•"/>
              <a:defRPr/>
            </a:lvl2pPr>
            <a:lvl3pPr marL="1257300" indent="-342900">
              <a:buFont typeface="Arial" charset="0"/>
              <a:buChar char="•"/>
              <a:defRPr/>
            </a:lvl3pPr>
            <a:lvl4pPr marL="1657350" indent="-285750">
              <a:buFont typeface="Arial" charset="0"/>
              <a:buChar char="•"/>
              <a:defRPr/>
            </a:lvl4pPr>
            <a:lvl5pPr marL="211455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1" y="365125"/>
            <a:ext cx="110871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90563" indent="-233363">
              <a:buFont typeface="Arial" charset="0"/>
              <a:buChar char="•"/>
              <a:tabLst/>
              <a:defRPr/>
            </a:lvl2pPr>
            <a:lvl3pPr marL="1157288" indent="-242888">
              <a:buFont typeface="Arial" charset="0"/>
              <a:buChar char="•"/>
              <a:tabLst/>
              <a:defRPr/>
            </a:lvl3pPr>
            <a:lvl4pPr marL="1603375" indent="-231775">
              <a:buFont typeface="Arial" charset="0"/>
              <a:buChar char="•"/>
              <a:tabLst/>
              <a:defRPr/>
            </a:lvl4pPr>
            <a:lvl5pPr marL="2071688" indent="-242888">
              <a:buFont typeface="Arial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2166" y="365125"/>
            <a:ext cx="1105643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39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0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9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1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6470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45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5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+mn-lt"/>
              </a:defRPr>
            </a:lvl1pPr>
            <a:lvl2pPr marL="685800" indent="-342900">
              <a:buFont typeface="Arial" charset="0"/>
              <a:buChar char="•"/>
              <a:defRPr sz="2000">
                <a:latin typeface="+mn-lt"/>
              </a:defRPr>
            </a:lvl2pPr>
            <a:lvl3pPr marL="1028700" indent="-342900">
              <a:buFont typeface="Arial" charset="0"/>
              <a:buChar char="•"/>
              <a:defRPr sz="1800">
                <a:latin typeface="+mn-lt"/>
              </a:defRPr>
            </a:lvl3pPr>
            <a:lvl4pPr marL="1371600" indent="-342900">
              <a:buFont typeface="Arial" charset="0"/>
              <a:buChar char="•"/>
              <a:defRPr sz="1800">
                <a:latin typeface="+mn-lt"/>
              </a:defRPr>
            </a:lvl4pPr>
            <a:lvl5pPr marL="1714500" indent="-342900">
              <a:buFont typeface="Arial" charset="0"/>
              <a:buChar char="•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90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326" r="3001" b="18363"/>
          <a:stretch/>
        </p:blipFill>
        <p:spPr>
          <a:xfrm>
            <a:off x="4696496" y="-25398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0" y="270076"/>
            <a:ext cx="2990894" cy="1777665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542" y="2047741"/>
            <a:ext cx="4443412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105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326" r="3001" b="18363"/>
          <a:stretch/>
        </p:blipFill>
        <p:spPr>
          <a:xfrm>
            <a:off x="0" y="13239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10" y="13239"/>
            <a:ext cx="2621284" cy="1557984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808968" y="1783724"/>
            <a:ext cx="4069567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219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00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5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 1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61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6" r:id="rId2"/>
    <p:sldLayoutId id="2147483680" r:id="rId3"/>
    <p:sldLayoutId id="2147483718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5" r:id="rId12"/>
    <p:sldLayoutId id="2147483689" r:id="rId13"/>
    <p:sldLayoutId id="2147483690" r:id="rId14"/>
    <p:sldLayoutId id="2147483691" r:id="rId15"/>
    <p:sldLayoutId id="2147483720" r:id="rId1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3" y="1572768"/>
            <a:ext cx="8814585" cy="4956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1E62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6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5339223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7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" y="5345849"/>
            <a:ext cx="2772129" cy="12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13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510" y="652033"/>
            <a:ext cx="10646979" cy="2272496"/>
          </a:xfrm>
        </p:spPr>
        <p:txBody>
          <a:bodyPr/>
          <a:lstStyle/>
          <a:p>
            <a:r>
              <a:rPr lang="en-US" sz="4000" dirty="0"/>
              <a:t>The University of Kansas Health System</a:t>
            </a:r>
            <a:br>
              <a:rPr lang="en-US" sz="4000" dirty="0"/>
            </a:br>
            <a:r>
              <a:rPr lang="en-US" sz="4000" dirty="0"/>
              <a:t>Department of Neurological Surgery</a:t>
            </a:r>
            <a:br>
              <a:rPr lang="en-US" sz="4000" dirty="0"/>
            </a:br>
            <a:r>
              <a:rPr lang="en-US" sz="4000" dirty="0"/>
              <a:t>Residency Program Overview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Text Placeholder 4"/>
          <p:cNvSpPr>
            <a:spLocks noGrp="1"/>
          </p:cNvSpPr>
          <p:nvPr>
            <p:ph type="subTitle" idx="1"/>
          </p:nvPr>
        </p:nvSpPr>
        <p:spPr>
          <a:xfrm>
            <a:off x="1417981" y="2402831"/>
            <a:ext cx="9753600" cy="2052337"/>
          </a:xfrm>
        </p:spPr>
        <p:txBody>
          <a:bodyPr/>
          <a:lstStyle/>
          <a:p>
            <a:br>
              <a:rPr lang="en-US" sz="2800" dirty="0"/>
            </a:br>
            <a:r>
              <a:rPr lang="en-US" sz="2800" dirty="0"/>
              <a:t>Bryan </a:t>
            </a:r>
            <a:r>
              <a:rPr lang="en-US" sz="2800" dirty="0" err="1"/>
              <a:t>Schatmeyer</a:t>
            </a:r>
            <a:r>
              <a:rPr lang="en-US" sz="2800" dirty="0"/>
              <a:t>, PGY 6</a:t>
            </a:r>
          </a:p>
          <a:p>
            <a:r>
              <a:rPr lang="en-US" sz="2800" dirty="0"/>
              <a:t>Jean-Luc </a:t>
            </a:r>
            <a:r>
              <a:rPr lang="en-US" sz="2800" dirty="0" err="1"/>
              <a:t>Kabangu</a:t>
            </a:r>
            <a:r>
              <a:rPr lang="en-US" sz="2800" dirty="0"/>
              <a:t>, </a:t>
            </a:r>
            <a:r>
              <a:rPr lang="en-US" sz="2800"/>
              <a:t>PGY 6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80E81-2E3C-3246-82B9-16EE12A20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213" y="5270178"/>
            <a:ext cx="4622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2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B1A966-0210-0F41-8513-3759F91EF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5493" y="1404111"/>
            <a:ext cx="3059007" cy="4956047"/>
          </a:xfrm>
        </p:spPr>
        <p:txBody>
          <a:bodyPr>
            <a:normAutofit/>
          </a:bodyPr>
          <a:lstStyle/>
          <a:p>
            <a:r>
              <a:rPr lang="en-US" sz="2400" dirty="0"/>
              <a:t>Greater metropolitan area population 2.2 million</a:t>
            </a:r>
          </a:p>
          <a:p>
            <a:r>
              <a:rPr lang="en-US" sz="2400" dirty="0"/>
              <a:t>Country Club Plaza, River Market District</a:t>
            </a:r>
          </a:p>
          <a:p>
            <a:r>
              <a:rPr lang="en-US" sz="2400" dirty="0"/>
              <a:t>Kansas City Chiefs </a:t>
            </a:r>
          </a:p>
          <a:p>
            <a:r>
              <a:rPr lang="en-US" sz="2400" dirty="0"/>
              <a:t>Kansas City Royals</a:t>
            </a:r>
          </a:p>
          <a:p>
            <a:r>
              <a:rPr lang="en-US" sz="2400" dirty="0"/>
              <a:t>Sporting KC</a:t>
            </a:r>
          </a:p>
          <a:p>
            <a:r>
              <a:rPr lang="en-US" sz="2400" dirty="0"/>
              <a:t>Kansas City Jazz</a:t>
            </a:r>
          </a:p>
          <a:p>
            <a:r>
              <a:rPr lang="en-US" sz="2400" dirty="0"/>
              <a:t>World War I Museum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188C3C-1BFC-8142-9437-2F1CB997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Kansas City</a:t>
            </a:r>
          </a:p>
        </p:txBody>
      </p:sp>
      <p:pic>
        <p:nvPicPr>
          <p:cNvPr id="7" name="Picture 6" descr="Media | Country Club Plaza | Kansas City">
            <a:extLst>
              <a:ext uri="{FF2B5EF4-FFF2-40B4-BE49-F238E27FC236}">
                <a16:creationId xmlns:a16="http://schemas.microsoft.com/office/drawing/2014/main" id="{6FBD7CD3-408B-1743-814F-D92FBC1F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76" y="1650999"/>
            <a:ext cx="6342262" cy="40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01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8ACD2A-165B-8C44-8AAB-6BCAA395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" y="339969"/>
            <a:ext cx="4314092" cy="3235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A939D-B4EF-284B-A9E8-672B28A10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18" y="4176742"/>
            <a:ext cx="3454400" cy="2718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E576A9-D0A0-FB44-A436-3A44ADCB1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22" y="1719715"/>
            <a:ext cx="2731477" cy="273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2CEC01-4455-D942-96DE-6A2228EB6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24" y="1911514"/>
            <a:ext cx="3772876" cy="2514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11B37-067B-D542-B4C5-35DD46023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" y="3372816"/>
            <a:ext cx="2795954" cy="2795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6F9D0-9BCF-E84F-8D38-C10EA7D148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28" y="4051297"/>
            <a:ext cx="2808654" cy="2806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7D991-7821-1648-9875-424FAAC1F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05" y="0"/>
            <a:ext cx="2116909" cy="2115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730836-1D41-9A46-9DA8-FEE219E893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99" y="2670042"/>
            <a:ext cx="2116909" cy="2116909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47CB3E-98FE-6B47-A8CA-FAE82FC8AB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193" r="12500" b="10625"/>
          <a:stretch/>
        </p:blipFill>
        <p:spPr>
          <a:xfrm>
            <a:off x="5688146" y="4430365"/>
            <a:ext cx="2425877" cy="2416545"/>
          </a:xfrm>
          <a:prstGeom prst="rect">
            <a:avLst/>
          </a:prstGeom>
        </p:spPr>
      </p:pic>
      <p:pic>
        <p:nvPicPr>
          <p:cNvPr id="13" name="Picture 12" descr="A group of surgeons performing surgery&#10;&#10;Description automatically generated with medium confidence">
            <a:extLst>
              <a:ext uri="{FF2B5EF4-FFF2-40B4-BE49-F238E27FC236}">
                <a16:creationId xmlns:a16="http://schemas.microsoft.com/office/drawing/2014/main" id="{C66C05E5-588A-8F43-B8B1-DD2413099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32"/>
          <a:stretch/>
        </p:blipFill>
        <p:spPr>
          <a:xfrm>
            <a:off x="4853577" y="-35011"/>
            <a:ext cx="2268174" cy="2050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AE895D-6042-3F42-855F-FC185730B2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15" y="113124"/>
            <a:ext cx="1725016" cy="23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6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16516F-AD55-CD4B-9D36-8FDDBEC2B796}"/>
              </a:ext>
            </a:extLst>
          </p:cNvPr>
          <p:cNvSpPr txBox="1"/>
          <p:nvPr/>
        </p:nvSpPr>
        <p:spPr>
          <a:xfrm>
            <a:off x="3128542" y="1753376"/>
            <a:ext cx="2967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Bryan </a:t>
            </a:r>
            <a:r>
              <a:rPr lang="en-US" sz="2000" dirty="0" err="1">
                <a:solidFill>
                  <a:schemeClr val="bg1"/>
                </a:solidFill>
              </a:rPr>
              <a:t>Schatmeyer</a:t>
            </a:r>
            <a:r>
              <a:rPr lang="en-US" sz="2000">
                <a:solidFill>
                  <a:schemeClr val="bg1"/>
                </a:solidFill>
              </a:rPr>
              <a:t>, PGY6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bschatmeyer@kumc.edu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B1FA0-3D73-0249-BC02-5B5C71F8A4D1}"/>
              </a:ext>
            </a:extLst>
          </p:cNvPr>
          <p:cNvSpPr txBox="1"/>
          <p:nvPr/>
        </p:nvSpPr>
        <p:spPr>
          <a:xfrm>
            <a:off x="6402958" y="2051874"/>
            <a:ext cx="2673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Margaret </a:t>
            </a:r>
            <a:r>
              <a:rPr lang="en-US" sz="2000" dirty="0" err="1">
                <a:solidFill>
                  <a:schemeClr val="bg1"/>
                </a:solidFill>
              </a:rPr>
              <a:t>Minea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Program Coordinator</a:t>
            </a:r>
          </a:p>
          <a:p>
            <a:r>
              <a:rPr lang="en-US" sz="2000" dirty="0">
                <a:solidFill>
                  <a:schemeClr val="bg1"/>
                </a:solidFill>
              </a:rPr>
              <a:t>mminea2@kumc.edu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FED69-CA4E-CF4A-AE09-86FF30629CFB}"/>
              </a:ext>
            </a:extLst>
          </p:cNvPr>
          <p:cNvSpPr txBox="1"/>
          <p:nvPr/>
        </p:nvSpPr>
        <p:spPr>
          <a:xfrm>
            <a:off x="4156760" y="5041907"/>
            <a:ext cx="3291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Follow us on Instagram</a:t>
            </a:r>
          </a:p>
          <a:p>
            <a:r>
              <a:rPr lang="en-US" sz="2400" dirty="0">
                <a:solidFill>
                  <a:schemeClr val="bg1"/>
                </a:solidFill>
              </a:rPr>
              <a:t>@</a:t>
            </a:r>
            <a:r>
              <a:rPr lang="en-US" sz="2400" dirty="0" err="1">
                <a:solidFill>
                  <a:schemeClr val="bg1"/>
                </a:solidFill>
              </a:rPr>
              <a:t>kuneurosurgresidents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CBC22-A410-7142-BDCD-416CBDA44132}"/>
              </a:ext>
            </a:extLst>
          </p:cNvPr>
          <p:cNvSpPr txBox="1"/>
          <p:nvPr/>
        </p:nvSpPr>
        <p:spPr>
          <a:xfrm>
            <a:off x="2469022" y="4133615"/>
            <a:ext cx="725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www.kumc.edu</a:t>
            </a:r>
            <a:r>
              <a:rPr lang="en-US" sz="2400" dirty="0">
                <a:solidFill>
                  <a:schemeClr val="bg1"/>
                </a:solidFill>
              </a:rPr>
              <a:t>/school-of-medicine/</a:t>
            </a:r>
            <a:r>
              <a:rPr lang="en-US" sz="2400" dirty="0" err="1">
                <a:solidFill>
                  <a:schemeClr val="bg1"/>
                </a:solidFill>
              </a:rPr>
              <a:t>neurosurgery.html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D49D7E-5FC3-5CCE-AD96-64368C19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613162"/>
            <a:ext cx="11125200" cy="988187"/>
          </a:xfrm>
        </p:spPr>
        <p:txBody>
          <a:bodyPr/>
          <a:lstStyle/>
          <a:p>
            <a:r>
              <a:rPr lang="en-US" dirty="0"/>
              <a:t>The University of Kansas Health System</a:t>
            </a:r>
            <a:br>
              <a:rPr lang="en-US" dirty="0"/>
            </a:br>
            <a:r>
              <a:rPr lang="en-US" dirty="0"/>
              <a:t>Department of Neurological Surgery</a:t>
            </a:r>
          </a:p>
        </p:txBody>
      </p:sp>
    </p:spTree>
    <p:extLst>
      <p:ext uri="{BB962C8B-B14F-4D97-AF65-F5344CB8AC3E}">
        <p14:creationId xmlns:p14="http://schemas.microsoft.com/office/powerpoint/2010/main" val="158078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Department of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775" y="1572768"/>
            <a:ext cx="4873222" cy="4956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2 Residents per year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19 Faculty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13 Adult Neurosurgeons – Spine, Tumor, Skull base, Functional, Epilepsy, Open vascular, Endovascular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5 Pediatric Neurosurgeons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1 Neuro-oncologist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1 PhD Scientist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	1 Research Writer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C83EA-D8F7-AA4A-AC54-192D7CD7CB67}"/>
              </a:ext>
            </a:extLst>
          </p:cNvPr>
          <p:cNvSpPr txBox="1"/>
          <p:nvPr/>
        </p:nvSpPr>
        <p:spPr>
          <a:xfrm>
            <a:off x="9622420" y="2380911"/>
            <a:ext cx="221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</a:t>
            </a:r>
            <a:r>
              <a:rPr lang="en-US" dirty="0" err="1"/>
              <a:t>Camarata</a:t>
            </a:r>
            <a:r>
              <a:rPr lang="en-US" dirty="0"/>
              <a:t>, MD</a:t>
            </a:r>
          </a:p>
          <a:p>
            <a:r>
              <a:rPr lang="en-US" dirty="0"/>
              <a:t>Chairman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B9D63-E5C4-0A48-AEA7-CA32D51FB3D1}"/>
              </a:ext>
            </a:extLst>
          </p:cNvPr>
          <p:cNvSpPr txBox="1"/>
          <p:nvPr/>
        </p:nvSpPr>
        <p:spPr>
          <a:xfrm>
            <a:off x="9622420" y="5028101"/>
            <a:ext cx="236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Roukoz</a:t>
            </a:r>
            <a:r>
              <a:rPr lang="en-US" dirty="0"/>
              <a:t> Chamoun, MD</a:t>
            </a:r>
          </a:p>
          <a:p>
            <a:r>
              <a:rPr lang="en-US" dirty="0"/>
              <a:t>Program Director</a:t>
            </a:r>
          </a:p>
        </p:txBody>
      </p:sp>
      <p:pic>
        <p:nvPicPr>
          <p:cNvPr id="1026" name="Picture 2" descr="Dr. Paul J Camarata, MD - Kansas City, KS - Neurosurgery - Request  Appointment">
            <a:extLst>
              <a:ext uri="{FF2B5EF4-FFF2-40B4-BE49-F238E27FC236}">
                <a16:creationId xmlns:a16="http://schemas.microsoft.com/office/drawing/2014/main" id="{8B7C62FB-5F7A-F493-B382-19381550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96" y="1817734"/>
            <a:ext cx="2013025" cy="20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ukoz Chamoun">
            <a:extLst>
              <a:ext uri="{FF2B5EF4-FFF2-40B4-BE49-F238E27FC236}">
                <a16:creationId xmlns:a16="http://schemas.microsoft.com/office/drawing/2014/main" id="{0EBA78CD-A1FB-39A7-BA0F-59EF60F8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96" y="3961908"/>
            <a:ext cx="1865852" cy="257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3364" y="1536827"/>
            <a:ext cx="6391641" cy="4956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3 clinical sites (KUMC Main Campus, KUMC Indian Creek Campus, Children’s Mercy KC)</a:t>
            </a:r>
          </a:p>
          <a:p>
            <a:pPr marL="0" indent="0">
              <a:buNone/>
            </a:pPr>
            <a:r>
              <a:rPr lang="en-US" sz="3200" dirty="0"/>
              <a:t>ACS Level 1 Trauma Center</a:t>
            </a:r>
          </a:p>
          <a:p>
            <a:pPr marL="0" indent="0">
              <a:buNone/>
            </a:pPr>
            <a:r>
              <a:rPr lang="en-US" sz="3200" dirty="0"/>
              <a:t>NCI Comprehensive Cancer Center</a:t>
            </a:r>
          </a:p>
          <a:p>
            <a:pPr marL="0" indent="0">
              <a:buNone/>
            </a:pPr>
            <a:r>
              <a:rPr lang="en-US" sz="3200" dirty="0"/>
              <a:t>Comprehensive Stroke Center</a:t>
            </a:r>
          </a:p>
          <a:p>
            <a:pPr marL="0" indent="0">
              <a:buNone/>
            </a:pPr>
            <a:r>
              <a:rPr lang="en-US" sz="3200" dirty="0"/>
              <a:t>Comprehensive Epilepsy Center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25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006" y="510899"/>
            <a:ext cx="8814585" cy="988187"/>
          </a:xfrm>
        </p:spPr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Cambridge Tower</a:t>
            </a:r>
          </a:p>
        </p:txBody>
      </p:sp>
      <p:pic>
        <p:nvPicPr>
          <p:cNvPr id="6146" name="Picture 2" descr="The University Of Kansas Health System Privacy Policy">
            <a:extLst>
              <a:ext uri="{FF2B5EF4-FFF2-40B4-BE49-F238E27FC236}">
                <a16:creationId xmlns:a16="http://schemas.microsoft.com/office/drawing/2014/main" id="{CCFC09D7-8898-9FED-BE81-E58C53F2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063"/>
            <a:ext cx="12192000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2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8F163-979C-F34F-234C-BEE50545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1BE95-2703-5A9D-0444-8658EC2D2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State of the Art Operating Rooms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Spacious and dedicated for neurosurgery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Intraoperative MRI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Globus Robot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ROSA Robot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BrainLab</a:t>
            </a:r>
            <a:r>
              <a:rPr lang="en-US" sz="2800" dirty="0"/>
              <a:t> AIRO CT &amp; O-Arm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Focused Ultrasound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Built in </a:t>
            </a:r>
            <a:r>
              <a:rPr lang="en-US" sz="2800" dirty="0" err="1"/>
              <a:t>BrainLab</a:t>
            </a:r>
            <a:r>
              <a:rPr lang="en-US" sz="2800" dirty="0"/>
              <a:t> Navigational Systems</a:t>
            </a:r>
          </a:p>
        </p:txBody>
      </p:sp>
    </p:spTree>
    <p:extLst>
      <p:ext uri="{BB962C8B-B14F-4D97-AF65-F5344CB8AC3E}">
        <p14:creationId xmlns:p14="http://schemas.microsoft.com/office/powerpoint/2010/main" val="361425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0"/>
            <a:ext cx="8814585" cy="988187"/>
          </a:xfrm>
        </p:spPr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Children’s Mercy Medical Center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455D3F-A0CC-F41F-EF44-C6DCDA23A581}"/>
              </a:ext>
            </a:extLst>
          </p:cNvPr>
          <p:cNvSpPr txBox="1">
            <a:spLocks/>
          </p:cNvSpPr>
          <p:nvPr/>
        </p:nvSpPr>
        <p:spPr>
          <a:xfrm>
            <a:off x="2778863" y="1353312"/>
            <a:ext cx="9307120" cy="4956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/>
              <a:t>3 clinical sites (KUMC Main Campus, KUMC Indian Creek Campus, Children’s Mercy KC)</a:t>
            </a:r>
          </a:p>
          <a:p>
            <a:pPr marL="0" indent="0">
              <a:buFont typeface="Arial"/>
              <a:buNone/>
            </a:pPr>
            <a:r>
              <a:rPr lang="en-US"/>
              <a:t>ACS Level 1 Trauma Center</a:t>
            </a:r>
          </a:p>
          <a:p>
            <a:pPr marL="0" indent="0">
              <a:buFont typeface="Arial"/>
              <a:buNone/>
            </a:pPr>
            <a:r>
              <a:rPr lang="en-US"/>
              <a:t>NCI Comprehensive Cancer Center</a:t>
            </a:r>
          </a:p>
          <a:p>
            <a:pPr marL="0" indent="0">
              <a:buFont typeface="Arial"/>
              <a:buNone/>
            </a:pPr>
            <a:r>
              <a:rPr lang="en-US"/>
              <a:t>Comprehensive Stroke Center</a:t>
            </a:r>
          </a:p>
          <a:p>
            <a:pPr marL="0" indent="0">
              <a:buFont typeface="Arial"/>
              <a:buNone/>
            </a:pPr>
            <a:r>
              <a:rPr lang="en-US"/>
              <a:t>Comprehensive Epilepsy Center</a:t>
            </a:r>
          </a:p>
          <a:p>
            <a:pPr marL="0" indent="0">
              <a:buFont typeface="Arial"/>
              <a:buNone/>
            </a:pPr>
            <a:endParaRPr lang="en-US" sz="2400" dirty="0">
              <a:latin typeface="+mn-lt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86D7D7-C563-694A-6A83-746D73C4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84" y="1273726"/>
            <a:ext cx="9502061" cy="55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9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Program Curriculum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36827"/>
            <a:ext cx="8899560" cy="4956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PGY 1 – NS, Neurocritical care, Trauma/Surgical ICU, Anesthesia, Neurology, Neuropathology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PGY 2 – NS KUMC, Neuroradiology (Endovascular Interventions)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PGY 3 – NS KUMC, NS CMH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PGY 4-5 – Research 12-18 months, NS KUMC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PGY 6 – NS Pediatric Chief, NS ICC, NS KUMC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PGY 7 – NS KUMC Chief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Support throughout residency to attend conferences when presenting research</a:t>
            </a:r>
          </a:p>
        </p:txBody>
      </p:sp>
    </p:spTree>
    <p:extLst>
      <p:ext uri="{BB962C8B-B14F-4D97-AF65-F5344CB8AC3E}">
        <p14:creationId xmlns:p14="http://schemas.microsoft.com/office/powerpoint/2010/main" val="222924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E901-5C04-ED98-F249-6FB6B986F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62DD2-82D9-32AC-7180-6A89E8E2C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Heavy operative experience early 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~5 OR rooms a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Amazing mid level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6 AM 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Night float system for call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Radiology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Board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 fellowships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3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38AD-A128-42FE-108D-64439704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274" y="0"/>
            <a:ext cx="8814585" cy="988187"/>
          </a:xfrm>
        </p:spPr>
        <p:txBody>
          <a:bodyPr/>
          <a:lstStyle/>
          <a:p>
            <a:r>
              <a:rPr lang="en-US" dirty="0"/>
              <a:t>Kansas City</a:t>
            </a:r>
          </a:p>
        </p:txBody>
      </p:sp>
      <p:pic>
        <p:nvPicPr>
          <p:cNvPr id="7" name="Picture 6" descr="A picture containing sky, outdoor, city, colorful&#10;&#10;Description automatically generated">
            <a:extLst>
              <a:ext uri="{FF2B5EF4-FFF2-40B4-BE49-F238E27FC236}">
                <a16:creationId xmlns:a16="http://schemas.microsoft.com/office/drawing/2014/main" id="{B21F7AAE-8E17-991F-DF0C-C7E69E033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74" y="1105118"/>
            <a:ext cx="8814584" cy="55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87432"/>
      </p:ext>
    </p:extLst>
  </p:cSld>
  <p:clrMapOvr>
    <a:masterClrMapping/>
  </p:clrMapOvr>
</p:sld>
</file>

<file path=ppt/theme/theme1.xml><?xml version="1.0" encoding="utf-8"?>
<a:theme xmlns:a="http://schemas.openxmlformats.org/drawingml/2006/main" name="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1334</TotalTime>
  <Words>438</Words>
  <Application>Microsoft Macintosh PowerPoint</Application>
  <PresentationFormat>Widescreen</PresentationFormat>
  <Paragraphs>87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Avenir LT Std 35 Light</vt:lpstr>
      <vt:lpstr>Avenir LT Std 55 Roman</vt:lpstr>
      <vt:lpstr>Baskerville BT</vt:lpstr>
      <vt:lpstr>Calibri</vt:lpstr>
      <vt:lpstr>CNS PowerPoint - Wide</vt:lpstr>
      <vt:lpstr>Custom Design</vt:lpstr>
      <vt:lpstr>3_Custom Design</vt:lpstr>
      <vt:lpstr>2_Custom Design</vt:lpstr>
      <vt:lpstr>1_CNS PowerPoint - Wide</vt:lpstr>
      <vt:lpstr>The University of Kansas Health System Department of Neurological Surgery Residency Program Overview </vt:lpstr>
      <vt:lpstr>Department of Neurosurgery</vt:lpstr>
      <vt:lpstr>Facilities</vt:lpstr>
      <vt:lpstr>Cambridge Tower</vt:lpstr>
      <vt:lpstr>Facilities</vt:lpstr>
      <vt:lpstr>Children’s Mercy Medical Center</vt:lpstr>
      <vt:lpstr>Program Curriculum </vt:lpstr>
      <vt:lpstr>Program Highlights</vt:lpstr>
      <vt:lpstr>Kansas City</vt:lpstr>
      <vt:lpstr>Kansas City</vt:lpstr>
      <vt:lpstr>PowerPoint Presentation</vt:lpstr>
      <vt:lpstr>The University of Kansas Health System Department of Neurological Surgery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K. Slowey</dc:creator>
  <cp:lastModifiedBy>Bryan Schatmeyer</cp:lastModifiedBy>
  <cp:revision>78</cp:revision>
  <dcterms:created xsi:type="dcterms:W3CDTF">2017-06-15T21:01:06Z</dcterms:created>
  <dcterms:modified xsi:type="dcterms:W3CDTF">2023-07-25T01:08:45Z</dcterms:modified>
</cp:coreProperties>
</file>