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  <p:sldMasterId id="2147484653" r:id="rId2"/>
    <p:sldMasterId id="2147484666" r:id="rId3"/>
    <p:sldMasterId id="2147484672" r:id="rId4"/>
    <p:sldMasterId id="2147484678" r:id="rId5"/>
    <p:sldMasterId id="2147484685" r:id="rId6"/>
  </p:sldMasterIdLst>
  <p:notesMasterIdLst>
    <p:notesMasterId r:id="rId34"/>
  </p:notesMasterIdLst>
  <p:handoutMasterIdLst>
    <p:handoutMasterId r:id="rId35"/>
  </p:handoutMasterIdLst>
  <p:sldIdLst>
    <p:sldId id="787" r:id="rId7"/>
    <p:sldId id="789" r:id="rId8"/>
    <p:sldId id="772" r:id="rId9"/>
    <p:sldId id="790" r:id="rId10"/>
    <p:sldId id="809" r:id="rId11"/>
    <p:sldId id="792" r:id="rId12"/>
    <p:sldId id="793" r:id="rId13"/>
    <p:sldId id="794" r:id="rId14"/>
    <p:sldId id="795" r:id="rId15"/>
    <p:sldId id="805" r:id="rId16"/>
    <p:sldId id="806" r:id="rId17"/>
    <p:sldId id="807" r:id="rId18"/>
    <p:sldId id="2025056971" r:id="rId19"/>
    <p:sldId id="818" r:id="rId20"/>
    <p:sldId id="815" r:id="rId21"/>
    <p:sldId id="797" r:id="rId22"/>
    <p:sldId id="811" r:id="rId23"/>
    <p:sldId id="808" r:id="rId24"/>
    <p:sldId id="798" r:id="rId25"/>
    <p:sldId id="813" r:id="rId26"/>
    <p:sldId id="801" r:id="rId27"/>
    <p:sldId id="802" r:id="rId28"/>
    <p:sldId id="803" r:id="rId29"/>
    <p:sldId id="819" r:id="rId30"/>
    <p:sldId id="3061" r:id="rId31"/>
    <p:sldId id="2025056970" r:id="rId32"/>
    <p:sldId id="812" r:id="rId33"/>
  </p:sldIdLst>
  <p:sldSz cx="13817600" cy="7772400"/>
  <p:notesSz cx="7026275" cy="9312275"/>
  <p:custDataLst>
    <p:tags r:id="rId36"/>
  </p:custDataLst>
  <p:defaultTextStyle>
    <a:defPPr>
      <a:defRPr lang="en-US"/>
    </a:defPPr>
    <a:lvl1pPr algn="l" defTabSz="506413" rtl="0" fontAlgn="base">
      <a:spcBef>
        <a:spcPct val="0"/>
      </a:spcBef>
      <a:spcAft>
        <a:spcPct val="0"/>
      </a:spcAft>
      <a:defRPr sz="2700" kern="1200">
        <a:solidFill>
          <a:schemeClr val="accent1"/>
        </a:solidFill>
        <a:latin typeface="Arial" pitchFamily="34" charset="0"/>
        <a:ea typeface="MS PGothic"/>
        <a:cs typeface="MS PGothic"/>
      </a:defRPr>
    </a:lvl1pPr>
    <a:lvl2pPr marL="506413" indent="-49213" algn="l" defTabSz="506413" rtl="0" fontAlgn="base">
      <a:spcBef>
        <a:spcPct val="0"/>
      </a:spcBef>
      <a:spcAft>
        <a:spcPct val="0"/>
      </a:spcAft>
      <a:defRPr sz="2700" kern="1200">
        <a:solidFill>
          <a:schemeClr val="accent1"/>
        </a:solidFill>
        <a:latin typeface="Arial" pitchFamily="34" charset="0"/>
        <a:ea typeface="MS PGothic"/>
        <a:cs typeface="MS PGothic"/>
      </a:defRPr>
    </a:lvl2pPr>
    <a:lvl3pPr marL="1016000" indent="-101600" algn="l" defTabSz="506413" rtl="0" fontAlgn="base">
      <a:spcBef>
        <a:spcPct val="0"/>
      </a:spcBef>
      <a:spcAft>
        <a:spcPct val="0"/>
      </a:spcAft>
      <a:defRPr sz="2700" kern="1200">
        <a:solidFill>
          <a:schemeClr val="accent1"/>
        </a:solidFill>
        <a:latin typeface="Arial" pitchFamily="34" charset="0"/>
        <a:ea typeface="MS PGothic"/>
        <a:cs typeface="MS PGothic"/>
      </a:defRPr>
    </a:lvl3pPr>
    <a:lvl4pPr marL="1525588" indent="-153988" algn="l" defTabSz="506413" rtl="0" fontAlgn="base">
      <a:spcBef>
        <a:spcPct val="0"/>
      </a:spcBef>
      <a:spcAft>
        <a:spcPct val="0"/>
      </a:spcAft>
      <a:defRPr sz="2700" kern="1200">
        <a:solidFill>
          <a:schemeClr val="accent1"/>
        </a:solidFill>
        <a:latin typeface="Arial" pitchFamily="34" charset="0"/>
        <a:ea typeface="MS PGothic"/>
        <a:cs typeface="MS PGothic"/>
      </a:defRPr>
    </a:lvl4pPr>
    <a:lvl5pPr marL="2035175" indent="-206375" algn="l" defTabSz="506413" rtl="0" fontAlgn="base">
      <a:spcBef>
        <a:spcPct val="0"/>
      </a:spcBef>
      <a:spcAft>
        <a:spcPct val="0"/>
      </a:spcAft>
      <a:defRPr sz="2700" kern="1200">
        <a:solidFill>
          <a:schemeClr val="accent1"/>
        </a:solidFill>
        <a:latin typeface="Arial" pitchFamily="34" charset="0"/>
        <a:ea typeface="MS PGothic"/>
        <a:cs typeface="MS PGothic"/>
      </a:defRPr>
    </a:lvl5pPr>
    <a:lvl6pPr marL="2286000" algn="l" defTabSz="914400" rtl="0" eaLnBrk="1" latinLnBrk="0" hangingPunct="1">
      <a:defRPr sz="2700" kern="1200">
        <a:solidFill>
          <a:schemeClr val="accent1"/>
        </a:solidFill>
        <a:latin typeface="Arial" pitchFamily="34" charset="0"/>
        <a:ea typeface="MS PGothic"/>
        <a:cs typeface="MS PGothic"/>
      </a:defRPr>
    </a:lvl6pPr>
    <a:lvl7pPr marL="2743200" algn="l" defTabSz="914400" rtl="0" eaLnBrk="1" latinLnBrk="0" hangingPunct="1">
      <a:defRPr sz="2700" kern="1200">
        <a:solidFill>
          <a:schemeClr val="accent1"/>
        </a:solidFill>
        <a:latin typeface="Arial" pitchFamily="34" charset="0"/>
        <a:ea typeface="MS PGothic"/>
        <a:cs typeface="MS PGothic"/>
      </a:defRPr>
    </a:lvl7pPr>
    <a:lvl8pPr marL="3200400" algn="l" defTabSz="914400" rtl="0" eaLnBrk="1" latinLnBrk="0" hangingPunct="1">
      <a:defRPr sz="2700" kern="1200">
        <a:solidFill>
          <a:schemeClr val="accent1"/>
        </a:solidFill>
        <a:latin typeface="Arial" pitchFamily="34" charset="0"/>
        <a:ea typeface="MS PGothic"/>
        <a:cs typeface="MS PGothic"/>
      </a:defRPr>
    </a:lvl8pPr>
    <a:lvl9pPr marL="3657600" algn="l" defTabSz="914400" rtl="0" eaLnBrk="1" latinLnBrk="0" hangingPunct="1">
      <a:defRPr sz="2700" kern="1200">
        <a:solidFill>
          <a:schemeClr val="accent1"/>
        </a:solidFill>
        <a:latin typeface="Arial" pitchFamily="34" charset="0"/>
        <a:ea typeface="MS PGothic"/>
        <a:cs typeface="MS PGothic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8307" userDrawn="1">
          <p15:clr>
            <a:srgbClr val="A4A3A4"/>
          </p15:clr>
        </p15:guide>
        <p15:guide id="3" pos="2927" userDrawn="1">
          <p15:clr>
            <a:srgbClr val="A4A3A4"/>
          </p15:clr>
        </p15:guide>
        <p15:guide id="4" pos="3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>
          <p15:clr>
            <a:srgbClr val="A4A3A4"/>
          </p15:clr>
        </p15:guide>
        <p15:guide id="2" pos="221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w, Sean" initials="LS" lastIdx="4" clrIdx="0">
    <p:extLst>
      <p:ext uri="{19B8F6BF-5375-455C-9EA6-DF929625EA0E}">
        <p15:presenceInfo xmlns:p15="http://schemas.microsoft.com/office/powerpoint/2012/main" userId="S::slew@mcw.edu::99b845c3-f43a-4a8e-9a7f-407dfbeea46e" providerId="AD"/>
      </p:ext>
    </p:extLst>
  </p:cmAuthor>
  <p:cmAuthor id="2" name="Walker, Laura" initials="WL" lastIdx="1" clrIdx="1">
    <p:extLst>
      <p:ext uri="{19B8F6BF-5375-455C-9EA6-DF929625EA0E}">
        <p15:presenceInfo xmlns:p15="http://schemas.microsoft.com/office/powerpoint/2012/main" userId="S-1-5-21-1926875443-3069047056-2501060693-726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500"/>
    <a:srgbClr val="82BC00"/>
    <a:srgbClr val="B6B3DF"/>
    <a:srgbClr val="B67F00"/>
    <a:srgbClr val="7F56C5"/>
    <a:srgbClr val="FFB600"/>
    <a:srgbClr val="FF5F8B"/>
    <a:srgbClr val="FF6B35"/>
    <a:srgbClr val="E4B452"/>
    <a:srgbClr val="D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CC2F11-3B47-43E4-883F-E04FBB4D69DD}" v="18" dt="2023-07-12T20:12:18.0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10" autoAdjust="0"/>
    <p:restoredTop sz="92167" autoAdjust="0"/>
  </p:normalViewPr>
  <p:slideViewPr>
    <p:cSldViewPr snapToGrid="0" snapToObjects="1" showGuides="1">
      <p:cViewPr varScale="1">
        <p:scale>
          <a:sx n="85" d="100"/>
          <a:sy n="85" d="100"/>
        </p:scale>
        <p:origin x="471" y="39"/>
      </p:cViewPr>
      <p:guideLst>
        <p:guide orient="horz" pos="576"/>
        <p:guide pos="8307"/>
        <p:guide pos="2927"/>
        <p:guide pos="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>
        <p:scale>
          <a:sx n="150" d="100"/>
          <a:sy n="150" d="100"/>
        </p:scale>
        <p:origin x="-88" y="-72"/>
      </p:cViewPr>
      <p:guideLst>
        <p:guide orient="horz" pos="2933"/>
        <p:guide pos="2213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mar Hussain" userId="3e8e9f44c05f12fa" providerId="LiveId" clId="{10CC2F11-3B47-43E4-883F-E04FBB4D69DD}"/>
    <pc:docChg chg="custSel modSld sldOrd">
      <pc:chgData name="Omar Hussain" userId="3e8e9f44c05f12fa" providerId="LiveId" clId="{10CC2F11-3B47-43E4-883F-E04FBB4D69DD}" dt="2023-07-12T20:22:18.720" v="221" actId="20577"/>
      <pc:docMkLst>
        <pc:docMk/>
      </pc:docMkLst>
      <pc:sldChg chg="modSp mod">
        <pc:chgData name="Omar Hussain" userId="3e8e9f44c05f12fa" providerId="LiveId" clId="{10CC2F11-3B47-43E4-883F-E04FBB4D69DD}" dt="2023-07-12T20:18:49.400" v="164" actId="20577"/>
        <pc:sldMkLst>
          <pc:docMk/>
          <pc:sldMk cId="261771026" sldId="772"/>
        </pc:sldMkLst>
        <pc:spChg chg="mod">
          <ac:chgData name="Omar Hussain" userId="3e8e9f44c05f12fa" providerId="LiveId" clId="{10CC2F11-3B47-43E4-883F-E04FBB4D69DD}" dt="2023-07-12T20:18:49.400" v="164" actId="20577"/>
          <ac:spMkLst>
            <pc:docMk/>
            <pc:sldMk cId="261771026" sldId="772"/>
            <ac:spMk id="6" creationId="{00000000-0000-0000-0000-000000000000}"/>
          </ac:spMkLst>
        </pc:spChg>
        <pc:picChg chg="mod">
          <ac:chgData name="Omar Hussain" userId="3e8e9f44c05f12fa" providerId="LiveId" clId="{10CC2F11-3B47-43E4-883F-E04FBB4D69DD}" dt="2023-07-12T20:18:35.211" v="158" actId="1076"/>
          <ac:picMkLst>
            <pc:docMk/>
            <pc:sldMk cId="261771026" sldId="772"/>
            <ac:picMk id="4" creationId="{B4A24C7E-EF51-B040-B73D-78F48A7E706F}"/>
          </ac:picMkLst>
        </pc:picChg>
      </pc:sldChg>
      <pc:sldChg chg="modSp mod">
        <pc:chgData name="Omar Hussain" userId="3e8e9f44c05f12fa" providerId="LiveId" clId="{10CC2F11-3B47-43E4-883F-E04FBB4D69DD}" dt="2023-07-12T20:12:57.254" v="11" actId="1076"/>
        <pc:sldMkLst>
          <pc:docMk/>
          <pc:sldMk cId="1088507879" sldId="787"/>
        </pc:sldMkLst>
        <pc:spChg chg="mod">
          <ac:chgData name="Omar Hussain" userId="3e8e9f44c05f12fa" providerId="LiveId" clId="{10CC2F11-3B47-43E4-883F-E04FBB4D69DD}" dt="2023-07-12T20:12:57.254" v="11" actId="1076"/>
          <ac:spMkLst>
            <pc:docMk/>
            <pc:sldMk cId="1088507879" sldId="787"/>
            <ac:spMk id="2" creationId="{00000000-0000-0000-0000-000000000000}"/>
          </ac:spMkLst>
        </pc:spChg>
      </pc:sldChg>
      <pc:sldChg chg="modSp mod">
        <pc:chgData name="Omar Hussain" userId="3e8e9f44c05f12fa" providerId="LiveId" clId="{10CC2F11-3B47-43E4-883F-E04FBB4D69DD}" dt="2023-07-12T20:19:45.854" v="172" actId="20577"/>
        <pc:sldMkLst>
          <pc:docMk/>
          <pc:sldMk cId="807152693" sldId="792"/>
        </pc:sldMkLst>
        <pc:spChg chg="mod">
          <ac:chgData name="Omar Hussain" userId="3e8e9f44c05f12fa" providerId="LiveId" clId="{10CC2F11-3B47-43E4-883F-E04FBB4D69DD}" dt="2023-07-12T20:19:45.854" v="172" actId="20577"/>
          <ac:spMkLst>
            <pc:docMk/>
            <pc:sldMk cId="807152693" sldId="792"/>
            <ac:spMk id="3" creationId="{00000000-0000-0000-0000-000000000000}"/>
          </ac:spMkLst>
        </pc:spChg>
      </pc:sldChg>
      <pc:sldChg chg="modSp mod">
        <pc:chgData name="Omar Hussain" userId="3e8e9f44c05f12fa" providerId="LiveId" clId="{10CC2F11-3B47-43E4-883F-E04FBB4D69DD}" dt="2023-07-12T20:20:57.776" v="200" actId="20577"/>
        <pc:sldMkLst>
          <pc:docMk/>
          <pc:sldMk cId="1936615584" sldId="798"/>
        </pc:sldMkLst>
        <pc:spChg chg="mod">
          <ac:chgData name="Omar Hussain" userId="3e8e9f44c05f12fa" providerId="LiveId" clId="{10CC2F11-3B47-43E4-883F-E04FBB4D69DD}" dt="2023-07-12T20:20:57.776" v="200" actId="20577"/>
          <ac:spMkLst>
            <pc:docMk/>
            <pc:sldMk cId="1936615584" sldId="798"/>
            <ac:spMk id="3" creationId="{00000000-0000-0000-0000-000000000000}"/>
          </ac:spMkLst>
        </pc:spChg>
      </pc:sldChg>
      <pc:sldChg chg="modSp mod">
        <pc:chgData name="Omar Hussain" userId="3e8e9f44c05f12fa" providerId="LiveId" clId="{10CC2F11-3B47-43E4-883F-E04FBB4D69DD}" dt="2023-07-12T20:22:18.720" v="221" actId="20577"/>
        <pc:sldMkLst>
          <pc:docMk/>
          <pc:sldMk cId="185988801" sldId="802"/>
        </pc:sldMkLst>
        <pc:spChg chg="mod">
          <ac:chgData name="Omar Hussain" userId="3e8e9f44c05f12fa" providerId="LiveId" clId="{10CC2F11-3B47-43E4-883F-E04FBB4D69DD}" dt="2023-07-12T20:22:18.720" v="221" actId="20577"/>
          <ac:spMkLst>
            <pc:docMk/>
            <pc:sldMk cId="185988801" sldId="802"/>
            <ac:spMk id="4" creationId="{00000000-0000-0000-0000-000000000000}"/>
          </ac:spMkLst>
        </pc:spChg>
      </pc:sldChg>
      <pc:sldChg chg="modSp mod">
        <pc:chgData name="Omar Hussain" userId="3e8e9f44c05f12fa" providerId="LiveId" clId="{10CC2F11-3B47-43E4-883F-E04FBB4D69DD}" dt="2023-07-12T20:21:48.311" v="208" actId="122"/>
        <pc:sldMkLst>
          <pc:docMk/>
          <pc:sldMk cId="2933707077" sldId="813"/>
        </pc:sldMkLst>
        <pc:spChg chg="mod">
          <ac:chgData name="Omar Hussain" userId="3e8e9f44c05f12fa" providerId="LiveId" clId="{10CC2F11-3B47-43E4-883F-E04FBB4D69DD}" dt="2023-07-12T20:21:48.311" v="208" actId="122"/>
          <ac:spMkLst>
            <pc:docMk/>
            <pc:sldMk cId="2933707077" sldId="813"/>
            <ac:spMk id="2" creationId="{00000000-0000-0000-0000-000000000000}"/>
          </ac:spMkLst>
        </pc:spChg>
      </pc:sldChg>
      <pc:sldChg chg="ord">
        <pc:chgData name="Omar Hussain" userId="3e8e9f44c05f12fa" providerId="LiveId" clId="{10CC2F11-3B47-43E4-883F-E04FBB4D69DD}" dt="2023-07-12T20:20:26.809" v="174"/>
        <pc:sldMkLst>
          <pc:docMk/>
          <pc:sldMk cId="391965427" sldId="20250569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mjackson\Desktop\Data%20for%20McCrea\cubes%20for%20mccre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mjackson\Desktop\Data%20for%20McCrea\Research%20Funding%20by%20sponsor%20source%20and%20progra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mjackson\Desktop\Data%20for%20McCrea\cubes%20for%20mccre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ikemccrea\Desktop\NSG%20Faculty%20Pubs%20and%20H-Index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ikemccrea\Desktop\NSG%20Faculty%20Pubs%20and%20H-Index%20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Neurosurgery - Total Research Funding by Source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51103185024153"/>
          <c:y val="9.6730777642403565E-2"/>
          <c:w val="0.86800748768912017"/>
          <c:h val="0.677811389738314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'NS Funding by Source'!$F$36</c:f>
              <c:strCache>
                <c:ptCount val="1"/>
                <c:pt idx="0">
                  <c:v>Froedtert Hospital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'NS Funding by Source'!$G$35:$J$35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 (Budget)</c:v>
                </c:pt>
              </c:strCache>
            </c:strRef>
          </c:cat>
          <c:val>
            <c:numRef>
              <c:f>'NS Funding by Source'!$G$36:$J$36</c:f>
              <c:numCache>
                <c:formatCode>_("$"* #,##0.00_);_("$"* \(#,##0.00\);_("$"* "-"??_);_(@_)</c:formatCode>
                <c:ptCount val="4"/>
                <c:pt idx="0">
                  <c:v>28051.539999999997</c:v>
                </c:pt>
                <c:pt idx="1">
                  <c:v>385477.06000000006</c:v>
                </c:pt>
                <c:pt idx="2">
                  <c:v>774949.14999999991</c:v>
                </c:pt>
                <c:pt idx="3">
                  <c:v>1348172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9-4C10-9E8D-60030AAB1B89}"/>
            </c:ext>
          </c:extLst>
        </c:ser>
        <c:ser>
          <c:idx val="1"/>
          <c:order val="1"/>
          <c:tx>
            <c:strRef>
              <c:f>'NS Funding by Source'!$F$37</c:f>
              <c:strCache>
                <c:ptCount val="1"/>
                <c:pt idx="0">
                  <c:v>Central Funds (MCW)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'NS Funding by Source'!$G$35:$J$35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 (Budget)</c:v>
                </c:pt>
              </c:strCache>
            </c:strRef>
          </c:cat>
          <c:val>
            <c:numRef>
              <c:f>'NS Funding by Source'!$G$37:$J$37</c:f>
              <c:numCache>
                <c:formatCode>_("$"* #,##0.00_);_("$"* \(#,##0.00\);_("$"* "-"??_);_(@_)</c:formatCode>
                <c:ptCount val="4"/>
                <c:pt idx="0">
                  <c:v>430662.56</c:v>
                </c:pt>
                <c:pt idx="1">
                  <c:v>421198.27999999997</c:v>
                </c:pt>
                <c:pt idx="2">
                  <c:v>557721.08999999985</c:v>
                </c:pt>
                <c:pt idx="3">
                  <c:v>459769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9-4C10-9E8D-60030AAB1B89}"/>
            </c:ext>
          </c:extLst>
        </c:ser>
        <c:ser>
          <c:idx val="2"/>
          <c:order val="2"/>
          <c:tx>
            <c:strRef>
              <c:f>'NS Funding by Source'!$F$38</c:f>
              <c:strCache>
                <c:ptCount val="1"/>
                <c:pt idx="0">
                  <c:v>Retained Earnings (MCW)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'NS Funding by Source'!$G$35:$J$35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 (Budget)</c:v>
                </c:pt>
              </c:strCache>
            </c:strRef>
          </c:cat>
          <c:val>
            <c:numRef>
              <c:f>'NS Funding by Source'!$G$38:$J$38</c:f>
              <c:numCache>
                <c:formatCode>_("$"* #,##0.00_);_("$"* \(#,##0.00\);_("$"* "-"??_);_(@_)</c:formatCode>
                <c:ptCount val="4"/>
                <c:pt idx="0">
                  <c:v>37890.800000000003</c:v>
                </c:pt>
                <c:pt idx="1">
                  <c:v>220504.18</c:v>
                </c:pt>
                <c:pt idx="2">
                  <c:v>223111</c:v>
                </c:pt>
                <c:pt idx="3">
                  <c:v>118291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39-4C10-9E8D-60030AAB1B89}"/>
            </c:ext>
          </c:extLst>
        </c:ser>
        <c:ser>
          <c:idx val="3"/>
          <c:order val="3"/>
          <c:tx>
            <c:strRef>
              <c:f>'NS Funding by Source'!$F$39</c:f>
              <c:strCache>
                <c:ptCount val="1"/>
                <c:pt idx="0">
                  <c:v>Clinical Revenue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'NS Funding by Source'!$G$35:$J$35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 (Budget)</c:v>
                </c:pt>
              </c:strCache>
            </c:strRef>
          </c:cat>
          <c:val>
            <c:numRef>
              <c:f>'NS Funding by Source'!$G$39:$J$39</c:f>
              <c:numCache>
                <c:formatCode>_("$"* #,##0.00_);_("$"* \(#,##0.00\);_("$"* "-"??_);_(@_)</c:formatCode>
                <c:ptCount val="4"/>
                <c:pt idx="0">
                  <c:v>581450.87</c:v>
                </c:pt>
                <c:pt idx="1">
                  <c:v>633035.13000000012</c:v>
                </c:pt>
                <c:pt idx="2">
                  <c:v>462185.28</c:v>
                </c:pt>
                <c:pt idx="3">
                  <c:v>1281835.96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39-4C10-9E8D-60030AAB1B89}"/>
            </c:ext>
          </c:extLst>
        </c:ser>
        <c:ser>
          <c:idx val="4"/>
          <c:order val="4"/>
          <c:tx>
            <c:strRef>
              <c:f>'NS Funding by Source'!$F$40</c:f>
              <c:strCache>
                <c:ptCount val="1"/>
                <c:pt idx="0">
                  <c:v>Other Extramural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'NS Funding by Source'!$G$35:$J$35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 (Budget)</c:v>
                </c:pt>
              </c:strCache>
            </c:strRef>
          </c:cat>
          <c:val>
            <c:numRef>
              <c:f>'NS Funding by Source'!$G$40:$J$40</c:f>
              <c:numCache>
                <c:formatCode>_("$"* #,##0.00_);_("$"* \(#,##0.00\);_("$"* "-"??_);_(@_)</c:formatCode>
                <c:ptCount val="4"/>
                <c:pt idx="0">
                  <c:v>300838.88000000012</c:v>
                </c:pt>
                <c:pt idx="1">
                  <c:v>451511.53000000009</c:v>
                </c:pt>
                <c:pt idx="2">
                  <c:v>403687.60999999993</c:v>
                </c:pt>
                <c:pt idx="3">
                  <c:v>623854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39-4C10-9E8D-60030AAB1B89}"/>
            </c:ext>
          </c:extLst>
        </c:ser>
        <c:ser>
          <c:idx val="5"/>
          <c:order val="5"/>
          <c:tx>
            <c:strRef>
              <c:f>'NS Funding by Source'!$F$41</c:f>
              <c:strCache>
                <c:ptCount val="1"/>
                <c:pt idx="0">
                  <c:v>Other  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'NS Funding by Source'!$G$35:$J$35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 (Budget)</c:v>
                </c:pt>
              </c:strCache>
            </c:strRef>
          </c:cat>
          <c:val>
            <c:numRef>
              <c:f>'NS Funding by Source'!$G$41:$J$41</c:f>
              <c:numCache>
                <c:formatCode>_("$"* #,##0.00_);_("$"* \(#,##0.00\);_("$"* "-"??_);_(@_)</c:formatCode>
                <c:ptCount val="4"/>
                <c:pt idx="0">
                  <c:v>24957.219999999998</c:v>
                </c:pt>
                <c:pt idx="1">
                  <c:v>35104.15</c:v>
                </c:pt>
                <c:pt idx="2">
                  <c:v>1650</c:v>
                </c:pt>
                <c:pt idx="3">
                  <c:v>12000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139-4C10-9E8D-60030AAB1B89}"/>
            </c:ext>
          </c:extLst>
        </c:ser>
        <c:ser>
          <c:idx val="6"/>
          <c:order val="6"/>
          <c:tx>
            <c:strRef>
              <c:f>'NS Funding by Source'!$F$42</c:f>
              <c:strCache>
                <c:ptCount val="1"/>
                <c:pt idx="0">
                  <c:v>Grants and Contracts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'NS Funding by Source'!$G$35:$J$35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 (Budget)</c:v>
                </c:pt>
              </c:strCache>
            </c:strRef>
          </c:cat>
          <c:val>
            <c:numRef>
              <c:f>'NS Funding by Source'!$G$42:$J$42</c:f>
              <c:numCache>
                <c:formatCode>_("$"* #,##0.00_);_("$"* \(#,##0.00\);_("$"* "-"??_);_(@_)</c:formatCode>
                <c:ptCount val="4"/>
                <c:pt idx="0">
                  <c:v>5793207.7200000007</c:v>
                </c:pt>
                <c:pt idx="1">
                  <c:v>6485019.1400000006</c:v>
                </c:pt>
                <c:pt idx="2">
                  <c:v>6753155.5800000001</c:v>
                </c:pt>
                <c:pt idx="3">
                  <c:v>4968069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39-4C10-9E8D-60030AAB1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8581807"/>
        <c:axId val="288604271"/>
      </c:barChart>
      <c:catAx>
        <c:axId val="288581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604271"/>
        <c:crosses val="autoZero"/>
        <c:auto val="1"/>
        <c:lblAlgn val="ctr"/>
        <c:lblOffset val="100"/>
        <c:noMultiLvlLbl val="0"/>
      </c:catAx>
      <c:valAx>
        <c:axId val="288604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581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926775805813616E-2"/>
          <c:y val="0.87516704183938776"/>
          <c:w val="0.91761611605376969"/>
          <c:h val="9.70938517518301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Neurosurgery </a:t>
            </a:r>
          </a:p>
          <a:p>
            <a:pPr>
              <a:defRPr/>
            </a:pPr>
            <a:r>
              <a:rPr lang="en-US" dirty="0"/>
              <a:t>Grants and Contracts Funding by Program</a:t>
            </a:r>
          </a:p>
        </c:rich>
      </c:tx>
      <c:layout>
        <c:manualLayout>
          <c:xMode val="edge"/>
          <c:yMode val="edge"/>
          <c:x val="0.16177640774869753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'GC Funding by Program '!$F$11</c:f>
              <c:strCache>
                <c:ptCount val="1"/>
                <c:pt idx="0">
                  <c:v>Biomechanics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'GC Funding by Program '!$G$10:$I$10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'GC Funding by Program '!$G$11:$I$11</c:f>
              <c:numCache>
                <c:formatCode>_(* #,##0_);_(* \(#,##0\);_(* "-"??_);_(@_)</c:formatCode>
                <c:ptCount val="3"/>
                <c:pt idx="0">
                  <c:v>1213683.0599999996</c:v>
                </c:pt>
                <c:pt idx="1">
                  <c:v>1071790.6600000001</c:v>
                </c:pt>
                <c:pt idx="2">
                  <c:v>2004215.3599999999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42-FA4C-BB44-3E4068D1E626}"/>
            </c:ext>
          </c:extLst>
        </c:ser>
        <c:ser>
          <c:idx val="1"/>
          <c:order val="1"/>
          <c:tx>
            <c:strRef>
              <c:f>'GC Funding by Program '!$F$12</c:f>
              <c:strCache>
                <c:ptCount val="1"/>
                <c:pt idx="0">
                  <c:v>Brain Injury Research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'GC Funding by Program '!$G$10:$I$10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'GC Funding by Program '!$G$12:$I$12</c:f>
              <c:numCache>
                <c:formatCode>_(* #,##0_);_(* \(#,##0\);_(* "-"??_);_(@_)</c:formatCode>
                <c:ptCount val="3"/>
                <c:pt idx="0">
                  <c:v>3606019.76</c:v>
                </c:pt>
                <c:pt idx="1">
                  <c:v>4269805.4800000004</c:v>
                </c:pt>
                <c:pt idx="2">
                  <c:v>3529186.0500000007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42-FA4C-BB44-3E4068D1E626}"/>
            </c:ext>
          </c:extLst>
        </c:ser>
        <c:ser>
          <c:idx val="2"/>
          <c:order val="2"/>
          <c:tx>
            <c:strRef>
              <c:f>'GC Funding by Program '!$F$13</c:f>
              <c:strCache>
                <c:ptCount val="1"/>
                <c:pt idx="0">
                  <c:v>SCI and Imaging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'GC Funding by Program '!$G$10:$I$10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'GC Funding by Program '!$G$13:$I$13</c:f>
              <c:numCache>
                <c:formatCode>_(* #,##0_);_(* \(#,##0\);_(* "-"??_);_(@_)</c:formatCode>
                <c:ptCount val="3"/>
                <c:pt idx="0">
                  <c:v>558462.40000000014</c:v>
                </c:pt>
                <c:pt idx="1">
                  <c:v>821877.99000000011</c:v>
                </c:pt>
                <c:pt idx="2">
                  <c:v>1009603.54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42-FA4C-BB44-3E4068D1E626}"/>
            </c:ext>
          </c:extLst>
        </c:ser>
        <c:ser>
          <c:idx val="3"/>
          <c:order val="3"/>
          <c:tx>
            <c:strRef>
              <c:f>'GC Funding by Program '!$F$14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'GC Funding by Program '!$G$10:$I$10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'GC Funding by Program '!$G$14:$I$14</c:f>
              <c:numCache>
                <c:formatCode>_(* #,##0_);_(* \(#,##0\);_(* "-"??_);_(@_)</c:formatCode>
                <c:ptCount val="3"/>
                <c:pt idx="0">
                  <c:v>17144.04</c:v>
                </c:pt>
                <c:pt idx="1">
                  <c:v>138265.94000000003</c:v>
                </c:pt>
                <c:pt idx="2">
                  <c:v>73774.95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42-FA4C-BB44-3E4068D1E6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7577295"/>
        <c:axId val="807567311"/>
      </c:barChart>
      <c:catAx>
        <c:axId val="807577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7567311"/>
        <c:crosses val="autoZero"/>
        <c:auto val="1"/>
        <c:lblAlgn val="ctr"/>
        <c:lblOffset val="100"/>
        <c:noMultiLvlLbl val="0"/>
      </c:catAx>
      <c:valAx>
        <c:axId val="807567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7577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Neurosurgery</a:t>
            </a:r>
          </a:p>
          <a:p>
            <a:pPr>
              <a:defRPr/>
            </a:pPr>
            <a:r>
              <a:rPr lang="en-US" dirty="0"/>
              <a:t> Grants and Contracts Funding by Sponsor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'[Research Funding by sponsor source and program.xlsx]GC Funding by Source'!$L$4</c:f>
              <c:strCache>
                <c:ptCount val="1"/>
                <c:pt idx="0">
                  <c:v>DOD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'[Research Funding by sponsor source and program.xlsx]GC Funding by Source'!$M$3:$O$3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'[Research Funding by sponsor source and program.xlsx]GC Funding by Source'!$M$4:$O$4</c:f>
              <c:numCache>
                <c:formatCode>_(* #,##0.00_);_(* \(#,##0.00\);_(* "-"??_);_(@_)</c:formatCode>
                <c:ptCount val="3"/>
                <c:pt idx="0">
                  <c:v>2663677.12</c:v>
                </c:pt>
                <c:pt idx="1">
                  <c:v>2667829.16</c:v>
                </c:pt>
                <c:pt idx="2">
                  <c:v>3547805.6900000004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1A-6345-83A1-534B2AF773B0}"/>
            </c:ext>
          </c:extLst>
        </c:ser>
        <c:ser>
          <c:idx val="1"/>
          <c:order val="1"/>
          <c:tx>
            <c:strRef>
              <c:f>'[Research Funding by sponsor source and program.xlsx]GC Funding by Source'!$L$5</c:f>
              <c:strCache>
                <c:ptCount val="1"/>
                <c:pt idx="0">
                  <c:v>DOT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'[Research Funding by sponsor source and program.xlsx]GC Funding by Source'!$M$3:$O$3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'[Research Funding by sponsor source and program.xlsx]GC Funding by Source'!$M$5:$O$5</c:f>
              <c:numCache>
                <c:formatCode>_(* #,##0.00_);_(* \(#,##0.00\);_(* "-"??_);_(@_)</c:formatCode>
                <c:ptCount val="3"/>
                <c:pt idx="0">
                  <c:v>537064.56000000006</c:v>
                </c:pt>
                <c:pt idx="1">
                  <c:v>68097.02</c:v>
                </c:pt>
                <c:pt idx="2">
                  <c:v>64900.320000000007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1A-6345-83A1-534B2AF773B0}"/>
            </c:ext>
          </c:extLst>
        </c:ser>
        <c:ser>
          <c:idx val="2"/>
          <c:order val="2"/>
          <c:tx>
            <c:strRef>
              <c:f>'[Research Funding by sponsor source and program.xlsx]GC Funding by Source'!$L$6</c:f>
              <c:strCache>
                <c:ptCount val="1"/>
                <c:pt idx="0">
                  <c:v>NCAA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'[Research Funding by sponsor source and program.xlsx]GC Funding by Source'!$M$3:$O$3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'[Research Funding by sponsor source and program.xlsx]GC Funding by Source'!$M$6:$O$6</c:f>
              <c:numCache>
                <c:formatCode>_(* #,##0.00_);_(* \(#,##0.00\);_(* "-"??_);_(@_)</c:formatCode>
                <c:ptCount val="3"/>
                <c:pt idx="0">
                  <c:v>637567.08000000007</c:v>
                </c:pt>
                <c:pt idx="1">
                  <c:v>1314345.6900000002</c:v>
                </c:pt>
                <c:pt idx="2">
                  <c:v>517805.25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1A-6345-83A1-534B2AF773B0}"/>
            </c:ext>
          </c:extLst>
        </c:ser>
        <c:ser>
          <c:idx val="3"/>
          <c:order val="3"/>
          <c:tx>
            <c:strRef>
              <c:f>'[Research Funding by sponsor source and program.xlsx]GC Funding by Source'!$L$7</c:f>
              <c:strCache>
                <c:ptCount val="1"/>
                <c:pt idx="0">
                  <c:v>NFL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'[Research Funding by sponsor source and program.xlsx]GC Funding by Source'!$M$3:$O$3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'[Research Funding by sponsor source and program.xlsx]GC Funding by Source'!$M$7:$O$7</c:f>
              <c:numCache>
                <c:formatCode>_(* #,##0.00_);_(* \(#,##0.00\);_(* "-"??_);_(@_)</c:formatCode>
                <c:ptCount val="3"/>
                <c:pt idx="0">
                  <c:v>148033.66</c:v>
                </c:pt>
                <c:pt idx="1">
                  <c:v>316379.6100000001</c:v>
                </c:pt>
                <c:pt idx="2">
                  <c:v>217847.24999999994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1A-6345-83A1-534B2AF773B0}"/>
            </c:ext>
          </c:extLst>
        </c:ser>
        <c:ser>
          <c:idx val="4"/>
          <c:order val="4"/>
          <c:tx>
            <c:strRef>
              <c:f>'[Research Funding by sponsor source and program.xlsx]GC Funding by Source'!$L$8</c:f>
              <c:strCache>
                <c:ptCount val="1"/>
                <c:pt idx="0">
                  <c:v>NIH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'[Research Funding by sponsor source and program.xlsx]GC Funding by Source'!$M$3:$O$3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'[Research Funding by sponsor source and program.xlsx]GC Funding by Source'!$M$8:$O$8</c:f>
              <c:numCache>
                <c:formatCode>_(* #,##0.00_);_(* \(#,##0.00\);_(* "-"??_);_(@_)</c:formatCode>
                <c:ptCount val="3"/>
                <c:pt idx="0">
                  <c:v>947085.92000000016</c:v>
                </c:pt>
                <c:pt idx="1">
                  <c:v>1246470.9300000002</c:v>
                </c:pt>
                <c:pt idx="2">
                  <c:v>1709120.7200000002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1A-6345-83A1-534B2AF773B0}"/>
            </c:ext>
          </c:extLst>
        </c:ser>
        <c:ser>
          <c:idx val="5"/>
          <c:order val="5"/>
          <c:tx>
            <c:strRef>
              <c:f>'[Research Funding by sponsor source and program.xlsx]GC Funding by Source'!$L$9</c:f>
              <c:strCache>
                <c:ptCount val="1"/>
                <c:pt idx="0">
                  <c:v>Other Federal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'[Research Funding by sponsor source and program.xlsx]GC Funding by Source'!$M$3:$O$3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'[Research Funding by sponsor source and program.xlsx]GC Funding by Source'!$M$9:$O$9</c:f>
              <c:numCache>
                <c:formatCode>_(* #,##0.00_);_(* \(#,##0.00\);_(* "-"??_);_(@_)</c:formatCode>
                <c:ptCount val="3"/>
                <c:pt idx="0">
                  <c:v>132659.17000000001</c:v>
                </c:pt>
                <c:pt idx="1">
                  <c:v>293166.13</c:v>
                </c:pt>
                <c:pt idx="2">
                  <c:v>210794.57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71A-6345-83A1-534B2AF773B0}"/>
            </c:ext>
          </c:extLst>
        </c:ser>
        <c:ser>
          <c:idx val="6"/>
          <c:order val="6"/>
          <c:tx>
            <c:strRef>
              <c:f>'[Research Funding by sponsor source and program.xlsx]GC Funding by Source'!$L$10</c:f>
              <c:strCache>
                <c:ptCount val="1"/>
                <c:pt idx="0">
                  <c:v>Other NonProfit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'[Research Funding by sponsor source and program.xlsx]GC Funding by Source'!$M$3:$O$3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'[Research Funding by sponsor source and program.xlsx]GC Funding by Source'!$M$10:$O$10</c:f>
              <c:numCache>
                <c:formatCode>_(* #,##0.00_);_(* \(#,##0.00\);_(* "-"??_);_(@_)</c:formatCode>
                <c:ptCount val="3"/>
                <c:pt idx="0">
                  <c:v>329221.75</c:v>
                </c:pt>
                <c:pt idx="1">
                  <c:v>395451.53</c:v>
                </c:pt>
                <c:pt idx="2">
                  <c:v>358036.60000000003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71A-6345-83A1-534B2AF773B0}"/>
            </c:ext>
          </c:extLst>
        </c:ser>
        <c:ser>
          <c:idx val="7"/>
          <c:order val="7"/>
          <c:tx>
            <c:strRef>
              <c:f>'[Research Funding by sponsor source and program.xlsx]GC Funding by Source'!$L$11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'[Research Funding by sponsor source and program.xlsx]GC Funding by Source'!$M$3:$O$3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'[Research Funding by sponsor source and program.xlsx]GC Funding by Source'!$M$11:$O$11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7-971A-6345-83A1-534B2AF773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3143407"/>
        <c:axId val="253136751"/>
      </c:barChart>
      <c:catAx>
        <c:axId val="253143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136751"/>
        <c:crosses val="autoZero"/>
        <c:auto val="1"/>
        <c:lblAlgn val="ctr"/>
        <c:lblOffset val="100"/>
        <c:noMultiLvlLbl val="0"/>
      </c:catAx>
      <c:valAx>
        <c:axId val="253136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143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Dept.</a:t>
            </a:r>
            <a:r>
              <a:rPr lang="en-US" b="1" baseline="0" dirty="0"/>
              <a:t> of Neurosurgery - Faculty Publications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6F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Publications!$A$10:$A$12</c:f>
              <c:strCache>
                <c:ptCount val="3"/>
                <c:pt idx="0">
                  <c:v>CY 2019</c:v>
                </c:pt>
                <c:pt idx="1">
                  <c:v>CY 2020</c:v>
                </c:pt>
                <c:pt idx="2">
                  <c:v>CY 2021</c:v>
                </c:pt>
              </c:strCache>
            </c:strRef>
          </c:cat>
          <c:val>
            <c:numRef>
              <c:f>Publications!$B$10:$B$12</c:f>
              <c:numCache>
                <c:formatCode>General</c:formatCode>
                <c:ptCount val="3"/>
                <c:pt idx="0">
                  <c:v>156</c:v>
                </c:pt>
                <c:pt idx="1">
                  <c:v>227</c:v>
                </c:pt>
                <c:pt idx="2">
                  <c:v>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52-A843-8440-F4CB2182892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9089855"/>
        <c:axId val="1974604159"/>
      </c:barChart>
      <c:catAx>
        <c:axId val="197908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4604159"/>
        <c:crosses val="autoZero"/>
        <c:auto val="1"/>
        <c:lblAlgn val="ctr"/>
        <c:lblOffset val="100"/>
        <c:noMultiLvlLbl val="0"/>
      </c:catAx>
      <c:valAx>
        <c:axId val="1974604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9089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Dept. of Neurosurgery</a:t>
            </a:r>
            <a:r>
              <a:rPr lang="en-US" b="1" baseline="0" dirty="0"/>
              <a:t> - Research Faculty H-Index Data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'Research Faculty'!$B$22</c:f>
              <c:strCache>
                <c:ptCount val="1"/>
                <c:pt idx="0">
                  <c:v>H-Index</c:v>
                </c:pt>
              </c:strCache>
            </c:strRef>
          </c:tx>
          <c:spPr>
            <a:solidFill>
              <a:srgbClr val="006F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'Research Faculty'!$A$23:$A$25</c:f>
              <c:strCache>
                <c:ptCount val="3"/>
                <c:pt idx="0">
                  <c:v>Assistant Professor</c:v>
                </c:pt>
                <c:pt idx="1">
                  <c:v>Associate Professor</c:v>
                </c:pt>
                <c:pt idx="2">
                  <c:v>Professor</c:v>
                </c:pt>
              </c:strCache>
            </c:strRef>
          </c:cat>
          <c:val>
            <c:numRef>
              <c:f>'Research Faculty'!$B$23:$B$25</c:f>
              <c:numCache>
                <c:formatCode>General</c:formatCode>
                <c:ptCount val="3"/>
                <c:pt idx="0" formatCode="0.00">
                  <c:v>16</c:v>
                </c:pt>
                <c:pt idx="1">
                  <c:v>31.25</c:v>
                </c:pt>
                <c:pt idx="2" formatCode="0.00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7B-C240-83A1-F2E49A7BC1B9}"/>
            </c:ext>
          </c:extLst>
        </c:ser>
        <c:ser>
          <c:idx val="1"/>
          <c:order val="1"/>
          <c:tx>
            <c:strRef>
              <c:f>'Research Faculty'!$C$22</c:f>
              <c:strCache>
                <c:ptCount val="1"/>
                <c:pt idx="0">
                  <c:v>5 Yr H-Index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57B-C240-83A1-F2E49A7BC1B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57B-C240-83A1-F2E49A7BC1B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457B-C240-83A1-F2E49A7BC1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'Research Faculty'!$A$23:$A$25</c:f>
              <c:strCache>
                <c:ptCount val="3"/>
                <c:pt idx="0">
                  <c:v>Assistant Professor</c:v>
                </c:pt>
                <c:pt idx="1">
                  <c:v>Associate Professor</c:v>
                </c:pt>
                <c:pt idx="2">
                  <c:v>Professor</c:v>
                </c:pt>
              </c:strCache>
            </c:strRef>
          </c:cat>
          <c:val>
            <c:numRef>
              <c:f>'Research Faculty'!$C$23:$C$25</c:f>
              <c:numCache>
                <c:formatCode>0.00</c:formatCode>
                <c:ptCount val="3"/>
                <c:pt idx="0">
                  <c:v>11.8</c:v>
                </c:pt>
                <c:pt idx="1">
                  <c:v>27.5</c:v>
                </c:pt>
                <c:pt idx="2">
                  <c:v>37.5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7B-C240-83A1-F2E49A7BC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8696335"/>
        <c:axId val="1918849343"/>
      </c:barChart>
      <c:catAx>
        <c:axId val="1918696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8849343"/>
        <c:crosses val="autoZero"/>
        <c:auto val="1"/>
        <c:lblAlgn val="ctr"/>
        <c:lblOffset val="100"/>
        <c:noMultiLvlLbl val="0"/>
      </c:catAx>
      <c:valAx>
        <c:axId val="1918849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8696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65932"/>
            <a:ext cx="7026275" cy="464342"/>
          </a:xfrm>
          <a:prstGeom prst="rect">
            <a:avLst/>
          </a:prstGeom>
        </p:spPr>
        <p:txBody>
          <a:bodyPr vert="horz" wrap="square" lIns="93320" tIns="46659" rIns="93320" bIns="46659" numCol="1" anchor="t" anchorCtr="0" compatLnSpc="1">
            <a:prstTxWarp prst="textNoShape">
              <a:avLst/>
            </a:prstTxWarp>
          </a:bodyPr>
          <a:lstStyle>
            <a:lvl1pPr defTabSz="519889">
              <a:defRPr sz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070564"/>
            <a:ext cx="3045356" cy="240122"/>
          </a:xfrm>
          <a:prstGeom prst="rect">
            <a:avLst/>
          </a:prstGeom>
        </p:spPr>
        <p:txBody>
          <a:bodyPr vert="horz" wrap="square" lIns="93320" tIns="46659" rIns="93320" bIns="46659" numCol="1" anchor="b" anchorCtr="0" compatLnSpc="1">
            <a:prstTxWarp prst="textNoShape">
              <a:avLst/>
            </a:prstTxWarp>
          </a:bodyPr>
          <a:lstStyle>
            <a:lvl1pPr defTabSz="519889">
              <a:defRPr sz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329" y="9070564"/>
            <a:ext cx="3045356" cy="240122"/>
          </a:xfrm>
          <a:prstGeom prst="rect">
            <a:avLst/>
          </a:prstGeom>
        </p:spPr>
        <p:txBody>
          <a:bodyPr vert="horz" wrap="square" lIns="93320" tIns="46659" rIns="93320" bIns="46659" numCol="1" anchor="b" anchorCtr="0" compatLnSpc="1">
            <a:prstTxWarp prst="textNoShape">
              <a:avLst/>
            </a:prstTxWarp>
          </a:bodyPr>
          <a:lstStyle>
            <a:lvl1pPr algn="r" defTabSz="508845"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E0DBD4B-AC6C-4A46-8F9A-B6F6CF8D5F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59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5356" cy="465932"/>
          </a:xfrm>
          <a:prstGeom prst="rect">
            <a:avLst/>
          </a:prstGeom>
        </p:spPr>
        <p:txBody>
          <a:bodyPr vert="horz" wrap="square" lIns="93320" tIns="46659" rIns="93320" bIns="46659" numCol="1" anchor="t" anchorCtr="0" compatLnSpc="1">
            <a:prstTxWarp prst="textNoShape">
              <a:avLst/>
            </a:prstTxWarp>
          </a:bodyPr>
          <a:lstStyle>
            <a:lvl1pPr defTabSz="519889">
              <a:defRPr sz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329" y="0"/>
            <a:ext cx="3045356" cy="465932"/>
          </a:xfrm>
          <a:prstGeom prst="rect">
            <a:avLst/>
          </a:prstGeom>
        </p:spPr>
        <p:txBody>
          <a:bodyPr vert="horz" wrap="square" lIns="93320" tIns="46659" rIns="93320" bIns="46659" numCol="1" anchor="t" anchorCtr="0" compatLnSpc="1">
            <a:prstTxWarp prst="textNoShape">
              <a:avLst/>
            </a:prstTxWarp>
          </a:bodyPr>
          <a:lstStyle>
            <a:lvl1pPr algn="r" defTabSz="508845"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FE7A850-63FF-4CE1-819A-73D4724694F7}" type="datetime1">
              <a:rPr lang="en-US"/>
              <a:pPr>
                <a:defRPr/>
              </a:pPr>
              <a:t>7/12/2023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6913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0" tIns="46659" rIns="93320" bIns="4665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3264" y="4422377"/>
            <a:ext cx="5619747" cy="4191796"/>
          </a:xfrm>
          <a:prstGeom prst="rect">
            <a:avLst/>
          </a:prstGeom>
        </p:spPr>
        <p:txBody>
          <a:bodyPr vert="horz" wrap="square" lIns="93320" tIns="46659" rIns="93320" bIns="4665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343"/>
            <a:ext cx="3045356" cy="464342"/>
          </a:xfrm>
          <a:prstGeom prst="rect">
            <a:avLst/>
          </a:prstGeom>
        </p:spPr>
        <p:txBody>
          <a:bodyPr vert="horz" wrap="square" lIns="93320" tIns="46659" rIns="93320" bIns="46659" numCol="1" anchor="b" anchorCtr="0" compatLnSpc="1">
            <a:prstTxWarp prst="textNoShape">
              <a:avLst/>
            </a:prstTxWarp>
          </a:bodyPr>
          <a:lstStyle>
            <a:lvl1pPr defTabSz="519889">
              <a:defRPr sz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329" y="8846343"/>
            <a:ext cx="3045356" cy="464342"/>
          </a:xfrm>
          <a:prstGeom prst="rect">
            <a:avLst/>
          </a:prstGeom>
        </p:spPr>
        <p:txBody>
          <a:bodyPr vert="horz" wrap="square" lIns="93320" tIns="46659" rIns="93320" bIns="46659" numCol="1" anchor="b" anchorCtr="0" compatLnSpc="1">
            <a:prstTxWarp prst="textNoShape">
              <a:avLst/>
            </a:prstTxWarp>
          </a:bodyPr>
          <a:lstStyle>
            <a:lvl1pPr algn="r" defTabSz="508845"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E596B5D-E3D1-44A1-852A-41B5017A1F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097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50641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MS PGothic"/>
        <a:cs typeface="MS PGothic"/>
      </a:defRPr>
    </a:lvl1pPr>
    <a:lvl2pPr marL="171450" indent="-171450" algn="l" defTabSz="506413" rtl="0" eaLnBrk="0" fontAlgn="base" hangingPunct="0">
      <a:spcBef>
        <a:spcPct val="30000"/>
      </a:spcBef>
      <a:spcAft>
        <a:spcPct val="0"/>
      </a:spcAft>
      <a:buSzPct val="80000"/>
      <a:buFont typeface="Wingdings" pitchFamily="2" charset="2"/>
      <a:buChar char="§"/>
      <a:defRPr sz="1300" kern="1200">
        <a:solidFill>
          <a:schemeClr val="tx1"/>
        </a:solidFill>
        <a:latin typeface="Arial" charset="0"/>
        <a:ea typeface="MS PGothic"/>
        <a:cs typeface="MS PGothic"/>
      </a:defRPr>
    </a:lvl2pPr>
    <a:lvl3pPr marL="342900" indent="-171450" algn="l" defTabSz="506413" rtl="0" eaLnBrk="0" fontAlgn="base" hangingPunct="0">
      <a:spcBef>
        <a:spcPct val="30000"/>
      </a:spcBef>
      <a:spcAft>
        <a:spcPct val="0"/>
      </a:spcAft>
      <a:buSzPct val="80000"/>
      <a:buFont typeface="Wingdings" pitchFamily="2" charset="2"/>
      <a:buChar char="§"/>
      <a:defRPr sz="1300" kern="1200">
        <a:solidFill>
          <a:schemeClr val="tx1"/>
        </a:solidFill>
        <a:latin typeface="Arial" charset="0"/>
        <a:ea typeface="MS PGothic"/>
        <a:cs typeface="MS PGothic"/>
      </a:defRPr>
    </a:lvl3pPr>
    <a:lvl4pPr marL="514350" indent="-171450" algn="l" defTabSz="506413" rtl="0" eaLnBrk="0" fontAlgn="base" hangingPunct="0">
      <a:spcBef>
        <a:spcPct val="30000"/>
      </a:spcBef>
      <a:spcAft>
        <a:spcPct val="0"/>
      </a:spcAft>
      <a:buSzPct val="80000"/>
      <a:buFont typeface="Wingdings" pitchFamily="2" charset="2"/>
      <a:buChar char="§"/>
      <a:defRPr sz="1300" kern="1200">
        <a:solidFill>
          <a:schemeClr val="tx1"/>
        </a:solidFill>
        <a:latin typeface="Arial" charset="0"/>
        <a:ea typeface="MS PGothic"/>
        <a:cs typeface="MS PGothic"/>
      </a:defRPr>
    </a:lvl4pPr>
    <a:lvl5pPr marL="685800" indent="-171450" algn="l" defTabSz="506413" rtl="0" eaLnBrk="0" fontAlgn="base" hangingPunct="0">
      <a:spcBef>
        <a:spcPct val="30000"/>
      </a:spcBef>
      <a:spcAft>
        <a:spcPct val="0"/>
      </a:spcAft>
      <a:buSzPct val="80000"/>
      <a:buFont typeface="Wingdings" pitchFamily="2" charset="2"/>
      <a:buChar char="§"/>
      <a:defRPr sz="1300" kern="1200">
        <a:solidFill>
          <a:schemeClr val="tx1"/>
        </a:solidFill>
        <a:latin typeface="Arial" charset="0"/>
        <a:ea typeface="MS PGothic"/>
        <a:cs typeface="MS PGothic"/>
      </a:defRPr>
    </a:lvl5pPr>
    <a:lvl6pPr marL="2546466" algn="l" defTabSz="5092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mc.org/download/493114/data/2018stipendsurveyreportfinal.pdf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596B5D-E3D1-44A1-852A-41B5017A1FA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63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https://www.aamc.org/download/493114/data/2018stipendsurveyreportfinal.pdf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96B5D-E3D1-44A1-852A-41B5017A1FA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924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C91EF-C32A-4848-862A-F61D3FB2F8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16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_Cover_23Sept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3833855" cy="7781544"/>
          </a:xfrm>
          <a:prstGeom prst="rect">
            <a:avLst/>
          </a:prstGeom>
        </p:spPr>
      </p:pic>
      <p:sp>
        <p:nvSpPr>
          <p:cNvPr id="39" name="Title 37"/>
          <p:cNvSpPr>
            <a:spLocks noGrp="1"/>
          </p:cNvSpPr>
          <p:nvPr>
            <p:ph type="title" hasCustomPrompt="1"/>
          </p:nvPr>
        </p:nvSpPr>
        <p:spPr>
          <a:xfrm>
            <a:off x="5618323" y="3595831"/>
            <a:ext cx="5949929" cy="1311534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defRPr sz="3846" b="0">
                <a:solidFill>
                  <a:schemeClr val="accent1"/>
                </a:solidFill>
                <a:latin typeface="+mj-lt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5618323" y="3086534"/>
            <a:ext cx="5949929" cy="433414"/>
          </a:xfrm>
          <a:prstGeom prst="rect">
            <a:avLst/>
          </a:prstGeom>
        </p:spPr>
        <p:txBody>
          <a:bodyPr vert="horz" lIns="0" tIns="0" rIns="0" bIns="0" anchor="b"/>
          <a:lstStyle>
            <a:lvl1pPr marL="0" indent="0">
              <a:spcBef>
                <a:spcPts val="0"/>
              </a:spcBef>
              <a:buNone/>
              <a:defRPr sz="2747">
                <a:solidFill>
                  <a:schemeClr val="accent2"/>
                </a:solidFill>
                <a:latin typeface="+mj-lt"/>
                <a:cs typeface="Helvetica"/>
              </a:defRPr>
            </a:lvl1pPr>
            <a:lvl2pPr marL="627909" indent="0">
              <a:buNone/>
              <a:defRPr sz="1648">
                <a:solidFill>
                  <a:schemeClr val="bg1"/>
                </a:solidFill>
              </a:defRPr>
            </a:lvl2pPr>
            <a:lvl3pPr marL="1255819" indent="0">
              <a:buNone/>
              <a:defRPr sz="1648">
                <a:solidFill>
                  <a:schemeClr val="bg1"/>
                </a:solidFill>
              </a:defRPr>
            </a:lvl3pPr>
            <a:lvl4pPr marL="1883726" indent="0">
              <a:buNone/>
              <a:defRPr sz="1648">
                <a:solidFill>
                  <a:schemeClr val="bg1"/>
                </a:solidFill>
              </a:defRPr>
            </a:lvl4pPr>
            <a:lvl5pPr marL="2511635" indent="0">
              <a:buNone/>
              <a:defRPr sz="1648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MCW-tag-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648" y="3357456"/>
            <a:ext cx="3254337" cy="11018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_Cover_23Sept6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3833855" cy="7781544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5700645" y="5156220"/>
            <a:ext cx="6332762" cy="1877247"/>
          </a:xfrm>
        </p:spPr>
        <p:txBody>
          <a:bodyPr anchor="t"/>
          <a:lstStyle>
            <a:lvl1pPr>
              <a:defRPr sz="3846">
                <a:solidFill>
                  <a:schemeClr val="accent1"/>
                </a:solidFill>
                <a:latin typeface="+mj-lt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700644" y="4149703"/>
            <a:ext cx="6332763" cy="927000"/>
          </a:xfrm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2473">
                <a:solidFill>
                  <a:schemeClr val="accent2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28073" y="7190450"/>
            <a:ext cx="455987" cy="26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97675">
              <a:defRPr sz="1511" smtClean="0">
                <a:solidFill>
                  <a:schemeClr val="bg1"/>
                </a:solidFill>
                <a:latin typeface="Helvetica"/>
                <a:ea typeface="ＭＳ Ｐゴシック" charset="-128"/>
                <a:cs typeface="Helvetica"/>
              </a:defRPr>
            </a:lvl1pPr>
          </a:lstStyle>
          <a:p>
            <a:pPr>
              <a:defRPr/>
            </a:pPr>
            <a:fld id="{A1CF417C-CA05-41C3-92EB-A7D8819E21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 descr="MCW-tag-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271" y="4804515"/>
            <a:ext cx="3254337" cy="11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98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sy Edit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_Divide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79"/>
          <a:stretch/>
        </p:blipFill>
        <p:spPr>
          <a:xfrm>
            <a:off x="-1" y="1"/>
            <a:ext cx="13977070" cy="714947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023304" y="3506128"/>
            <a:ext cx="11803135" cy="3626192"/>
          </a:xfrm>
          <a:prstGeom prst="rect">
            <a:avLst/>
          </a:prstGeom>
          <a:solidFill>
            <a:srgbClr val="FFFFFF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9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7142482"/>
            <a:ext cx="13842723" cy="643575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9" dirty="0"/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5700645" y="5156220"/>
            <a:ext cx="6332762" cy="1877247"/>
          </a:xfrm>
        </p:spPr>
        <p:txBody>
          <a:bodyPr anchor="t"/>
          <a:lstStyle>
            <a:lvl1pPr>
              <a:defRPr sz="3846">
                <a:solidFill>
                  <a:schemeClr val="accent1"/>
                </a:solidFill>
                <a:latin typeface="+mj-lt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700644" y="4149703"/>
            <a:ext cx="6332763" cy="927000"/>
          </a:xfrm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2473">
                <a:solidFill>
                  <a:schemeClr val="accent2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28073" y="7190450"/>
            <a:ext cx="455987" cy="26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97675">
              <a:defRPr sz="1511" smtClean="0">
                <a:solidFill>
                  <a:schemeClr val="bg1"/>
                </a:solidFill>
                <a:latin typeface="Helvetica"/>
                <a:ea typeface="ＭＳ Ｐゴシック" charset="-128"/>
                <a:cs typeface="Helvetica"/>
              </a:defRPr>
            </a:lvl1pPr>
          </a:lstStyle>
          <a:p>
            <a:pPr>
              <a:defRPr/>
            </a:pPr>
            <a:fld id="{A1CF417C-CA05-41C3-92EB-A7D8819E21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 descr="MCW-tag-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271" y="4804515"/>
            <a:ext cx="3254337" cy="1101845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0" y="7128824"/>
            <a:ext cx="13842723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14952651" y="3687324"/>
            <a:ext cx="1256145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374" b="1" dirty="0"/>
          </a:p>
        </p:txBody>
      </p:sp>
    </p:spTree>
    <p:extLst>
      <p:ext uri="{BB962C8B-B14F-4D97-AF65-F5344CB8AC3E}">
        <p14:creationId xmlns:p14="http://schemas.microsoft.com/office/powerpoint/2010/main" val="845432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8DDC-F5FD-A748-B365-F51FE4D43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87BA-370F-3243-8DA6-2F2A23ABD2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8DDC-F5FD-A748-B365-F51FE4D43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87BA-370F-3243-8DA6-2F2A23ABD2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>
                    <a:tint val="75000"/>
                  </a:schemeClr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8DDC-F5FD-A748-B365-F51FE4D43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87BA-370F-3243-8DA6-2F2A23ABD2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9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51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8DDC-F5FD-A748-B365-F51FE4D43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87BA-370F-3243-8DA6-2F2A23ABD2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1760" y="2839085"/>
            <a:ext cx="584549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5160" y="1905318"/>
            <a:ext cx="5874280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5160" y="2839085"/>
            <a:ext cx="587428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8DDC-F5FD-A748-B365-F51FE4D43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87BA-370F-3243-8DA6-2F2A23ABD2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8DDC-F5FD-A748-B365-F51FE4D43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87BA-370F-3243-8DA6-2F2A23ABD2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8DDC-F5FD-A748-B365-F51FE4D43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87BA-370F-3243-8DA6-2F2A23ABD2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280" y="1119082"/>
            <a:ext cx="6995160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8DDC-F5FD-A748-B365-F51FE4D43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87BA-370F-3243-8DA6-2F2A23ABD2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sy Ed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3842723" cy="778605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9" dirty="0"/>
          </a:p>
        </p:txBody>
      </p:sp>
      <p:pic>
        <p:nvPicPr>
          <p:cNvPr id="6" name="Picture 5" descr="MCW-tag-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648" y="2924042"/>
            <a:ext cx="3254337" cy="110184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7142482"/>
            <a:ext cx="13842723" cy="643575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9" dirty="0"/>
          </a:p>
        </p:txBody>
      </p:sp>
      <p:pic>
        <p:nvPicPr>
          <p:cNvPr id="4" name="Picture 3" descr="PPT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30278"/>
            <a:ext cx="4584931" cy="2057400"/>
          </a:xfrm>
          <a:prstGeom prst="rect">
            <a:avLst/>
          </a:prstGeom>
        </p:spPr>
      </p:pic>
      <p:pic>
        <p:nvPicPr>
          <p:cNvPr id="5" name="Picture 4" descr="PPT2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224" y="5030278"/>
            <a:ext cx="4584931" cy="2057400"/>
          </a:xfrm>
          <a:prstGeom prst="rect">
            <a:avLst/>
          </a:prstGeom>
        </p:spPr>
      </p:pic>
      <p:pic>
        <p:nvPicPr>
          <p:cNvPr id="9" name="Picture 8" descr="PPT3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447" y="5030278"/>
            <a:ext cx="4584931" cy="2057400"/>
          </a:xfrm>
          <a:prstGeom prst="rect">
            <a:avLst/>
          </a:prstGeom>
        </p:spPr>
      </p:pic>
      <p:pic>
        <p:nvPicPr>
          <p:cNvPr id="10" name="Picture 9" descr="PPT4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84931" cy="2057400"/>
          </a:xfrm>
          <a:prstGeom prst="rect">
            <a:avLst/>
          </a:prstGeom>
        </p:spPr>
      </p:pic>
      <p:pic>
        <p:nvPicPr>
          <p:cNvPr id="13" name="Picture 12" descr="PPT5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896" y="0"/>
            <a:ext cx="4584931" cy="2057400"/>
          </a:xfrm>
          <a:prstGeom prst="rect">
            <a:avLst/>
          </a:prstGeom>
        </p:spPr>
      </p:pic>
      <p:pic>
        <p:nvPicPr>
          <p:cNvPr id="14" name="Picture 13" descr="PPT6.jp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792" y="0"/>
            <a:ext cx="4584931" cy="2057400"/>
          </a:xfrm>
          <a:prstGeom prst="rect">
            <a:avLst/>
          </a:prstGeom>
        </p:spPr>
      </p:pic>
      <p:sp>
        <p:nvSpPr>
          <p:cNvPr id="17" name="Title 37"/>
          <p:cNvSpPr>
            <a:spLocks noGrp="1"/>
          </p:cNvSpPr>
          <p:nvPr>
            <p:ph type="title" hasCustomPrompt="1"/>
          </p:nvPr>
        </p:nvSpPr>
        <p:spPr>
          <a:xfrm>
            <a:off x="5618323" y="3199778"/>
            <a:ext cx="5949929" cy="1311534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defRPr sz="3846" b="0">
                <a:solidFill>
                  <a:schemeClr val="accent1"/>
                </a:solidFill>
                <a:latin typeface="+mj-lt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5618323" y="2690481"/>
            <a:ext cx="5949929" cy="433414"/>
          </a:xfrm>
          <a:prstGeom prst="rect">
            <a:avLst/>
          </a:prstGeom>
        </p:spPr>
        <p:txBody>
          <a:bodyPr vert="horz" lIns="0" tIns="0" rIns="0" bIns="0" anchor="b"/>
          <a:lstStyle>
            <a:lvl1pPr marL="0" indent="0">
              <a:spcBef>
                <a:spcPts val="0"/>
              </a:spcBef>
              <a:buNone/>
              <a:defRPr sz="2747">
                <a:solidFill>
                  <a:schemeClr val="accent2"/>
                </a:solidFill>
                <a:latin typeface="+mj-lt"/>
                <a:cs typeface="Helvetica"/>
              </a:defRPr>
            </a:lvl1pPr>
            <a:lvl2pPr marL="627909" indent="0">
              <a:buNone/>
              <a:defRPr sz="1648">
                <a:solidFill>
                  <a:schemeClr val="bg1"/>
                </a:solidFill>
              </a:defRPr>
            </a:lvl2pPr>
            <a:lvl3pPr marL="1255819" indent="0">
              <a:buNone/>
              <a:defRPr sz="1648">
                <a:solidFill>
                  <a:schemeClr val="bg1"/>
                </a:solidFill>
              </a:defRPr>
            </a:lvl3pPr>
            <a:lvl4pPr marL="1883726" indent="0">
              <a:buNone/>
              <a:defRPr sz="1648">
                <a:solidFill>
                  <a:schemeClr val="bg1"/>
                </a:solidFill>
              </a:defRPr>
            </a:lvl4pPr>
            <a:lvl5pPr marL="2511635" indent="0">
              <a:buNone/>
              <a:defRPr sz="1648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98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74280" y="1119082"/>
            <a:ext cx="6995160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8DDC-F5FD-A748-B365-F51FE4D43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87BA-370F-3243-8DA6-2F2A23ABD2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8DDC-F5FD-A748-B365-F51FE4D43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87BA-370F-3243-8DA6-2F2A23ABD2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88220" y="413808"/>
            <a:ext cx="2979420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9960" y="413808"/>
            <a:ext cx="8765540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8DDC-F5FD-A748-B365-F51FE4D43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87BA-370F-3243-8DA6-2F2A23ABD2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28074" y="595313"/>
            <a:ext cx="10350070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>
                <a:latin typeface="+mj-lt"/>
                <a:cs typeface="Helvetica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651936" y="1415098"/>
            <a:ext cx="4145280" cy="5440680"/>
          </a:xfrm>
          <a:solidFill>
            <a:schemeClr val="bg2"/>
          </a:solidFill>
        </p:spPr>
        <p:txBody>
          <a:bodyPr lIns="164592" tIns="164592" rIns="164592" bIns="164592"/>
          <a:lstStyle>
            <a:lvl1pPr marL="0" indent="4761" algn="ctr">
              <a:defRPr>
                <a:solidFill>
                  <a:schemeClr val="accent1"/>
                </a:solidFill>
                <a:latin typeface="+mj-lt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4"/>
          </p:nvPr>
        </p:nvSpPr>
        <p:spPr>
          <a:xfrm>
            <a:off x="5254440" y="1371600"/>
            <a:ext cx="5723704" cy="5486400"/>
          </a:xfrm>
        </p:spPr>
        <p:txBody>
          <a:bodyPr/>
          <a:lstStyle>
            <a:lvl1pPr marL="0" indent="4761">
              <a:defRPr>
                <a:latin typeface="+mj-lt"/>
                <a:cs typeface="Helvetica"/>
              </a:defRPr>
            </a:lvl1pPr>
            <a:lvl2pPr>
              <a:defRPr>
                <a:latin typeface="+mn-lt"/>
                <a:cs typeface="Helvetica"/>
              </a:defRPr>
            </a:lvl2pPr>
            <a:lvl3pPr>
              <a:defRPr>
                <a:latin typeface="+mn-lt"/>
                <a:cs typeface="Helvetica"/>
              </a:defRPr>
            </a:lvl3pPr>
            <a:lvl4pPr>
              <a:defRPr>
                <a:latin typeface="+mn-lt"/>
                <a:cs typeface="Helvetica"/>
              </a:defRPr>
            </a:lvl4pPr>
            <a:lvl5pPr>
              <a:defRPr>
                <a:latin typeface="+mn-lt"/>
                <a:cs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85397-FF0D-46E7-8A60-7A4DF7BA3E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7"/>
          <p:cNvCxnSpPr>
            <a:cxnSpLocks/>
          </p:cNvCxnSpPr>
          <p:nvPr userDrawn="1"/>
        </p:nvCxnSpPr>
        <p:spPr bwMode="auto">
          <a:xfrm>
            <a:off x="628073" y="1275894"/>
            <a:ext cx="10367562" cy="0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935148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867347"/>
            <a:ext cx="13817600" cy="925042"/>
          </a:xfrm>
          <a:prstGeom prst="rect">
            <a:avLst/>
          </a:prstGeom>
          <a:solidFill>
            <a:srgbClr val="006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endParaRPr lang="en-US" sz="272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46994" y="6975722"/>
            <a:ext cx="2217735" cy="683645"/>
            <a:chOff x="163451" y="4626067"/>
            <a:chExt cx="1467619" cy="452412"/>
          </a:xfrm>
        </p:grpSpPr>
        <p:pic>
          <p:nvPicPr>
            <p:cNvPr id="7" name="Picture 6" descr="MCW_Logo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0303"/>
            <a:stretch/>
          </p:blipFill>
          <p:spPr>
            <a:xfrm>
              <a:off x="163451" y="4629318"/>
              <a:ext cx="565134" cy="449161"/>
            </a:xfrm>
            <a:prstGeom prst="rect">
              <a:avLst/>
            </a:prstGeom>
          </p:spPr>
        </p:pic>
        <p:pic>
          <p:nvPicPr>
            <p:cNvPr id="8" name="Picture 7" descr="MCW_Logo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697"/>
            <a:stretch/>
          </p:blipFill>
          <p:spPr>
            <a:xfrm>
              <a:off x="772595" y="4626067"/>
              <a:ext cx="858475" cy="44916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0"/>
            <a:ext cx="13817600" cy="777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endParaRPr lang="en-US" sz="272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" y="311257"/>
            <a:ext cx="12435840" cy="1295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880" y="1813562"/>
            <a:ext cx="12435840" cy="51294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0880" y="7203864"/>
            <a:ext cx="3224107" cy="413809"/>
          </a:xfrm>
          <a:prstGeom prst="rect">
            <a:avLst/>
          </a:prstGeom>
        </p:spPr>
        <p:txBody>
          <a:bodyPr/>
          <a:lstStyle/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fld id="{FC9C6F81-8E4D-47F6-9EEF-C149ECAE7B7C}" type="datetimeFigureOut">
              <a:rPr lang="en-US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</a:pPr>
              <a:t>7/12/2023</a:t>
            </a:fld>
            <a:endParaRPr lang="en-US" sz="2720" dirty="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2613" y="7203864"/>
            <a:ext cx="3224107" cy="413809"/>
          </a:xfrm>
          <a:prstGeom prst="rect">
            <a:avLst/>
          </a:prstGeom>
        </p:spPr>
        <p:txBody>
          <a:bodyPr/>
          <a:lstStyle/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fld id="{B42A0087-FC1C-489A-B63F-C30A0D8E7885}" type="slidenum">
              <a:rPr lang="en-US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720" dirty="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fld id="{B0BC58E8-C016-A049-AF53-392F3D4C3A98}" type="slidenum">
              <a:rPr lang="sv-SE" altLang="sv-SE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  <a:prstGeom prst="rect">
            <a:avLst/>
          </a:prstGeo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082309"/>
            <a:ext cx="10363200" cy="18765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40"/>
            </a:lvl1pPr>
            <a:lvl2pPr marL="388617" indent="0" algn="ctr">
              <a:buNone/>
              <a:defRPr sz="1700"/>
            </a:lvl2pPr>
            <a:lvl3pPr marL="777234" indent="0" algn="ctr">
              <a:buNone/>
              <a:defRPr sz="1531"/>
            </a:lvl3pPr>
            <a:lvl4pPr marL="1165851" indent="0" algn="ctr">
              <a:buNone/>
              <a:defRPr sz="1360"/>
            </a:lvl4pPr>
            <a:lvl5pPr marL="1554469" indent="0" algn="ctr">
              <a:buNone/>
              <a:defRPr sz="1360"/>
            </a:lvl5pPr>
            <a:lvl6pPr marL="1943086" indent="0" algn="ctr">
              <a:buNone/>
              <a:defRPr sz="1360"/>
            </a:lvl6pPr>
            <a:lvl7pPr marL="2331703" indent="0" algn="ctr">
              <a:buNone/>
              <a:defRPr sz="1360"/>
            </a:lvl7pPr>
            <a:lvl8pPr marL="2720320" indent="0" algn="ctr">
              <a:buNone/>
              <a:defRPr sz="1360"/>
            </a:lvl8pPr>
            <a:lvl9pPr marL="3108937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fld id="{BEDD5775-B63E-534A-921E-F44640E0357C}" type="slidenum">
              <a:rPr lang="sv-SE" altLang="sv-SE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867347"/>
            <a:ext cx="13817600" cy="925042"/>
          </a:xfrm>
          <a:prstGeom prst="rect">
            <a:avLst/>
          </a:prstGeom>
          <a:solidFill>
            <a:srgbClr val="006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endParaRPr lang="en-US" sz="272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46994" y="6975722"/>
            <a:ext cx="2217735" cy="683645"/>
            <a:chOff x="163451" y="4626067"/>
            <a:chExt cx="1467619" cy="452412"/>
          </a:xfrm>
        </p:grpSpPr>
        <p:pic>
          <p:nvPicPr>
            <p:cNvPr id="7" name="Picture 6" descr="MCW_Logo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0303"/>
            <a:stretch/>
          </p:blipFill>
          <p:spPr>
            <a:xfrm>
              <a:off x="163451" y="4629318"/>
              <a:ext cx="565134" cy="449161"/>
            </a:xfrm>
            <a:prstGeom prst="rect">
              <a:avLst/>
            </a:prstGeom>
          </p:spPr>
        </p:pic>
        <p:pic>
          <p:nvPicPr>
            <p:cNvPr id="8" name="Picture 7" descr="MCW_Logo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697"/>
            <a:stretch/>
          </p:blipFill>
          <p:spPr>
            <a:xfrm>
              <a:off x="772595" y="4626067"/>
              <a:ext cx="858475" cy="44916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073" y="600406"/>
            <a:ext cx="10367562" cy="566738"/>
          </a:xfrm>
        </p:spPr>
        <p:txBody>
          <a:bodyPr/>
          <a:lstStyle>
            <a:lvl1pPr>
              <a:defRPr>
                <a:latin typeface="+mj-lt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628073" y="1506538"/>
            <a:ext cx="10367562" cy="5965007"/>
          </a:xfrm>
        </p:spPr>
        <p:txBody>
          <a:bodyPr/>
          <a:lstStyle>
            <a:lvl1pPr marL="0" indent="0">
              <a:lnSpc>
                <a:spcPct val="110000"/>
              </a:lnSpc>
              <a:spcAft>
                <a:spcPts val="0"/>
              </a:spcAft>
              <a:defRPr>
                <a:solidFill>
                  <a:srgbClr val="646464"/>
                </a:solidFill>
                <a:latin typeface="+mj-lt"/>
                <a:cs typeface="Helvetica"/>
              </a:defRPr>
            </a:lvl1pPr>
            <a:lvl2pPr marL="238661" indent="-238661">
              <a:lnSpc>
                <a:spcPct val="110000"/>
              </a:lnSpc>
              <a:spcAft>
                <a:spcPts val="0"/>
              </a:spcAft>
              <a:buSzPct val="80000"/>
              <a:buFont typeface="Wingdings" pitchFamily="2" charset="2"/>
              <a:buChar char="§"/>
              <a:defRPr>
                <a:solidFill>
                  <a:srgbClr val="646464"/>
                </a:solidFill>
                <a:latin typeface="+mn-lt"/>
                <a:cs typeface="Helvetica"/>
              </a:defRPr>
            </a:lvl2pPr>
            <a:lvl3pPr marL="475403" indent="-237702">
              <a:lnSpc>
                <a:spcPct val="110000"/>
              </a:lnSpc>
              <a:spcAft>
                <a:spcPts val="0"/>
              </a:spcAft>
              <a:buSzPct val="80000"/>
              <a:defRPr>
                <a:solidFill>
                  <a:srgbClr val="646464"/>
                </a:solidFill>
                <a:latin typeface="+mn-lt"/>
                <a:cs typeface="Helvetica"/>
              </a:defRPr>
            </a:lvl3pPr>
            <a:lvl4pPr marL="710924" indent="-235521">
              <a:lnSpc>
                <a:spcPct val="110000"/>
              </a:lnSpc>
              <a:spcAft>
                <a:spcPts val="0"/>
              </a:spcAft>
              <a:defRPr>
                <a:solidFill>
                  <a:srgbClr val="646464"/>
                </a:solidFill>
                <a:latin typeface="+mn-lt"/>
                <a:cs typeface="Helvetica"/>
              </a:defRPr>
            </a:lvl4pPr>
            <a:lvl5pPr marL="948626" indent="-237702">
              <a:lnSpc>
                <a:spcPct val="110000"/>
              </a:lnSpc>
              <a:spcAft>
                <a:spcPts val="0"/>
              </a:spcAft>
              <a:tabLst/>
              <a:defRPr>
                <a:solidFill>
                  <a:srgbClr val="646464"/>
                </a:solidFill>
                <a:latin typeface="+mn-lt"/>
                <a:cs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0F43D-06A2-4E0E-8490-A3EC2326352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7"/>
          <p:cNvCxnSpPr>
            <a:cxnSpLocks/>
          </p:cNvCxnSpPr>
          <p:nvPr userDrawn="1"/>
        </p:nvCxnSpPr>
        <p:spPr bwMode="auto">
          <a:xfrm>
            <a:off x="628073" y="1275894"/>
            <a:ext cx="10367562" cy="0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0"/>
            <a:ext cx="13817600" cy="777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endParaRPr lang="en-US" sz="272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" y="311257"/>
            <a:ext cx="12435840" cy="1295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880" y="1813562"/>
            <a:ext cx="12435840" cy="51294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0880" y="7203864"/>
            <a:ext cx="3224107" cy="413809"/>
          </a:xfrm>
          <a:prstGeom prst="rect">
            <a:avLst/>
          </a:prstGeom>
        </p:spPr>
        <p:txBody>
          <a:bodyPr/>
          <a:lstStyle/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fld id="{FC9C6F81-8E4D-47F6-9EEF-C149ECAE7B7C}" type="datetimeFigureOut">
              <a:rPr lang="en-US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</a:pPr>
              <a:t>7/12/2023</a:t>
            </a:fld>
            <a:endParaRPr lang="en-US" sz="2720" dirty="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2613" y="7203864"/>
            <a:ext cx="3224107" cy="413809"/>
          </a:xfrm>
          <a:prstGeom prst="rect">
            <a:avLst/>
          </a:prstGeom>
        </p:spPr>
        <p:txBody>
          <a:bodyPr/>
          <a:lstStyle/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fld id="{B42A0087-FC1C-489A-B63F-C30A0D8E7885}" type="slidenum">
              <a:rPr lang="en-US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720" dirty="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fld id="{B0BC58E8-C016-A049-AF53-392F3D4C3A98}" type="slidenum">
              <a:rPr lang="sv-SE" altLang="sv-SE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  <a:prstGeom prst="rect">
            <a:avLst/>
          </a:prstGeo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082309"/>
            <a:ext cx="10363200" cy="18765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40"/>
            </a:lvl1pPr>
            <a:lvl2pPr marL="388617" indent="0" algn="ctr">
              <a:buNone/>
              <a:defRPr sz="1700"/>
            </a:lvl2pPr>
            <a:lvl3pPr marL="777234" indent="0" algn="ctr">
              <a:buNone/>
              <a:defRPr sz="1531"/>
            </a:lvl3pPr>
            <a:lvl4pPr marL="1165851" indent="0" algn="ctr">
              <a:buNone/>
              <a:defRPr sz="1360"/>
            </a:lvl4pPr>
            <a:lvl5pPr marL="1554469" indent="0" algn="ctr">
              <a:buNone/>
              <a:defRPr sz="1360"/>
            </a:lvl5pPr>
            <a:lvl6pPr marL="1943086" indent="0" algn="ctr">
              <a:buNone/>
              <a:defRPr sz="1360"/>
            </a:lvl6pPr>
            <a:lvl7pPr marL="2331703" indent="0" algn="ctr">
              <a:buNone/>
              <a:defRPr sz="1360"/>
            </a:lvl7pPr>
            <a:lvl8pPr marL="2720320" indent="0" algn="ctr">
              <a:buNone/>
              <a:defRPr sz="1360"/>
            </a:lvl8pPr>
            <a:lvl9pPr marL="3108937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fld id="{BEDD5775-B63E-534A-921E-F44640E0357C}" type="slidenum">
              <a:rPr lang="sv-SE" altLang="sv-SE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867347"/>
            <a:ext cx="13817600" cy="925042"/>
          </a:xfrm>
          <a:prstGeom prst="rect">
            <a:avLst/>
          </a:prstGeom>
          <a:solidFill>
            <a:srgbClr val="006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endParaRPr lang="en-US" sz="272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46994" y="6975722"/>
            <a:ext cx="2217735" cy="683645"/>
            <a:chOff x="163451" y="4626067"/>
            <a:chExt cx="1467619" cy="452412"/>
          </a:xfrm>
        </p:grpSpPr>
        <p:pic>
          <p:nvPicPr>
            <p:cNvPr id="7" name="Picture 6" descr="MCW_Logo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0303"/>
            <a:stretch/>
          </p:blipFill>
          <p:spPr>
            <a:xfrm>
              <a:off x="163451" y="4629318"/>
              <a:ext cx="565134" cy="449161"/>
            </a:xfrm>
            <a:prstGeom prst="rect">
              <a:avLst/>
            </a:prstGeom>
          </p:spPr>
        </p:pic>
        <p:pic>
          <p:nvPicPr>
            <p:cNvPr id="8" name="Picture 7" descr="MCW_Logo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697"/>
            <a:stretch/>
          </p:blipFill>
          <p:spPr>
            <a:xfrm>
              <a:off x="772595" y="4626067"/>
              <a:ext cx="858475" cy="44916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0"/>
            <a:ext cx="13817600" cy="777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endParaRPr lang="en-US" sz="272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" y="311257"/>
            <a:ext cx="12435840" cy="1295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880" y="1813562"/>
            <a:ext cx="12435840" cy="51294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0880" y="7203864"/>
            <a:ext cx="3224107" cy="413809"/>
          </a:xfrm>
          <a:prstGeom prst="rect">
            <a:avLst/>
          </a:prstGeom>
        </p:spPr>
        <p:txBody>
          <a:bodyPr/>
          <a:lstStyle/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fld id="{FC9C6F81-8E4D-47F6-9EEF-C149ECAE7B7C}" type="datetimeFigureOut">
              <a:rPr lang="en-US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</a:pPr>
              <a:t>7/12/2023</a:t>
            </a:fld>
            <a:endParaRPr lang="en-US" sz="2720" dirty="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2613" y="7203864"/>
            <a:ext cx="3224107" cy="413809"/>
          </a:xfrm>
          <a:prstGeom prst="rect">
            <a:avLst/>
          </a:prstGeom>
        </p:spPr>
        <p:txBody>
          <a:bodyPr/>
          <a:lstStyle/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fld id="{B42A0087-FC1C-489A-B63F-C30A0D8E7885}" type="slidenum">
              <a:rPr lang="en-US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720" dirty="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fld id="{B0BC58E8-C016-A049-AF53-392F3D4C3A98}" type="slidenum">
              <a:rPr lang="sv-SE" altLang="sv-SE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  <a:prstGeom prst="rect">
            <a:avLst/>
          </a:prstGeo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082309"/>
            <a:ext cx="10363200" cy="18765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40"/>
            </a:lvl1pPr>
            <a:lvl2pPr marL="388617" indent="0" algn="ctr">
              <a:buNone/>
              <a:defRPr sz="1700"/>
            </a:lvl2pPr>
            <a:lvl3pPr marL="777234" indent="0" algn="ctr">
              <a:buNone/>
              <a:defRPr sz="1531"/>
            </a:lvl3pPr>
            <a:lvl4pPr marL="1165851" indent="0" algn="ctr">
              <a:buNone/>
              <a:defRPr sz="1360"/>
            </a:lvl4pPr>
            <a:lvl5pPr marL="1554469" indent="0" algn="ctr">
              <a:buNone/>
              <a:defRPr sz="1360"/>
            </a:lvl5pPr>
            <a:lvl6pPr marL="1943086" indent="0" algn="ctr">
              <a:buNone/>
              <a:defRPr sz="1360"/>
            </a:lvl6pPr>
            <a:lvl7pPr marL="2331703" indent="0" algn="ctr">
              <a:buNone/>
              <a:defRPr sz="1360"/>
            </a:lvl7pPr>
            <a:lvl8pPr marL="2720320" indent="0" algn="ctr">
              <a:buNone/>
              <a:defRPr sz="1360"/>
            </a:lvl8pPr>
            <a:lvl9pPr marL="3108937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fld id="{BEDD5775-B63E-534A-921E-F44640E0357C}" type="slidenum">
              <a:rPr lang="sv-SE" altLang="sv-SE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867347"/>
            <a:ext cx="13817600" cy="925042"/>
          </a:xfrm>
          <a:prstGeom prst="rect">
            <a:avLst/>
          </a:prstGeom>
          <a:solidFill>
            <a:srgbClr val="006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endParaRPr lang="en-US" sz="272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46994" y="6975722"/>
            <a:ext cx="2217735" cy="683645"/>
            <a:chOff x="163451" y="4626067"/>
            <a:chExt cx="1467619" cy="452412"/>
          </a:xfrm>
        </p:grpSpPr>
        <p:pic>
          <p:nvPicPr>
            <p:cNvPr id="7" name="Picture 6" descr="MCW_Logo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0303"/>
            <a:stretch/>
          </p:blipFill>
          <p:spPr>
            <a:xfrm>
              <a:off x="163451" y="4629318"/>
              <a:ext cx="565134" cy="449161"/>
            </a:xfrm>
            <a:prstGeom prst="rect">
              <a:avLst/>
            </a:prstGeom>
          </p:spPr>
        </p:pic>
        <p:pic>
          <p:nvPicPr>
            <p:cNvPr id="8" name="Picture 7" descr="MCW_Logo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697"/>
            <a:stretch/>
          </p:blipFill>
          <p:spPr>
            <a:xfrm>
              <a:off x="772595" y="4626067"/>
              <a:ext cx="858475" cy="44916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_Cover_23Sept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3833855" cy="7781544"/>
          </a:xfrm>
          <a:prstGeom prst="rect">
            <a:avLst/>
          </a:prstGeom>
        </p:spPr>
      </p:pic>
      <p:sp>
        <p:nvSpPr>
          <p:cNvPr id="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28073" y="457201"/>
            <a:ext cx="10367562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8073" y="1329166"/>
            <a:ext cx="10367562" cy="577806"/>
          </a:xfrm>
          <a:prstGeom prst="rect">
            <a:avLst/>
          </a:prstGeom>
        </p:spPr>
        <p:txBody>
          <a:bodyPr/>
          <a:lstStyle>
            <a:lvl1pPr marL="0" indent="0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20"/>
          </p:nvPr>
        </p:nvSpPr>
        <p:spPr>
          <a:xfrm>
            <a:off x="628073" y="1939544"/>
            <a:ext cx="10367562" cy="5120640"/>
          </a:xfrm>
        </p:spPr>
        <p:txBody>
          <a:bodyPr/>
          <a:lstStyle>
            <a:lvl1pPr marL="0" indent="0">
              <a:defRPr b="0">
                <a:solidFill>
                  <a:srgbClr val="787878"/>
                </a:solidFill>
              </a:defRPr>
            </a:lvl1pPr>
            <a:lvl2pPr marL="235521" indent="-235521">
              <a:defRPr>
                <a:solidFill>
                  <a:srgbClr val="787878"/>
                </a:solidFill>
              </a:defRPr>
            </a:lvl2pPr>
            <a:lvl3pPr>
              <a:buSzPct val="80000"/>
              <a:defRPr>
                <a:solidFill>
                  <a:srgbClr val="787878"/>
                </a:solidFill>
              </a:defRPr>
            </a:lvl3pPr>
            <a:lvl4pPr marL="710924" indent="-235521">
              <a:defRPr>
                <a:solidFill>
                  <a:srgbClr val="787878"/>
                </a:solidFill>
              </a:defRPr>
            </a:lvl4pPr>
            <a:lvl5pPr marL="948626" indent="-237702">
              <a:defRPr>
                <a:solidFill>
                  <a:srgbClr val="78787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7"/>
          <p:cNvCxnSpPr>
            <a:cxnSpLocks/>
          </p:cNvCxnSpPr>
          <p:nvPr userDrawn="1"/>
        </p:nvCxnSpPr>
        <p:spPr bwMode="auto">
          <a:xfrm>
            <a:off x="628073" y="1275894"/>
            <a:ext cx="10367562" cy="0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28073" y="7190450"/>
            <a:ext cx="455987" cy="26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97675">
              <a:defRPr sz="1511" smtClean="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</a:defRPr>
            </a:lvl1pPr>
          </a:lstStyle>
          <a:p>
            <a:pPr>
              <a:defRPr/>
            </a:pPr>
            <a:fld id="{A1CF417C-CA05-41C3-92EB-A7D8819E21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2" name="Straight Connector 7"/>
          <p:cNvCxnSpPr>
            <a:cxnSpLocks/>
          </p:cNvCxnSpPr>
          <p:nvPr userDrawn="1"/>
        </p:nvCxnSpPr>
        <p:spPr bwMode="auto">
          <a:xfrm>
            <a:off x="628074" y="1275894"/>
            <a:ext cx="12559274" cy="0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0"/>
            <a:ext cx="13817600" cy="777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endParaRPr lang="en-US" sz="272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" y="311257"/>
            <a:ext cx="12435840" cy="1295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880" y="1813562"/>
            <a:ext cx="12435840" cy="51294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0880" y="7203864"/>
            <a:ext cx="3224107" cy="413809"/>
          </a:xfrm>
          <a:prstGeom prst="rect">
            <a:avLst/>
          </a:prstGeom>
        </p:spPr>
        <p:txBody>
          <a:bodyPr/>
          <a:lstStyle/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fld id="{FC9C6F81-8E4D-47F6-9EEF-C149ECAE7B7C}" type="datetimeFigureOut">
              <a:rPr lang="en-US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</a:pPr>
              <a:t>7/12/2023</a:t>
            </a:fld>
            <a:endParaRPr lang="en-US" sz="2720" dirty="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2613" y="7203864"/>
            <a:ext cx="3224107" cy="413809"/>
          </a:xfrm>
          <a:prstGeom prst="rect">
            <a:avLst/>
          </a:prstGeom>
        </p:spPr>
        <p:txBody>
          <a:bodyPr/>
          <a:lstStyle/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fld id="{B42A0087-FC1C-489A-B63F-C30A0D8E7885}" type="slidenum">
              <a:rPr lang="en-US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720" dirty="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fld id="{B0BC58E8-C016-A049-AF53-392F3D4C3A98}" type="slidenum">
              <a:rPr lang="sv-SE" altLang="sv-SE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  <a:prstGeom prst="rect">
            <a:avLst/>
          </a:prstGeo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082309"/>
            <a:ext cx="10363200" cy="18765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40"/>
            </a:lvl1pPr>
            <a:lvl2pPr marL="388617" indent="0" algn="ctr">
              <a:buNone/>
              <a:defRPr sz="1700"/>
            </a:lvl2pPr>
            <a:lvl3pPr marL="777234" indent="0" algn="ctr">
              <a:buNone/>
              <a:defRPr sz="1531"/>
            </a:lvl3pPr>
            <a:lvl4pPr marL="1165851" indent="0" algn="ctr">
              <a:buNone/>
              <a:defRPr sz="1360"/>
            </a:lvl4pPr>
            <a:lvl5pPr marL="1554469" indent="0" algn="ctr">
              <a:buNone/>
              <a:defRPr sz="1360"/>
            </a:lvl5pPr>
            <a:lvl6pPr marL="1943086" indent="0" algn="ctr">
              <a:buNone/>
              <a:defRPr sz="1360"/>
            </a:lvl6pPr>
            <a:lvl7pPr marL="2331703" indent="0" algn="ctr">
              <a:buNone/>
              <a:defRPr sz="1360"/>
            </a:lvl7pPr>
            <a:lvl8pPr marL="2720320" indent="0" algn="ctr">
              <a:buNone/>
              <a:defRPr sz="1360"/>
            </a:lvl8pPr>
            <a:lvl9pPr marL="3108937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  <a:defRPr/>
            </a:pPr>
            <a:fld id="{BEDD5775-B63E-534A-921E-F44640E0357C}" type="slidenum">
              <a:rPr lang="sv-SE" altLang="sv-SE" sz="2720" smtClean="0">
                <a:solidFill>
                  <a:srgbClr val="000000"/>
                </a:solidFill>
                <a:latin typeface="Franklin Gothic Book" panose="020B0503020102020204"/>
                <a:ea typeface=""/>
                <a:cs typeface=""/>
              </a:rPr>
              <a:pPr defTabSz="69087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sv-SE" altLang="sv-SE" sz="2720">
              <a:solidFill>
                <a:srgbClr val="000000"/>
              </a:solidFill>
              <a:latin typeface="Franklin Gothic Book" panose="020B0503020102020204"/>
              <a:ea typeface=""/>
              <a:cs typeface="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werPoint_Cover_23Sept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2572"/>
            <a:ext cx="13833855" cy="7781544"/>
          </a:xfrm>
          <a:prstGeom prst="rect">
            <a:avLst/>
          </a:prstGeom>
        </p:spPr>
      </p:pic>
      <p:sp>
        <p:nvSpPr>
          <p:cNvPr id="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6701" y="595313"/>
            <a:ext cx="12561455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9022876" y="1506538"/>
            <a:ext cx="4145280" cy="4842798"/>
          </a:xfrm>
          <a:solidFill>
            <a:schemeClr val="bg2"/>
          </a:solidFill>
        </p:spPr>
        <p:txBody>
          <a:bodyPr lIns="164592" tIns="164592" rIns="164592" bIns="164592"/>
          <a:lstStyle>
            <a:lvl1pPr marL="0" indent="6540"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4"/>
          </p:nvPr>
        </p:nvSpPr>
        <p:spPr>
          <a:xfrm>
            <a:off x="623710" y="1506538"/>
            <a:ext cx="7913716" cy="4842798"/>
          </a:xfrm>
        </p:spPr>
        <p:txBody>
          <a:bodyPr/>
          <a:lstStyle>
            <a:lvl1pPr marL="0" indent="654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 bwMode="auto">
          <a:xfrm>
            <a:off x="628073" y="1275894"/>
            <a:ext cx="10367562" cy="0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28073" y="7190450"/>
            <a:ext cx="455987" cy="26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97675">
              <a:defRPr sz="1511" smtClean="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</a:defRPr>
            </a:lvl1pPr>
          </a:lstStyle>
          <a:p>
            <a:pPr>
              <a:defRPr/>
            </a:pPr>
            <a:fld id="{A1CF417C-CA05-41C3-92EB-A7D8819E21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3" name="Straight Connector 7"/>
          <p:cNvCxnSpPr>
            <a:cxnSpLocks/>
          </p:cNvCxnSpPr>
          <p:nvPr userDrawn="1"/>
        </p:nvCxnSpPr>
        <p:spPr bwMode="auto">
          <a:xfrm>
            <a:off x="628074" y="1275894"/>
            <a:ext cx="12559274" cy="0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28074" y="595313"/>
            <a:ext cx="10350070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>
                <a:latin typeface="+mj-lt"/>
                <a:cs typeface="Helvetica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651936" y="1415098"/>
            <a:ext cx="4145280" cy="5440680"/>
          </a:xfrm>
          <a:solidFill>
            <a:schemeClr val="bg2"/>
          </a:solidFill>
        </p:spPr>
        <p:txBody>
          <a:bodyPr lIns="164592" tIns="164592" rIns="164592" bIns="164592"/>
          <a:lstStyle>
            <a:lvl1pPr marL="0" indent="6540" algn="ctr">
              <a:defRPr>
                <a:solidFill>
                  <a:schemeClr val="accent1"/>
                </a:solidFill>
                <a:latin typeface="+mj-lt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4"/>
          </p:nvPr>
        </p:nvSpPr>
        <p:spPr>
          <a:xfrm>
            <a:off x="5254440" y="1371600"/>
            <a:ext cx="5723704" cy="5486400"/>
          </a:xfrm>
        </p:spPr>
        <p:txBody>
          <a:bodyPr/>
          <a:lstStyle>
            <a:lvl1pPr marL="0" indent="6540">
              <a:defRPr>
                <a:latin typeface="+mj-lt"/>
                <a:cs typeface="Helvetica"/>
              </a:defRPr>
            </a:lvl1pPr>
            <a:lvl2pPr>
              <a:defRPr>
                <a:latin typeface="+mn-lt"/>
                <a:cs typeface="Helvetica"/>
              </a:defRPr>
            </a:lvl2pPr>
            <a:lvl3pPr>
              <a:defRPr>
                <a:latin typeface="+mn-lt"/>
                <a:cs typeface="Helvetica"/>
              </a:defRPr>
            </a:lvl3pPr>
            <a:lvl4pPr>
              <a:defRPr>
                <a:latin typeface="+mn-lt"/>
                <a:cs typeface="Helvetica"/>
              </a:defRPr>
            </a:lvl4pPr>
            <a:lvl5pPr>
              <a:defRPr>
                <a:latin typeface="+mn-lt"/>
                <a:cs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85397-FF0D-46E7-8A60-7A4DF7BA3E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7"/>
          <p:cNvCxnSpPr>
            <a:cxnSpLocks/>
          </p:cNvCxnSpPr>
          <p:nvPr userDrawn="1"/>
        </p:nvCxnSpPr>
        <p:spPr bwMode="auto">
          <a:xfrm>
            <a:off x="628073" y="1275894"/>
            <a:ext cx="10367562" cy="0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05104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_Cover_23Sept4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3833855" cy="7781544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5700645" y="5156220"/>
            <a:ext cx="6332762" cy="1877247"/>
          </a:xfrm>
        </p:spPr>
        <p:txBody>
          <a:bodyPr anchor="t"/>
          <a:lstStyle>
            <a:lvl1pPr>
              <a:defRPr sz="3846">
                <a:solidFill>
                  <a:schemeClr val="accent1"/>
                </a:solidFill>
                <a:latin typeface="+mj-lt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700644" y="4149703"/>
            <a:ext cx="6332763" cy="927000"/>
          </a:xfrm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2473">
                <a:solidFill>
                  <a:schemeClr val="accent2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28073" y="7190450"/>
            <a:ext cx="455987" cy="26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97675">
              <a:defRPr sz="1511" smtClean="0">
                <a:solidFill>
                  <a:schemeClr val="bg1"/>
                </a:solidFill>
                <a:latin typeface="Helvetica"/>
                <a:ea typeface="ＭＳ Ｐゴシック" charset="-128"/>
                <a:cs typeface="Helvetica"/>
              </a:defRPr>
            </a:lvl1pPr>
          </a:lstStyle>
          <a:p>
            <a:pPr>
              <a:defRPr/>
            </a:pPr>
            <a:fld id="{A1CF417C-CA05-41C3-92EB-A7D8819E21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 descr="MCW-tag-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271" y="4804515"/>
            <a:ext cx="3254337" cy="11018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_Cover_23Sept5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3833855" cy="7781544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5700645" y="5156220"/>
            <a:ext cx="6332762" cy="1877247"/>
          </a:xfrm>
        </p:spPr>
        <p:txBody>
          <a:bodyPr anchor="t"/>
          <a:lstStyle>
            <a:lvl1pPr>
              <a:defRPr sz="3846">
                <a:solidFill>
                  <a:schemeClr val="accent1"/>
                </a:solidFill>
                <a:latin typeface="+mj-lt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700644" y="4149703"/>
            <a:ext cx="6332763" cy="927000"/>
          </a:xfrm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2473">
                <a:solidFill>
                  <a:schemeClr val="accent2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28073" y="7190450"/>
            <a:ext cx="455987" cy="26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97675">
              <a:defRPr sz="1511" smtClean="0">
                <a:solidFill>
                  <a:schemeClr val="bg1"/>
                </a:solidFill>
                <a:latin typeface="Helvetica"/>
                <a:ea typeface="ＭＳ Ｐゴシック" charset="-128"/>
                <a:cs typeface="Helvetica"/>
              </a:defRPr>
            </a:lvl1pPr>
          </a:lstStyle>
          <a:p>
            <a:pPr>
              <a:defRPr/>
            </a:pPr>
            <a:fld id="{A1CF417C-CA05-41C3-92EB-A7D8819E21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 descr="MCW-tag-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271" y="4804515"/>
            <a:ext cx="3254337" cy="11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9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_Cover_23Sept2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3833855" cy="7781544"/>
          </a:xfrm>
          <a:prstGeom prst="rect">
            <a:avLst/>
          </a:prstGeom>
        </p:spPr>
      </p:pic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28073" y="619626"/>
            <a:ext cx="10367562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28073" y="7190450"/>
            <a:ext cx="455987" cy="26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97675">
              <a:defRPr sz="1511" smtClean="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</a:defRPr>
            </a:lvl1pPr>
          </a:lstStyle>
          <a:p>
            <a:pPr>
              <a:defRPr/>
            </a:pPr>
            <a:fld id="{A1CF417C-CA05-41C3-92EB-A7D8819E21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073" y="1506538"/>
            <a:ext cx="10367562" cy="56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8" r:id="rId2"/>
    <p:sldLayoutId id="2147484599" r:id="rId3"/>
    <p:sldLayoutId id="2147484600" r:id="rId4"/>
    <p:sldLayoutId id="2147484613" r:id="rId5"/>
    <p:sldLayoutId id="2147484608" r:id="rId6"/>
    <p:sldLayoutId id="2147484635" r:id="rId7"/>
    <p:sldLayoutId id="2147484615" r:id="rId8"/>
    <p:sldLayoutId id="2147484636" r:id="rId9"/>
    <p:sldLayoutId id="2147484637" r:id="rId10"/>
    <p:sldLayoutId id="2147484639" r:id="rId11"/>
  </p:sldLayoutIdLst>
  <p:hf hdr="0" dt="0"/>
  <p:txStyles>
    <p:titleStyle>
      <a:lvl1pPr algn="l" defTabSz="695660" rtl="0" eaLnBrk="1" fontAlgn="base" hangingPunct="1">
        <a:spcBef>
          <a:spcPct val="0"/>
        </a:spcBef>
        <a:spcAft>
          <a:spcPct val="0"/>
        </a:spcAft>
        <a:defRPr sz="4396" kern="1200">
          <a:solidFill>
            <a:schemeClr val="accent1"/>
          </a:solidFill>
          <a:latin typeface="+mj-lt"/>
          <a:ea typeface="MS PGothic"/>
          <a:cs typeface="Helvetica"/>
        </a:defRPr>
      </a:lvl1pPr>
      <a:lvl2pPr algn="l" defTabSz="695660" rtl="0" eaLnBrk="1" fontAlgn="base" hangingPunct="1">
        <a:spcBef>
          <a:spcPct val="0"/>
        </a:spcBef>
        <a:spcAft>
          <a:spcPct val="0"/>
        </a:spcAft>
        <a:defRPr sz="3022">
          <a:solidFill>
            <a:schemeClr val="accent1"/>
          </a:solidFill>
          <a:latin typeface="Arial" charset="0"/>
          <a:ea typeface="MS PGothic"/>
          <a:cs typeface="Arial" charset="0"/>
        </a:defRPr>
      </a:lvl2pPr>
      <a:lvl3pPr algn="l" defTabSz="695660" rtl="0" eaLnBrk="1" fontAlgn="base" hangingPunct="1">
        <a:spcBef>
          <a:spcPct val="0"/>
        </a:spcBef>
        <a:spcAft>
          <a:spcPct val="0"/>
        </a:spcAft>
        <a:defRPr sz="3022">
          <a:solidFill>
            <a:schemeClr val="accent1"/>
          </a:solidFill>
          <a:latin typeface="Arial" charset="0"/>
          <a:ea typeface="MS PGothic"/>
          <a:cs typeface="Arial" charset="0"/>
        </a:defRPr>
      </a:lvl3pPr>
      <a:lvl4pPr algn="l" defTabSz="695660" rtl="0" eaLnBrk="1" fontAlgn="base" hangingPunct="1">
        <a:spcBef>
          <a:spcPct val="0"/>
        </a:spcBef>
        <a:spcAft>
          <a:spcPct val="0"/>
        </a:spcAft>
        <a:defRPr sz="3022">
          <a:solidFill>
            <a:schemeClr val="accent1"/>
          </a:solidFill>
          <a:latin typeface="Arial" charset="0"/>
          <a:ea typeface="MS PGothic"/>
          <a:cs typeface="Arial" charset="0"/>
        </a:defRPr>
      </a:lvl4pPr>
      <a:lvl5pPr algn="l" defTabSz="695660" rtl="0" eaLnBrk="1" fontAlgn="base" hangingPunct="1">
        <a:spcBef>
          <a:spcPct val="0"/>
        </a:spcBef>
        <a:spcAft>
          <a:spcPct val="0"/>
        </a:spcAft>
        <a:defRPr sz="3022">
          <a:solidFill>
            <a:schemeClr val="accent1"/>
          </a:solidFill>
          <a:latin typeface="Arial" charset="0"/>
          <a:ea typeface="MS PGothic"/>
          <a:cs typeface="Arial" charset="0"/>
        </a:defRPr>
      </a:lvl5pPr>
      <a:lvl6pPr marL="699614" algn="l" defTabSz="699614" rtl="0" eaLnBrk="1" fontAlgn="base" hangingPunct="1">
        <a:spcBef>
          <a:spcPct val="0"/>
        </a:spcBef>
        <a:spcAft>
          <a:spcPct val="0"/>
        </a:spcAft>
        <a:defRPr sz="3709">
          <a:solidFill>
            <a:schemeClr val="accent1"/>
          </a:solidFill>
          <a:latin typeface="Calibri" pitchFamily="34" charset="0"/>
          <a:cs typeface="Arial" charset="0"/>
        </a:defRPr>
      </a:lvl6pPr>
      <a:lvl7pPr marL="1399232" algn="l" defTabSz="699614" rtl="0" eaLnBrk="1" fontAlgn="base" hangingPunct="1">
        <a:spcBef>
          <a:spcPct val="0"/>
        </a:spcBef>
        <a:spcAft>
          <a:spcPct val="0"/>
        </a:spcAft>
        <a:defRPr sz="3709">
          <a:solidFill>
            <a:schemeClr val="accent1"/>
          </a:solidFill>
          <a:latin typeface="Calibri" pitchFamily="34" charset="0"/>
          <a:cs typeface="Arial" charset="0"/>
        </a:defRPr>
      </a:lvl7pPr>
      <a:lvl8pPr marL="2098847" algn="l" defTabSz="699614" rtl="0" eaLnBrk="1" fontAlgn="base" hangingPunct="1">
        <a:spcBef>
          <a:spcPct val="0"/>
        </a:spcBef>
        <a:spcAft>
          <a:spcPct val="0"/>
        </a:spcAft>
        <a:defRPr sz="3709">
          <a:solidFill>
            <a:schemeClr val="accent1"/>
          </a:solidFill>
          <a:latin typeface="Calibri" pitchFamily="34" charset="0"/>
          <a:cs typeface="Arial" charset="0"/>
        </a:defRPr>
      </a:lvl8pPr>
      <a:lvl9pPr marL="2798465" algn="l" defTabSz="699614" rtl="0" eaLnBrk="1" fontAlgn="base" hangingPunct="1">
        <a:spcBef>
          <a:spcPct val="0"/>
        </a:spcBef>
        <a:spcAft>
          <a:spcPct val="0"/>
        </a:spcAft>
        <a:defRPr sz="3709">
          <a:solidFill>
            <a:schemeClr val="accent1"/>
          </a:solidFill>
          <a:latin typeface="Calibri" pitchFamily="34" charset="0"/>
          <a:cs typeface="Arial" charset="0"/>
        </a:defRPr>
      </a:lvl9pPr>
    </p:titleStyle>
    <p:bodyStyle>
      <a:lvl1pPr algn="l" defTabSz="695660" rtl="0" eaLnBrk="1" fontAlgn="base" hangingPunct="1">
        <a:lnSpc>
          <a:spcPct val="110000"/>
        </a:lnSpc>
        <a:spcBef>
          <a:spcPts val="1236"/>
        </a:spcBef>
        <a:spcAft>
          <a:spcPct val="0"/>
        </a:spcAft>
        <a:buFont typeface="Arial" pitchFamily="34" charset="0"/>
        <a:defRPr sz="3846" kern="1200">
          <a:solidFill>
            <a:srgbClr val="646464"/>
          </a:solidFill>
          <a:latin typeface="+mn-lt"/>
          <a:ea typeface="MS PGothic"/>
          <a:cs typeface="Helvetica"/>
        </a:defRPr>
      </a:lvl1pPr>
      <a:lvl2pPr marL="237702" indent="-237702" algn="l" defTabSz="695660" rtl="0" eaLnBrk="1" fontAlgn="base" hangingPunct="1">
        <a:lnSpc>
          <a:spcPct val="110000"/>
        </a:lnSpc>
        <a:spcBef>
          <a:spcPts val="1236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§"/>
        <a:defRPr sz="3297" kern="1200">
          <a:solidFill>
            <a:srgbClr val="646464"/>
          </a:solidFill>
          <a:latin typeface="+mn-lt"/>
          <a:ea typeface="MS PGothic"/>
          <a:cs typeface="Helvetica"/>
        </a:defRPr>
      </a:lvl2pPr>
      <a:lvl3pPr marL="475403" indent="-237702" algn="l" defTabSz="695660" rtl="0" eaLnBrk="1" fontAlgn="base" hangingPunct="1">
        <a:lnSpc>
          <a:spcPct val="110000"/>
        </a:lnSpc>
        <a:spcBef>
          <a:spcPts val="824"/>
        </a:spcBef>
        <a:spcAft>
          <a:spcPct val="0"/>
        </a:spcAft>
        <a:buClr>
          <a:schemeClr val="tx1"/>
        </a:buClr>
        <a:buSzPct val="80000"/>
        <a:buFont typeface="Arial" pitchFamily="34" charset="0"/>
        <a:buChar char="–"/>
        <a:defRPr sz="2747" kern="1200">
          <a:solidFill>
            <a:srgbClr val="646464"/>
          </a:solidFill>
          <a:latin typeface="+mn-lt"/>
          <a:ea typeface="MS PGothic"/>
          <a:cs typeface="Helvetica"/>
        </a:defRPr>
      </a:lvl3pPr>
      <a:lvl4pPr marL="710924" indent="-235521" algn="l" defTabSz="695660" rtl="0" eaLnBrk="1" fontAlgn="base" hangingPunct="1">
        <a:lnSpc>
          <a:spcPct val="110000"/>
        </a:lnSpc>
        <a:spcBef>
          <a:spcPts val="824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473" kern="1200">
          <a:solidFill>
            <a:srgbClr val="646464"/>
          </a:solidFill>
          <a:latin typeface="+mn-lt"/>
          <a:ea typeface="MS PGothic"/>
          <a:cs typeface="Helvetica"/>
        </a:defRPr>
      </a:lvl4pPr>
      <a:lvl5pPr marL="948626" indent="-237702" algn="l" defTabSz="695660" rtl="0" eaLnBrk="1" fontAlgn="base" hangingPunct="1">
        <a:lnSpc>
          <a:spcPct val="110000"/>
        </a:lnSpc>
        <a:spcBef>
          <a:spcPts val="824"/>
        </a:spcBef>
        <a:spcAft>
          <a:spcPct val="0"/>
        </a:spcAft>
        <a:buClr>
          <a:schemeClr val="tx1"/>
        </a:buClr>
        <a:buSzPct val="70000"/>
        <a:buFont typeface="Arial" pitchFamily="34" charset="0"/>
        <a:buChar char="–"/>
        <a:defRPr sz="2198" kern="1200">
          <a:solidFill>
            <a:srgbClr val="646464"/>
          </a:solidFill>
          <a:latin typeface="+mn-lt"/>
          <a:ea typeface="MS PGothic"/>
          <a:cs typeface="Helvetica"/>
        </a:defRPr>
      </a:lvl5pPr>
      <a:lvl6pPr marL="3847888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7505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119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6736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614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23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8847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46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08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769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731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6926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CF417C-CA05-41C3-92EB-A7D8819E21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7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  <p:sldLayoutId id="2147484684" r:id="rId12"/>
  </p:sldLayoutIdLst>
  <p:hf hdr="0" dt="0"/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867347"/>
            <a:ext cx="13817600" cy="925042"/>
          </a:xfrm>
          <a:prstGeom prst="rect">
            <a:avLst/>
          </a:prstGeom>
          <a:solidFill>
            <a:srgbClr val="006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endParaRPr lang="en-US" sz="272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577080" y="7203865"/>
            <a:ext cx="4663440" cy="4150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Franklin Gothic Book" panose="020B0503020102020204"/>
                <a:ea typeface=""/>
                <a:cs typeface=""/>
              </a:rPr>
              <a:t>&lt;#&gt;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6994" y="6975722"/>
            <a:ext cx="2217735" cy="683645"/>
            <a:chOff x="163451" y="4626067"/>
            <a:chExt cx="1467619" cy="452412"/>
          </a:xfrm>
        </p:grpSpPr>
        <p:pic>
          <p:nvPicPr>
            <p:cNvPr id="8" name="Picture 7" descr="MCW_Logo.ai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0303"/>
            <a:stretch/>
          </p:blipFill>
          <p:spPr>
            <a:xfrm>
              <a:off x="163451" y="4629318"/>
              <a:ext cx="565134" cy="449161"/>
            </a:xfrm>
            <a:prstGeom prst="rect">
              <a:avLst/>
            </a:prstGeom>
          </p:spPr>
        </p:pic>
        <p:pic>
          <p:nvPicPr>
            <p:cNvPr id="9" name="Picture 8" descr="MCW_Logo.ai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697"/>
            <a:stretch/>
          </p:blipFill>
          <p:spPr>
            <a:xfrm>
              <a:off x="772595" y="4626067"/>
              <a:ext cx="858475" cy="449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86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</p:sldLayoutIdLst>
  <p:hf hdr="0" dt="0"/>
  <p:txStyles>
    <p:titleStyle>
      <a:lvl1pPr algn="ctr" defTabSz="690875" rtl="0" eaLnBrk="1" latinLnBrk="0" hangingPunct="1">
        <a:spcBef>
          <a:spcPct val="0"/>
        </a:spcBef>
        <a:buNone/>
        <a:defRPr sz="66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8156" indent="-518156" algn="l" defTabSz="690875" rtl="0" eaLnBrk="1" latinLnBrk="0" hangingPunct="1">
        <a:spcBef>
          <a:spcPct val="20000"/>
        </a:spcBef>
        <a:buFont typeface="Arial"/>
        <a:buChar char="•"/>
        <a:defRPr sz="4836" kern="1200">
          <a:solidFill>
            <a:schemeClr val="tx1"/>
          </a:solidFill>
          <a:latin typeface="+mn-lt"/>
          <a:ea typeface="+mn-ea"/>
          <a:cs typeface="+mn-cs"/>
        </a:defRPr>
      </a:lvl1pPr>
      <a:lvl2pPr marL="1122672" indent="-431797" algn="l" defTabSz="690875" rtl="0" eaLnBrk="1" latinLnBrk="0" hangingPunct="1">
        <a:spcBef>
          <a:spcPct val="20000"/>
        </a:spcBef>
        <a:buFont typeface="Arial"/>
        <a:buChar char="–"/>
        <a:defRPr sz="4231" kern="1200">
          <a:solidFill>
            <a:schemeClr val="tx1"/>
          </a:solidFill>
          <a:latin typeface="+mn-lt"/>
          <a:ea typeface="+mn-ea"/>
          <a:cs typeface="+mn-cs"/>
        </a:defRPr>
      </a:lvl2pPr>
      <a:lvl3pPr marL="1727187" indent="-345437" algn="l" defTabSz="690875" rtl="0" eaLnBrk="1" latinLnBrk="0" hangingPunct="1">
        <a:spcBef>
          <a:spcPct val="20000"/>
        </a:spcBef>
        <a:buFont typeface="Arial"/>
        <a:buChar char="•"/>
        <a:defRPr sz="3627" kern="1200">
          <a:solidFill>
            <a:schemeClr val="tx1"/>
          </a:solidFill>
          <a:latin typeface="+mn-lt"/>
          <a:ea typeface="+mn-ea"/>
          <a:cs typeface="+mn-cs"/>
        </a:defRPr>
      </a:lvl3pPr>
      <a:lvl4pPr marL="2418062" indent="-345437" algn="l" defTabSz="690875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08937" indent="-345437" algn="l" defTabSz="690875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799812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490687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181562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872437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1pPr>
      <a:lvl2pPr marL="690875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38175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3pPr>
      <a:lvl4pPr marL="2072625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4pPr>
      <a:lvl5pPr marL="276350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5pPr>
      <a:lvl6pPr marL="3454375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6pPr>
      <a:lvl7pPr marL="414525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7pPr>
      <a:lvl8pPr marL="4836124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99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867347"/>
            <a:ext cx="13817600" cy="925042"/>
          </a:xfrm>
          <a:prstGeom prst="rect">
            <a:avLst/>
          </a:prstGeom>
          <a:solidFill>
            <a:srgbClr val="006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endParaRPr lang="en-US" sz="272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577080" y="7203865"/>
            <a:ext cx="4663440" cy="4150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Franklin Gothic Book" panose="020B0503020102020204"/>
                <a:ea typeface=""/>
                <a:cs typeface=""/>
              </a:rPr>
              <a:t>&lt;#&gt;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6994" y="6975722"/>
            <a:ext cx="2217735" cy="683645"/>
            <a:chOff x="163451" y="4626067"/>
            <a:chExt cx="1467619" cy="452412"/>
          </a:xfrm>
        </p:grpSpPr>
        <p:pic>
          <p:nvPicPr>
            <p:cNvPr id="8" name="Picture 7" descr="MCW_Logo.ai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0303"/>
            <a:stretch/>
          </p:blipFill>
          <p:spPr>
            <a:xfrm>
              <a:off x="163451" y="4629318"/>
              <a:ext cx="565134" cy="449161"/>
            </a:xfrm>
            <a:prstGeom prst="rect">
              <a:avLst/>
            </a:prstGeom>
          </p:spPr>
        </p:pic>
        <p:pic>
          <p:nvPicPr>
            <p:cNvPr id="9" name="Picture 8" descr="MCW_Logo.ai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697"/>
            <a:stretch/>
          </p:blipFill>
          <p:spPr>
            <a:xfrm>
              <a:off x="772595" y="4626067"/>
              <a:ext cx="858475" cy="449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70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</p:sldLayoutIdLst>
  <p:hf hdr="0" dt="0"/>
  <p:txStyles>
    <p:titleStyle>
      <a:lvl1pPr algn="ctr" defTabSz="690875" rtl="0" eaLnBrk="1" latinLnBrk="0" hangingPunct="1">
        <a:spcBef>
          <a:spcPct val="0"/>
        </a:spcBef>
        <a:buNone/>
        <a:defRPr sz="66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8156" indent="-518156" algn="l" defTabSz="690875" rtl="0" eaLnBrk="1" latinLnBrk="0" hangingPunct="1">
        <a:spcBef>
          <a:spcPct val="20000"/>
        </a:spcBef>
        <a:buFont typeface="Arial"/>
        <a:buChar char="•"/>
        <a:defRPr sz="4836" kern="1200">
          <a:solidFill>
            <a:schemeClr val="tx1"/>
          </a:solidFill>
          <a:latin typeface="+mn-lt"/>
          <a:ea typeface="+mn-ea"/>
          <a:cs typeface="+mn-cs"/>
        </a:defRPr>
      </a:lvl1pPr>
      <a:lvl2pPr marL="1122672" indent="-431797" algn="l" defTabSz="690875" rtl="0" eaLnBrk="1" latinLnBrk="0" hangingPunct="1">
        <a:spcBef>
          <a:spcPct val="20000"/>
        </a:spcBef>
        <a:buFont typeface="Arial"/>
        <a:buChar char="–"/>
        <a:defRPr sz="4231" kern="1200">
          <a:solidFill>
            <a:schemeClr val="tx1"/>
          </a:solidFill>
          <a:latin typeface="+mn-lt"/>
          <a:ea typeface="+mn-ea"/>
          <a:cs typeface="+mn-cs"/>
        </a:defRPr>
      </a:lvl2pPr>
      <a:lvl3pPr marL="1727187" indent="-345437" algn="l" defTabSz="690875" rtl="0" eaLnBrk="1" latinLnBrk="0" hangingPunct="1">
        <a:spcBef>
          <a:spcPct val="20000"/>
        </a:spcBef>
        <a:buFont typeface="Arial"/>
        <a:buChar char="•"/>
        <a:defRPr sz="3627" kern="1200">
          <a:solidFill>
            <a:schemeClr val="tx1"/>
          </a:solidFill>
          <a:latin typeface="+mn-lt"/>
          <a:ea typeface="+mn-ea"/>
          <a:cs typeface="+mn-cs"/>
        </a:defRPr>
      </a:lvl3pPr>
      <a:lvl4pPr marL="2418062" indent="-345437" algn="l" defTabSz="690875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08937" indent="-345437" algn="l" defTabSz="690875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799812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490687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181562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872437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1pPr>
      <a:lvl2pPr marL="690875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38175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3pPr>
      <a:lvl4pPr marL="2072625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4pPr>
      <a:lvl5pPr marL="276350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5pPr>
      <a:lvl6pPr marL="3454375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6pPr>
      <a:lvl7pPr marL="414525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7pPr>
      <a:lvl8pPr marL="4836124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99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867347"/>
            <a:ext cx="13817600" cy="925042"/>
          </a:xfrm>
          <a:prstGeom prst="rect">
            <a:avLst/>
          </a:prstGeom>
          <a:solidFill>
            <a:srgbClr val="006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endParaRPr lang="en-US" sz="272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577080" y="7203865"/>
            <a:ext cx="4663440" cy="4150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Franklin Gothic Book" panose="020B0503020102020204"/>
                <a:ea typeface=""/>
                <a:cs typeface=""/>
              </a:rPr>
              <a:t>&lt;#&gt;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6994" y="6975722"/>
            <a:ext cx="2217735" cy="683645"/>
            <a:chOff x="163451" y="4626067"/>
            <a:chExt cx="1467619" cy="452412"/>
          </a:xfrm>
        </p:grpSpPr>
        <p:pic>
          <p:nvPicPr>
            <p:cNvPr id="8" name="Picture 7" descr="MCW_Logo.ai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0303"/>
            <a:stretch/>
          </p:blipFill>
          <p:spPr>
            <a:xfrm>
              <a:off x="163451" y="4629318"/>
              <a:ext cx="565134" cy="449161"/>
            </a:xfrm>
            <a:prstGeom prst="rect">
              <a:avLst/>
            </a:prstGeom>
          </p:spPr>
        </p:pic>
        <p:pic>
          <p:nvPicPr>
            <p:cNvPr id="9" name="Picture 8" descr="MCW_Logo.ai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697"/>
            <a:stretch/>
          </p:blipFill>
          <p:spPr>
            <a:xfrm>
              <a:off x="772595" y="4626067"/>
              <a:ext cx="858475" cy="449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24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680" r:id="rId2"/>
    <p:sldLayoutId id="2147484681" r:id="rId3"/>
    <p:sldLayoutId id="2147484682" r:id="rId4"/>
    <p:sldLayoutId id="2147484683" r:id="rId5"/>
  </p:sldLayoutIdLst>
  <p:hf hdr="0" dt="0"/>
  <p:txStyles>
    <p:titleStyle>
      <a:lvl1pPr algn="ctr" defTabSz="690875" rtl="0" eaLnBrk="1" latinLnBrk="0" hangingPunct="1">
        <a:spcBef>
          <a:spcPct val="0"/>
        </a:spcBef>
        <a:buNone/>
        <a:defRPr sz="66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8156" indent="-518156" algn="l" defTabSz="690875" rtl="0" eaLnBrk="1" latinLnBrk="0" hangingPunct="1">
        <a:spcBef>
          <a:spcPct val="20000"/>
        </a:spcBef>
        <a:buFont typeface="Arial"/>
        <a:buChar char="•"/>
        <a:defRPr sz="4836" kern="1200">
          <a:solidFill>
            <a:schemeClr val="tx1"/>
          </a:solidFill>
          <a:latin typeface="+mn-lt"/>
          <a:ea typeface="+mn-ea"/>
          <a:cs typeface="+mn-cs"/>
        </a:defRPr>
      </a:lvl1pPr>
      <a:lvl2pPr marL="1122672" indent="-431797" algn="l" defTabSz="690875" rtl="0" eaLnBrk="1" latinLnBrk="0" hangingPunct="1">
        <a:spcBef>
          <a:spcPct val="20000"/>
        </a:spcBef>
        <a:buFont typeface="Arial"/>
        <a:buChar char="–"/>
        <a:defRPr sz="4231" kern="1200">
          <a:solidFill>
            <a:schemeClr val="tx1"/>
          </a:solidFill>
          <a:latin typeface="+mn-lt"/>
          <a:ea typeface="+mn-ea"/>
          <a:cs typeface="+mn-cs"/>
        </a:defRPr>
      </a:lvl2pPr>
      <a:lvl3pPr marL="1727187" indent="-345437" algn="l" defTabSz="690875" rtl="0" eaLnBrk="1" latinLnBrk="0" hangingPunct="1">
        <a:spcBef>
          <a:spcPct val="20000"/>
        </a:spcBef>
        <a:buFont typeface="Arial"/>
        <a:buChar char="•"/>
        <a:defRPr sz="3627" kern="1200">
          <a:solidFill>
            <a:schemeClr val="tx1"/>
          </a:solidFill>
          <a:latin typeface="+mn-lt"/>
          <a:ea typeface="+mn-ea"/>
          <a:cs typeface="+mn-cs"/>
        </a:defRPr>
      </a:lvl3pPr>
      <a:lvl4pPr marL="2418062" indent="-345437" algn="l" defTabSz="690875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08937" indent="-345437" algn="l" defTabSz="690875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799812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490687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181562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872437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1pPr>
      <a:lvl2pPr marL="690875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38175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3pPr>
      <a:lvl4pPr marL="2072625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4pPr>
      <a:lvl5pPr marL="276350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5pPr>
      <a:lvl6pPr marL="3454375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6pPr>
      <a:lvl7pPr marL="414525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7pPr>
      <a:lvl8pPr marL="4836124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99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867347"/>
            <a:ext cx="13817600" cy="925042"/>
          </a:xfrm>
          <a:prstGeom prst="rect">
            <a:avLst/>
          </a:prstGeom>
          <a:solidFill>
            <a:srgbClr val="006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endParaRPr lang="en-US" sz="272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577080" y="7203865"/>
            <a:ext cx="4663440" cy="4150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Franklin Gothic Book" panose="020B0503020102020204"/>
                <a:ea typeface=""/>
                <a:cs typeface=""/>
              </a:rPr>
              <a:t>&lt;#&gt;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6994" y="6975722"/>
            <a:ext cx="2217735" cy="683645"/>
            <a:chOff x="163451" y="4626067"/>
            <a:chExt cx="1467619" cy="452412"/>
          </a:xfrm>
        </p:grpSpPr>
        <p:pic>
          <p:nvPicPr>
            <p:cNvPr id="8" name="Picture 7" descr="MCW_Logo.ai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0303"/>
            <a:stretch/>
          </p:blipFill>
          <p:spPr>
            <a:xfrm>
              <a:off x="163451" y="4629318"/>
              <a:ext cx="565134" cy="449161"/>
            </a:xfrm>
            <a:prstGeom prst="rect">
              <a:avLst/>
            </a:prstGeom>
          </p:spPr>
        </p:pic>
        <p:pic>
          <p:nvPicPr>
            <p:cNvPr id="9" name="Picture 8" descr="MCW_Logo.ai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697"/>
            <a:stretch/>
          </p:blipFill>
          <p:spPr>
            <a:xfrm>
              <a:off x="772595" y="4626067"/>
              <a:ext cx="858475" cy="449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377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</p:sldLayoutIdLst>
  <p:hf hdr="0" dt="0"/>
  <p:txStyles>
    <p:titleStyle>
      <a:lvl1pPr algn="ctr" defTabSz="690875" rtl="0" eaLnBrk="1" latinLnBrk="0" hangingPunct="1">
        <a:spcBef>
          <a:spcPct val="0"/>
        </a:spcBef>
        <a:buNone/>
        <a:defRPr sz="66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8156" indent="-518156" algn="l" defTabSz="690875" rtl="0" eaLnBrk="1" latinLnBrk="0" hangingPunct="1">
        <a:spcBef>
          <a:spcPct val="20000"/>
        </a:spcBef>
        <a:buFont typeface="Arial"/>
        <a:buChar char="•"/>
        <a:defRPr sz="4836" kern="1200">
          <a:solidFill>
            <a:schemeClr val="tx1"/>
          </a:solidFill>
          <a:latin typeface="+mn-lt"/>
          <a:ea typeface="+mn-ea"/>
          <a:cs typeface="+mn-cs"/>
        </a:defRPr>
      </a:lvl1pPr>
      <a:lvl2pPr marL="1122672" indent="-431797" algn="l" defTabSz="690875" rtl="0" eaLnBrk="1" latinLnBrk="0" hangingPunct="1">
        <a:spcBef>
          <a:spcPct val="20000"/>
        </a:spcBef>
        <a:buFont typeface="Arial"/>
        <a:buChar char="–"/>
        <a:defRPr sz="4231" kern="1200">
          <a:solidFill>
            <a:schemeClr val="tx1"/>
          </a:solidFill>
          <a:latin typeface="+mn-lt"/>
          <a:ea typeface="+mn-ea"/>
          <a:cs typeface="+mn-cs"/>
        </a:defRPr>
      </a:lvl2pPr>
      <a:lvl3pPr marL="1727187" indent="-345437" algn="l" defTabSz="690875" rtl="0" eaLnBrk="1" latinLnBrk="0" hangingPunct="1">
        <a:spcBef>
          <a:spcPct val="20000"/>
        </a:spcBef>
        <a:buFont typeface="Arial"/>
        <a:buChar char="•"/>
        <a:defRPr sz="3627" kern="1200">
          <a:solidFill>
            <a:schemeClr val="tx1"/>
          </a:solidFill>
          <a:latin typeface="+mn-lt"/>
          <a:ea typeface="+mn-ea"/>
          <a:cs typeface="+mn-cs"/>
        </a:defRPr>
      </a:lvl3pPr>
      <a:lvl4pPr marL="2418062" indent="-345437" algn="l" defTabSz="690875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08937" indent="-345437" algn="l" defTabSz="690875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799812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490687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181562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872437" indent="-345437" algn="l" defTabSz="690875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1pPr>
      <a:lvl2pPr marL="690875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38175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3pPr>
      <a:lvl4pPr marL="2072625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4pPr>
      <a:lvl5pPr marL="276350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5pPr>
      <a:lvl6pPr marL="3454375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6pPr>
      <a:lvl7pPr marL="4145250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7pPr>
      <a:lvl8pPr marL="4836124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99" algn="l" defTabSz="690875" rtl="0" eaLnBrk="1" latinLnBrk="0" hangingPunct="1">
        <a:defRPr sz="27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002724"/>
            <a:ext cx="10363200" cy="4378434"/>
          </a:xfrm>
        </p:spPr>
        <p:txBody>
          <a:bodyPr/>
          <a:lstStyle/>
          <a:p>
            <a:r>
              <a:rPr lang="en-US" dirty="0"/>
              <a:t>Medical College of Wisconsin</a:t>
            </a:r>
            <a:br>
              <a:rPr lang="en-US" dirty="0"/>
            </a:br>
            <a:r>
              <a:rPr lang="en-US" dirty="0"/>
              <a:t>Department of Neurosurgery</a:t>
            </a:r>
            <a:br>
              <a:rPr lang="en-US" dirty="0"/>
            </a:br>
            <a:r>
              <a:rPr lang="en-US" dirty="0"/>
              <a:t>Residency Program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50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41683" y="584952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600" dirty="0">
                <a:solidFill>
                  <a:srgbClr val="007749"/>
                </a:solidFill>
                <a:latin typeface="Arial"/>
              </a:rPr>
              <a:t>Educational Conferences</a:t>
            </a:r>
          </a:p>
        </p:txBody>
      </p:sp>
      <p:sp>
        <p:nvSpPr>
          <p:cNvPr id="3" name="Content Placeholder 12"/>
          <p:cNvSpPr txBox="1">
            <a:spLocks/>
          </p:cNvSpPr>
          <p:nvPr/>
        </p:nvSpPr>
        <p:spPr bwMode="auto">
          <a:xfrm>
            <a:off x="641683" y="1506538"/>
            <a:ext cx="12978064" cy="601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defRPr sz="2800" kern="1200">
                <a:solidFill>
                  <a:srgbClr val="646464"/>
                </a:solidFill>
                <a:latin typeface="+mj-lt"/>
                <a:ea typeface="MS PGothic"/>
                <a:cs typeface="Helvetica"/>
              </a:defRPr>
            </a:lvl1pPr>
            <a:lvl2pPr marL="173736" indent="-173736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2pPr>
            <a:lvl3pPr marL="346075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3pPr>
            <a:lvl4pPr marL="517525" indent="-171450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4pPr>
            <a:lvl5pPr marL="690563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–"/>
              <a:tabLst/>
              <a:defRPr sz="16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5pPr>
            <a:lvl6pPr marL="280111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406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698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99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Protected 3.5 hours/week</a:t>
            </a: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r>
              <a:rPr lang="en-US" sz="2600" dirty="0">
                <a:solidFill>
                  <a:schemeClr val="tx1"/>
                </a:solidFill>
                <a:latin typeface="Arial"/>
              </a:rPr>
              <a:t>Board Exam Review (weekly, September </a:t>
            </a:r>
            <a:r>
              <a:rPr lang="mr-IN" sz="2600" dirty="0">
                <a:solidFill>
                  <a:schemeClr val="tx1"/>
                </a:solidFill>
                <a:latin typeface="Arial"/>
              </a:rPr>
              <a:t>–</a:t>
            </a:r>
            <a:r>
              <a:rPr lang="en-US" sz="2600" dirty="0">
                <a:solidFill>
                  <a:schemeClr val="tx1"/>
                </a:solidFill>
                <a:latin typeface="Arial"/>
              </a:rPr>
              <a:t> March)</a:t>
            </a: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r>
              <a:rPr lang="en-US" sz="2600" dirty="0">
                <a:solidFill>
                  <a:schemeClr val="tx1"/>
                </a:solidFill>
                <a:latin typeface="Arial"/>
              </a:rPr>
              <a:t>Resident Lecture series (weekly, April </a:t>
            </a:r>
            <a:r>
              <a:rPr lang="mr-IN" sz="2600" dirty="0">
                <a:solidFill>
                  <a:schemeClr val="tx1"/>
                </a:solidFill>
                <a:latin typeface="Arial"/>
              </a:rPr>
              <a:t>–</a:t>
            </a:r>
            <a:r>
              <a:rPr lang="en-US" sz="2600" dirty="0">
                <a:solidFill>
                  <a:schemeClr val="tx1"/>
                </a:solidFill>
                <a:latin typeface="Arial"/>
              </a:rPr>
              <a:t> August)</a:t>
            </a: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r>
              <a:rPr lang="en-US" sz="2600" dirty="0">
                <a:solidFill>
                  <a:schemeClr val="tx1"/>
                </a:solidFill>
                <a:latin typeface="Arial"/>
              </a:rPr>
              <a:t>Case Conference (1-2x/month)</a:t>
            </a: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r>
              <a:rPr lang="en-US" sz="2600" dirty="0">
                <a:solidFill>
                  <a:schemeClr val="tx1"/>
                </a:solidFill>
                <a:latin typeface="Arial"/>
              </a:rPr>
              <a:t>Adult QI/M&amp;M conference (1x/month)</a:t>
            </a: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r>
              <a:rPr lang="en-US" sz="2600" dirty="0">
                <a:solidFill>
                  <a:schemeClr val="tx1"/>
                </a:solidFill>
                <a:latin typeface="Arial"/>
              </a:rPr>
              <a:t>Pediatric QI/M&amp;M conference (1x/month)</a:t>
            </a: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r>
              <a:rPr lang="en-US" sz="2600" dirty="0">
                <a:solidFill>
                  <a:schemeClr val="tx1"/>
                </a:solidFill>
                <a:latin typeface="Arial"/>
              </a:rPr>
              <a:t>Journal/Book club (1x/month)</a:t>
            </a: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r>
              <a:rPr lang="en-US" sz="2600" dirty="0">
                <a:solidFill>
                  <a:schemeClr val="tx1"/>
                </a:solidFill>
                <a:latin typeface="Arial"/>
              </a:rPr>
              <a:t>Neurosurgery Grand Rounds (weekly)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Protected educational days</a:t>
            </a: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r>
              <a:rPr lang="en-US" sz="2600" dirty="0">
                <a:solidFill>
                  <a:schemeClr val="tx1"/>
                </a:solidFill>
                <a:latin typeface="Arial"/>
              </a:rPr>
              <a:t>Larson Day</a:t>
            </a: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r>
              <a:rPr lang="en-US" sz="2600" dirty="0">
                <a:solidFill>
                  <a:schemeClr val="tx1"/>
                </a:solidFill>
                <a:latin typeface="Arial"/>
              </a:rPr>
              <a:t>Spine Day</a:t>
            </a: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endParaRPr lang="en-US" sz="2600" dirty="0">
              <a:solidFill>
                <a:schemeClr val="tx1"/>
              </a:solidFill>
              <a:latin typeface="Arial"/>
            </a:endParaRP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endParaRPr lang="en-US" sz="2600" dirty="0">
              <a:solidFill>
                <a:schemeClr val="tx1"/>
              </a:solidFill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endParaRPr lang="en-US" sz="2000" dirty="0"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41683" y="1321469"/>
            <a:ext cx="12304295" cy="4211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CW_Logo_Green_Tag_box.ai">
            <a:extLst>
              <a:ext uri="{FF2B5EF4-FFF2-40B4-BE49-F238E27FC236}">
                <a16:creationId xmlns:a16="http://schemas.microsoft.com/office/drawing/2014/main" id="{BD4EFDAE-C300-48DB-8299-D83C3D061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4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41683" y="584952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600" dirty="0">
                <a:solidFill>
                  <a:srgbClr val="007749"/>
                </a:solidFill>
                <a:latin typeface="Arial"/>
              </a:rPr>
              <a:t>On-Campus Clinical Conferences</a:t>
            </a:r>
          </a:p>
        </p:txBody>
      </p:sp>
      <p:sp>
        <p:nvSpPr>
          <p:cNvPr id="3" name="Content Placeholder 12"/>
          <p:cNvSpPr txBox="1">
            <a:spLocks/>
          </p:cNvSpPr>
          <p:nvPr/>
        </p:nvSpPr>
        <p:spPr bwMode="auto">
          <a:xfrm>
            <a:off x="641683" y="1506538"/>
            <a:ext cx="12978064" cy="601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defRPr sz="2800" kern="1200">
                <a:solidFill>
                  <a:srgbClr val="646464"/>
                </a:solidFill>
                <a:latin typeface="+mj-lt"/>
                <a:ea typeface="MS PGothic"/>
                <a:cs typeface="Helvetica"/>
              </a:defRPr>
            </a:lvl1pPr>
            <a:lvl2pPr marL="173736" indent="-173736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2pPr>
            <a:lvl3pPr marL="346075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3pPr>
            <a:lvl4pPr marL="517525" indent="-171450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4pPr>
            <a:lvl5pPr marL="690563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–"/>
              <a:tabLst/>
              <a:defRPr sz="16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5pPr>
            <a:lvl6pPr marL="280111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406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698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99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Epilepsy Surgery (combined Adult and Pediatric)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Neuro-Oncology Board (separate Adult and Pediatric)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Neurovascular Conference (separate Adult and Pediatric)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Neuro Critical Care Conference (separate Adult and Pediatric)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Spinal Cord Stim Conference (Adult)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Spine Tumor Board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Neurointerventional and Neuro Critical Care M&amp;M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sz="2400" dirty="0">
              <a:solidFill>
                <a:schemeClr val="tx1"/>
              </a:solidFill>
              <a:latin typeface="Arial"/>
            </a:endParaRP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sz="2600" dirty="0">
              <a:solidFill>
                <a:schemeClr val="tx1"/>
              </a:solidFill>
              <a:latin typeface="Arial"/>
            </a:endParaRP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endParaRPr lang="en-US" sz="2600" dirty="0">
              <a:solidFill>
                <a:schemeClr val="tx1"/>
              </a:solidFill>
              <a:latin typeface="Arial"/>
            </a:endParaRP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endParaRPr lang="en-US" sz="2600" dirty="0">
              <a:solidFill>
                <a:schemeClr val="tx1"/>
              </a:solidFill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endParaRPr lang="en-US" sz="2000" dirty="0"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41683" y="1321469"/>
            <a:ext cx="12304295" cy="4211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CW_Logo_Green_Tag_box.ai">
            <a:extLst>
              <a:ext uri="{FF2B5EF4-FFF2-40B4-BE49-F238E27FC236}">
                <a16:creationId xmlns:a16="http://schemas.microsoft.com/office/drawing/2014/main" id="{D7C454A4-15DD-445E-9A7B-73222C72E4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25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41683" y="584952"/>
            <a:ext cx="9946106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600" dirty="0">
                <a:solidFill>
                  <a:srgbClr val="007749"/>
                </a:solidFill>
                <a:latin typeface="Arial"/>
              </a:rPr>
              <a:t>Off-Campus Educational Experiences</a:t>
            </a:r>
          </a:p>
        </p:txBody>
      </p:sp>
      <p:sp>
        <p:nvSpPr>
          <p:cNvPr id="3" name="Content Placeholder 12"/>
          <p:cNvSpPr txBox="1">
            <a:spLocks/>
          </p:cNvSpPr>
          <p:nvPr/>
        </p:nvSpPr>
        <p:spPr bwMode="auto">
          <a:xfrm>
            <a:off x="641683" y="1506538"/>
            <a:ext cx="12978064" cy="601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defRPr sz="2800" kern="1200">
                <a:solidFill>
                  <a:srgbClr val="646464"/>
                </a:solidFill>
                <a:latin typeface="+mj-lt"/>
                <a:ea typeface="MS PGothic"/>
                <a:cs typeface="Helvetica"/>
              </a:defRPr>
            </a:lvl1pPr>
            <a:lvl2pPr marL="173736" indent="-173736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2pPr>
            <a:lvl3pPr marL="346075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3pPr>
            <a:lvl4pPr marL="517525" indent="-171450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4pPr>
            <a:lvl5pPr marL="690563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–"/>
              <a:tabLst/>
              <a:defRPr sz="16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5pPr>
            <a:lvl6pPr marL="280111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406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698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99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Industry-sponsored, ACGME-compliant cadaver workshops (cranial and spine)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AANS/CNS-sponsored national and regional courses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Board Review courses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PGY 1-2 Neurosurgery SNS “boot camps”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SNS Resident Update in Neuroscience for Neurosurgeons (RUNN) Course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sz="2400" dirty="0">
              <a:solidFill>
                <a:schemeClr val="tx1"/>
              </a:solidFill>
              <a:latin typeface="Arial"/>
            </a:endParaRP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sz="2600" dirty="0">
              <a:solidFill>
                <a:schemeClr val="tx1"/>
              </a:solidFill>
              <a:latin typeface="Arial"/>
            </a:endParaRP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endParaRPr lang="en-US" sz="2600" dirty="0">
              <a:solidFill>
                <a:schemeClr val="tx1"/>
              </a:solidFill>
              <a:latin typeface="Arial"/>
            </a:endParaRPr>
          </a:p>
          <a:p>
            <a:pPr lvl="3">
              <a:buClr>
                <a:srgbClr val="888B8D"/>
              </a:buClr>
              <a:buFontTx/>
              <a:buChar char="-"/>
              <a:defRPr/>
            </a:pPr>
            <a:endParaRPr lang="en-US" sz="2600" dirty="0">
              <a:solidFill>
                <a:schemeClr val="tx1"/>
              </a:solidFill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endParaRPr lang="en-US" sz="2000" dirty="0"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41683" y="1321469"/>
            <a:ext cx="12304295" cy="4211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CW_Logo_Green_Tag_box.ai">
            <a:extLst>
              <a:ext uri="{FF2B5EF4-FFF2-40B4-BE49-F238E27FC236}">
                <a16:creationId xmlns:a16="http://schemas.microsoft.com/office/drawing/2014/main" id="{1EAD163B-305E-45F9-B69A-DD1CF2418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57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24043" y="499156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7749"/>
                </a:solidFill>
                <a:latin typeface="Arial"/>
              </a:rPr>
              <a:t>Recent Graduates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24042" y="1151530"/>
            <a:ext cx="12020884" cy="68594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F8596D-AE00-4DD8-89CD-F423FADC0EF1}"/>
              </a:ext>
            </a:extLst>
          </p:cNvPr>
          <p:cNvSpPr txBox="1"/>
          <p:nvPr/>
        </p:nvSpPr>
        <p:spPr>
          <a:xfrm>
            <a:off x="524043" y="1220124"/>
            <a:ext cx="596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2022 Graduate: Karl Janich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1E408-0FDD-442F-B16A-C5C18A0A7A0A}"/>
              </a:ext>
            </a:extLst>
          </p:cNvPr>
          <p:cNvSpPr txBox="1"/>
          <p:nvPr/>
        </p:nvSpPr>
        <p:spPr>
          <a:xfrm>
            <a:off x="521991" y="1670933"/>
            <a:ext cx="44461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7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2087 operative cases (Senior + Lead)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Adult brain tumors 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-General: 190 (62%)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Sellar/parasellar: 48 (75%)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Open vascular: 47 (48%)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Endovascular (AVM/aneurysm/stent): 38 (50%)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Cranial functional: 10 (6%)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Adult spine (total, 696):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 Anterior-cervical: 72 (43%)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 Posterior-cervical: 181 (98%)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Thoracic, lumbar, or sacral: 240 (80%)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 Lumbar: 165 (77%)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 Spinal Other: 38 (63%)</a:t>
            </a:r>
          </a:p>
          <a:p>
            <a:pPr lvl="3">
              <a:buClr>
                <a:srgbClr val="888B8D"/>
              </a:buClr>
            </a:pPr>
            <a:endParaRPr lang="en-US" sz="1800" dirty="0"/>
          </a:p>
          <a:p>
            <a:pPr lvl="3">
              <a:buClr>
                <a:srgbClr val="888B8D"/>
              </a:buClr>
            </a:pPr>
            <a:endParaRPr lang="en-US" sz="1800" dirty="0"/>
          </a:p>
          <a:p>
            <a:pPr lvl="3">
              <a:buClr>
                <a:srgbClr val="888B8D"/>
              </a:buClr>
            </a:pPr>
            <a:r>
              <a:rPr lang="en-US" sz="1800" dirty="0"/>
              <a:t>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F87F0F-8717-456A-870B-192FB1E1C969}"/>
              </a:ext>
            </a:extLst>
          </p:cNvPr>
          <p:cNvSpPr txBox="1"/>
          <p:nvPr/>
        </p:nvSpPr>
        <p:spPr>
          <a:xfrm>
            <a:off x="4866641" y="1670933"/>
            <a:ext cx="35480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Epilepsy: 40 (76%)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Pediatric (total, 202)</a:t>
            </a:r>
          </a:p>
          <a:p>
            <a:pPr marL="1085876" lvl="2" indent="-171454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Cranial tumor: 18 (64%)</a:t>
            </a:r>
          </a:p>
          <a:p>
            <a:pPr marL="1085876" lvl="2" indent="-171454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Cranial trauma/other: 51 (95%)</a:t>
            </a:r>
          </a:p>
          <a:p>
            <a:pPr marL="1085876" lvl="2" indent="-171454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Cranial CSF: 97 (95%)</a:t>
            </a:r>
          </a:p>
          <a:p>
            <a:pPr marL="1085876" lvl="2" indent="-171454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Spinal: 38 (63%)</a:t>
            </a:r>
          </a:p>
          <a:p>
            <a:pPr marL="1085876" lvl="2" indent="-171454">
              <a:buClr>
                <a:srgbClr val="888B8D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/>
              </a:solidFill>
              <a:latin typeface="Arial"/>
            </a:endParaRP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10 publications (1 first author)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Assistant Professor Neurosurgery, UI Arnett, Lafayette, IN 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050" name="Picture 4">
            <a:extLst>
              <a:ext uri="{FF2B5EF4-FFF2-40B4-BE49-F238E27FC236}">
                <a16:creationId xmlns:a16="http://schemas.microsoft.com/office/drawing/2014/main" id="{E8DD3314-B493-4A20-B7FE-EE2842A9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09" y="1670933"/>
            <a:ext cx="3271014" cy="441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65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24043" y="531813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7749"/>
                </a:solidFill>
                <a:latin typeface="Arial"/>
              </a:rPr>
              <a:t>Recent Graduates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24042" y="1151530"/>
            <a:ext cx="12020884" cy="68594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F8596D-AE00-4DD8-89CD-F423FADC0EF1}"/>
              </a:ext>
            </a:extLst>
          </p:cNvPr>
          <p:cNvSpPr txBox="1"/>
          <p:nvPr/>
        </p:nvSpPr>
        <p:spPr>
          <a:xfrm>
            <a:off x="524043" y="1220124"/>
            <a:ext cx="596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2021 Graduate: Saman Shabani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1E408-0FDD-442F-B16A-C5C18A0A7A0A}"/>
              </a:ext>
            </a:extLst>
          </p:cNvPr>
          <p:cNvSpPr txBox="1"/>
          <p:nvPr/>
        </p:nvSpPr>
        <p:spPr>
          <a:xfrm>
            <a:off x="521991" y="1670933"/>
            <a:ext cx="44461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7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2151 operative cases (Senior + Lead)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Adult brain tumors 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-General: 233 (81%)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Sellar/parasellar: 37 (62%)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Open vascular: 32 (16%)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Endovascular (AVM/aneurysm/stent): 31 (48%)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Cranial functional: 45 (92%)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Adult spine (total,1031):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 Anterior-cervical: 132 (84%)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 Posterior-cervical: 284 (99%)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Thoracic, lumbar, or sacral: 399 (97%)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 Lumbar: 193 (85%)</a:t>
            </a:r>
          </a:p>
          <a:p>
            <a:pPr marL="1200178" lvl="2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 Spinal Other: 23 (40%)</a:t>
            </a:r>
          </a:p>
          <a:p>
            <a:pPr lvl="3">
              <a:buClr>
                <a:srgbClr val="888B8D"/>
              </a:buClr>
            </a:pPr>
            <a:endParaRPr lang="en-US" sz="1800" dirty="0"/>
          </a:p>
          <a:p>
            <a:pPr lvl="3">
              <a:buClr>
                <a:srgbClr val="888B8D"/>
              </a:buClr>
            </a:pPr>
            <a:endParaRPr lang="en-US" sz="1800" dirty="0"/>
          </a:p>
          <a:p>
            <a:pPr lvl="3">
              <a:buClr>
                <a:srgbClr val="888B8D"/>
              </a:buClr>
            </a:pPr>
            <a:r>
              <a:rPr lang="en-US" sz="1800" dirty="0"/>
              <a:t>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F87F0F-8717-456A-870B-192FB1E1C969}"/>
              </a:ext>
            </a:extLst>
          </p:cNvPr>
          <p:cNvSpPr txBox="1"/>
          <p:nvPr/>
        </p:nvSpPr>
        <p:spPr>
          <a:xfrm>
            <a:off x="4866641" y="1670933"/>
            <a:ext cx="31836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Epilepsy: 29 (58%)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Pediatric (total, 143)</a:t>
            </a:r>
          </a:p>
          <a:p>
            <a:pPr marL="1085876" lvl="2" indent="-171454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Cranial tumor: 23 (78%)</a:t>
            </a:r>
          </a:p>
          <a:p>
            <a:pPr marL="1085876" lvl="2" indent="-171454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Cranial trauma/other: 24 (60%)</a:t>
            </a:r>
          </a:p>
          <a:p>
            <a:pPr marL="1085876" lvl="2" indent="-171454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Cranial CSF: 69 (89%)</a:t>
            </a:r>
          </a:p>
          <a:p>
            <a:pPr marL="1085876" lvl="2" indent="-171454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Spinal: 25 (81%)</a:t>
            </a:r>
          </a:p>
          <a:p>
            <a:pPr marL="1085876" lvl="2" indent="-171454">
              <a:buClr>
                <a:srgbClr val="888B8D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/>
              </a:solidFill>
              <a:latin typeface="Arial"/>
            </a:endParaRP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45 publications (8 first author)</a:t>
            </a:r>
          </a:p>
          <a:p>
            <a:pPr marL="742968" lvl="1" indent="-285757">
              <a:buClr>
                <a:srgbClr val="888B8D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Spine Fellowship: UCSF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E132E-6A05-47EF-BC30-A03B946C8D90}"/>
              </a:ext>
            </a:extLst>
          </p:cNvPr>
          <p:cNvSpPr txBox="1"/>
          <p:nvPr/>
        </p:nvSpPr>
        <p:spPr>
          <a:xfrm>
            <a:off x="9630256" y="6282316"/>
            <a:ext cx="3537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*current faculty </a:t>
            </a:r>
          </a:p>
        </p:txBody>
      </p:sp>
      <p:pic>
        <p:nvPicPr>
          <p:cNvPr id="1026" name="Picture 5">
            <a:extLst>
              <a:ext uri="{FF2B5EF4-FFF2-40B4-BE49-F238E27FC236}">
                <a16:creationId xmlns:a16="http://schemas.microsoft.com/office/drawing/2014/main" id="{657D160F-4194-4AB1-9A70-312BD0BB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744" y="1685391"/>
            <a:ext cx="3447496" cy="458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366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24043" y="531812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7749"/>
                </a:solidFill>
                <a:latin typeface="Arial"/>
              </a:rPr>
              <a:t>Recent Graduates</a:t>
            </a:r>
          </a:p>
        </p:txBody>
      </p:sp>
      <p:sp>
        <p:nvSpPr>
          <p:cNvPr id="3" name="Content Placeholder 12"/>
          <p:cNvSpPr txBox="1">
            <a:spLocks/>
          </p:cNvSpPr>
          <p:nvPr/>
        </p:nvSpPr>
        <p:spPr bwMode="auto">
          <a:xfrm>
            <a:off x="524042" y="1570706"/>
            <a:ext cx="6848308" cy="596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defRPr sz="2800" kern="1200">
                <a:solidFill>
                  <a:srgbClr val="646464"/>
                </a:solidFill>
                <a:latin typeface="+mj-lt"/>
                <a:ea typeface="MS PGothic"/>
                <a:cs typeface="Helvetica"/>
              </a:defRPr>
            </a:lvl1pPr>
            <a:lvl2pPr marL="173736" indent="-173736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2pPr>
            <a:lvl3pPr marL="346075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3pPr>
            <a:lvl4pPr marL="517525" indent="-171450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4pPr>
            <a:lvl5pPr marL="690563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–"/>
              <a:tabLst/>
              <a:defRPr sz="16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5pPr>
            <a:lvl6pPr marL="280111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406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698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99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2019 Graduate: Elsa Arocho-Quinones</a:t>
            </a:r>
          </a:p>
          <a:p>
            <a:pPr lvl="2">
              <a:buClr>
                <a:srgbClr val="888B8D"/>
              </a:buClr>
            </a:pPr>
            <a:r>
              <a:rPr lang="en-US" sz="2400" dirty="0">
                <a:solidFill>
                  <a:schemeClr val="tx1"/>
                </a:solidFill>
              </a:rPr>
              <a:t>1516 operative cases (52%)</a:t>
            </a:r>
          </a:p>
          <a:p>
            <a:pPr lvl="3">
              <a:buClr>
                <a:srgbClr val="888B8D"/>
              </a:buClr>
            </a:pPr>
            <a:r>
              <a:rPr lang="en-US" sz="2000" dirty="0">
                <a:solidFill>
                  <a:schemeClr val="tx1"/>
                </a:solidFill>
                <a:latin typeface="Arial"/>
              </a:rPr>
              <a:t>Adult brain tumors: 165 (50%)</a:t>
            </a:r>
          </a:p>
          <a:p>
            <a:pPr lvl="3">
              <a:buClr>
                <a:srgbClr val="888B8D"/>
              </a:buClr>
            </a:pPr>
            <a:r>
              <a:rPr lang="en-US" sz="2000" dirty="0">
                <a:solidFill>
                  <a:schemeClr val="tx1"/>
                </a:solidFill>
                <a:latin typeface="Arial"/>
              </a:rPr>
              <a:t>Open vascular: 40 (35%)</a:t>
            </a:r>
          </a:p>
          <a:p>
            <a:pPr lvl="3">
              <a:buClr>
                <a:srgbClr val="888B8D"/>
              </a:buClr>
            </a:pPr>
            <a:r>
              <a:rPr lang="en-US" sz="2000" dirty="0">
                <a:solidFill>
                  <a:schemeClr val="tx1"/>
                </a:solidFill>
                <a:latin typeface="Arial"/>
              </a:rPr>
              <a:t>Endovascular (AVM/aneurysm/stent): 18 (31%)</a:t>
            </a:r>
          </a:p>
          <a:p>
            <a:pPr lvl="3">
              <a:buClr>
                <a:srgbClr val="888B8D"/>
              </a:buClr>
            </a:pPr>
            <a:r>
              <a:rPr lang="en-US" sz="2000" dirty="0">
                <a:solidFill>
                  <a:schemeClr val="tx1"/>
                </a:solidFill>
                <a:latin typeface="Arial"/>
              </a:rPr>
              <a:t>Functional: 160 (84%)</a:t>
            </a:r>
          </a:p>
          <a:p>
            <a:pPr lvl="3">
              <a:buClr>
                <a:srgbClr val="888B8D"/>
              </a:buClr>
            </a:pPr>
            <a:r>
              <a:rPr lang="en-US" sz="2000" dirty="0">
                <a:solidFill>
                  <a:schemeClr val="tx1"/>
                </a:solidFill>
                <a:latin typeface="Arial"/>
              </a:rPr>
              <a:t>Adult spine: 279 (14%)</a:t>
            </a:r>
          </a:p>
          <a:p>
            <a:pPr lvl="3">
              <a:buClr>
                <a:srgbClr val="888B8D"/>
              </a:buClr>
            </a:pPr>
            <a:r>
              <a:rPr lang="en-US" sz="2000" dirty="0">
                <a:solidFill>
                  <a:schemeClr val="tx1"/>
                </a:solidFill>
                <a:latin typeface="Arial"/>
              </a:rPr>
              <a:t>Epilepsy: 34 (83%)</a:t>
            </a:r>
          </a:p>
          <a:p>
            <a:pPr lvl="3">
              <a:buClr>
                <a:srgbClr val="888B8D"/>
              </a:buClr>
            </a:pPr>
            <a:r>
              <a:rPr lang="en-US" sz="2000" dirty="0">
                <a:solidFill>
                  <a:schemeClr val="tx1"/>
                </a:solidFill>
                <a:latin typeface="Arial"/>
              </a:rPr>
              <a:t>Pediatric: 233 (97%)</a:t>
            </a:r>
          </a:p>
          <a:p>
            <a:pPr lvl="2">
              <a:buClr>
                <a:srgbClr val="888B8D"/>
              </a:buClr>
            </a:pPr>
            <a:r>
              <a:rPr lang="en-US" dirty="0">
                <a:solidFill>
                  <a:schemeClr val="tx1"/>
                </a:solidFill>
                <a:latin typeface="Arial"/>
              </a:rPr>
              <a:t>8 publications (6 first-author)</a:t>
            </a:r>
          </a:p>
          <a:p>
            <a:pPr lvl="2">
              <a:buClr>
                <a:srgbClr val="888B8D"/>
              </a:buClr>
            </a:pPr>
            <a:r>
              <a:rPr lang="en-US" dirty="0">
                <a:solidFill>
                  <a:schemeClr val="tx1"/>
                </a:solidFill>
                <a:latin typeface="Arial"/>
              </a:rPr>
              <a:t> Pediatric Neurosurgery Fellowship, Harvard Medical School, Boston Children’s</a:t>
            </a:r>
            <a:endParaRPr lang="en-US" sz="1800" dirty="0">
              <a:solidFill>
                <a:schemeClr val="tx1"/>
              </a:solidFill>
            </a:endParaRPr>
          </a:p>
          <a:p>
            <a:pPr lvl="2">
              <a:buClr>
                <a:srgbClr val="888B8D"/>
              </a:buClr>
            </a:pPr>
            <a:r>
              <a:rPr lang="en-US" dirty="0">
                <a:solidFill>
                  <a:schemeClr val="tx1"/>
                </a:solidFill>
                <a:latin typeface="Arial"/>
              </a:rPr>
              <a:t>Academic Pediatric Neurosurgery, UT-Austin Dell Medical School/Children’s Medical Center, MCW</a:t>
            </a:r>
          </a:p>
          <a:p>
            <a:pPr lvl="2">
              <a:buClr>
                <a:srgbClr val="888B8D"/>
              </a:buClr>
            </a:pPr>
            <a:endParaRPr lang="en-US" sz="1200" dirty="0">
              <a:solidFill>
                <a:schemeClr val="tx1"/>
              </a:solidFill>
              <a:latin typeface="Arial"/>
            </a:endParaRP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sz="1800" dirty="0"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endParaRPr lang="en-US" sz="1800" dirty="0"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24042" y="1151530"/>
            <a:ext cx="12020884" cy="68594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501670D-7764-4600-A598-24325EC58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115" y="1679575"/>
            <a:ext cx="3385456" cy="4655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70D2BB-5701-46AB-8BD3-83862BFCB677}"/>
              </a:ext>
            </a:extLst>
          </p:cNvPr>
          <p:cNvSpPr txBox="1"/>
          <p:nvPr/>
        </p:nvSpPr>
        <p:spPr>
          <a:xfrm>
            <a:off x="9111342" y="6454367"/>
            <a:ext cx="2569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*current faculty</a:t>
            </a:r>
          </a:p>
        </p:txBody>
      </p:sp>
    </p:spTree>
    <p:extLst>
      <p:ext uri="{BB962C8B-B14F-4D97-AF65-F5344CB8AC3E}">
        <p14:creationId xmlns:p14="http://schemas.microsoft.com/office/powerpoint/2010/main" val="3629793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24043" y="531812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7749"/>
                </a:solidFill>
                <a:latin typeface="Arial"/>
              </a:rPr>
              <a:t>Recent Graduates</a:t>
            </a:r>
          </a:p>
        </p:txBody>
      </p:sp>
      <p:sp>
        <p:nvSpPr>
          <p:cNvPr id="3" name="Content Placeholder 12"/>
          <p:cNvSpPr txBox="1">
            <a:spLocks/>
          </p:cNvSpPr>
          <p:nvPr/>
        </p:nvSpPr>
        <p:spPr bwMode="auto">
          <a:xfrm>
            <a:off x="524042" y="1570706"/>
            <a:ext cx="6848308" cy="596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defRPr sz="2800" kern="1200">
                <a:solidFill>
                  <a:srgbClr val="646464"/>
                </a:solidFill>
                <a:latin typeface="+mj-lt"/>
                <a:ea typeface="MS PGothic"/>
                <a:cs typeface="Helvetica"/>
              </a:defRPr>
            </a:lvl1pPr>
            <a:lvl2pPr marL="173736" indent="-173736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2pPr>
            <a:lvl3pPr marL="346075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3pPr>
            <a:lvl4pPr marL="517525" indent="-171450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4pPr>
            <a:lvl5pPr marL="690563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–"/>
              <a:tabLst/>
              <a:defRPr sz="16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5pPr>
            <a:lvl6pPr marL="280111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406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698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99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888B8D"/>
              </a:buClr>
            </a:pPr>
            <a:r>
              <a:rPr lang="en-US" sz="3200" dirty="0">
                <a:solidFill>
                  <a:schemeClr val="tx1"/>
                </a:solidFill>
              </a:rPr>
              <a:t>2018 Graduate: Ninh Doan</a:t>
            </a:r>
          </a:p>
          <a:p>
            <a:pPr lvl="2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1276 operative cases (25%)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Adult brain tumors: 201 (73%)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Open vascular: 43 (45%)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Endovascular (AVM/aneurysm/stent): 18 (37%)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Functional: 115 (68%)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Adult spine: 364 (29%)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Epilepsy: 26 (75%)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Pediatric: 93 (57%)</a:t>
            </a:r>
          </a:p>
          <a:p>
            <a:pPr lvl="2">
              <a:buClr>
                <a:srgbClr val="888B8D"/>
              </a:buClr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43 publications (10 first author)</a:t>
            </a:r>
          </a:p>
          <a:p>
            <a:pPr lvl="2">
              <a:buClr>
                <a:srgbClr val="888B8D"/>
              </a:buClr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 Academic, University of  South Alabama </a:t>
            </a:r>
            <a:endParaRPr lang="en-US" sz="3800" dirty="0">
              <a:solidFill>
                <a:schemeClr val="tx1"/>
              </a:solidFill>
              <a:latin typeface="Arial"/>
            </a:endParaRPr>
          </a:p>
          <a:p>
            <a:pPr lvl="2">
              <a:buClr>
                <a:srgbClr val="888B8D"/>
              </a:buClr>
            </a:pPr>
            <a:endParaRPr lang="en-US" sz="1400" dirty="0">
              <a:solidFill>
                <a:schemeClr val="tx1"/>
              </a:solidFill>
              <a:latin typeface="Arial"/>
            </a:endParaRPr>
          </a:p>
          <a:p>
            <a:pPr lvl="2">
              <a:buClr>
                <a:srgbClr val="888B8D"/>
              </a:buClr>
            </a:pPr>
            <a:endParaRPr lang="en-US" sz="1400" dirty="0">
              <a:solidFill>
                <a:schemeClr val="tx1"/>
              </a:solidFill>
              <a:latin typeface="Arial"/>
            </a:endParaRP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sz="1800" dirty="0"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endParaRPr lang="en-US" sz="1800" dirty="0"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24042" y="1151530"/>
            <a:ext cx="12020884" cy="68594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600" y="1426779"/>
            <a:ext cx="3657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60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24043" y="531812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7749"/>
                </a:solidFill>
                <a:latin typeface="Arial"/>
              </a:rPr>
              <a:t>Operative Experience</a:t>
            </a:r>
          </a:p>
        </p:txBody>
      </p:sp>
      <p:sp>
        <p:nvSpPr>
          <p:cNvPr id="3" name="Content Placeholder 12"/>
          <p:cNvSpPr txBox="1">
            <a:spLocks/>
          </p:cNvSpPr>
          <p:nvPr/>
        </p:nvSpPr>
        <p:spPr bwMode="auto">
          <a:xfrm>
            <a:off x="524042" y="1570706"/>
            <a:ext cx="8902700" cy="596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defRPr sz="2800" kern="1200">
                <a:solidFill>
                  <a:srgbClr val="646464"/>
                </a:solidFill>
                <a:latin typeface="+mj-lt"/>
                <a:ea typeface="MS PGothic"/>
                <a:cs typeface="Helvetica"/>
              </a:defRPr>
            </a:lvl1pPr>
            <a:lvl2pPr marL="173736" indent="-173736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2pPr>
            <a:lvl3pPr marL="346075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3pPr>
            <a:lvl4pPr marL="517525" indent="-171450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4pPr>
            <a:lvl5pPr marL="690563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–"/>
              <a:tabLst/>
              <a:defRPr sz="16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5pPr>
            <a:lvl6pPr marL="280111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406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698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99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888B8D"/>
              </a:buClr>
            </a:pPr>
            <a:r>
              <a:rPr lang="en-US" sz="3200" dirty="0">
                <a:solidFill>
                  <a:schemeClr val="tx1"/>
                </a:solidFill>
              </a:rPr>
              <a:t>2017 Graduate: Akin Oni-Orisan</a:t>
            </a:r>
          </a:p>
          <a:p>
            <a:pPr lvl="2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1768 operative cases (79%)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Adult brain tumors: 169 (56%)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Open vascular: 85 (90%)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Endovascular (AVM/aneurysm/stent): 49 (84%)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Functional: 119 (70%)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Adult spine: 517 (68%)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Epilepsy: 34 (83%)</a:t>
            </a:r>
          </a:p>
          <a:p>
            <a:pPr lvl="3">
              <a:buClr>
                <a:srgbClr val="888B8D"/>
              </a:buClr>
            </a:pPr>
            <a:r>
              <a:rPr lang="en-US" sz="2200" dirty="0">
                <a:solidFill>
                  <a:schemeClr val="tx1"/>
                </a:solidFill>
                <a:latin typeface="Arial"/>
              </a:rPr>
              <a:t>Pediatric: 129 (79%)</a:t>
            </a:r>
          </a:p>
          <a:p>
            <a:pPr lvl="2">
              <a:buClr>
                <a:srgbClr val="888B8D"/>
              </a:buClr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7 publications (1 first author)</a:t>
            </a:r>
          </a:p>
          <a:p>
            <a:pPr lvl="2">
              <a:buClr>
                <a:srgbClr val="888B8D"/>
              </a:buClr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Neuroendovascular Surgery Fellowship at U of Texas – Houston</a:t>
            </a:r>
          </a:p>
          <a:p>
            <a:pPr lvl="2">
              <a:buClr>
                <a:srgbClr val="888B8D"/>
              </a:buClr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Private, Stroke and Neurovascular Center of Central CA</a:t>
            </a:r>
          </a:p>
          <a:p>
            <a:pPr lvl="2">
              <a:buClr>
                <a:srgbClr val="888B8D"/>
              </a:buClr>
            </a:pPr>
            <a:endParaRPr lang="en-US" sz="3800" dirty="0">
              <a:solidFill>
                <a:schemeClr val="tx1"/>
              </a:solidFill>
              <a:latin typeface="Arial"/>
            </a:endParaRPr>
          </a:p>
          <a:p>
            <a:pPr lvl="2">
              <a:buClr>
                <a:srgbClr val="888B8D"/>
              </a:buClr>
            </a:pPr>
            <a:endParaRPr lang="en-US" sz="1400" dirty="0">
              <a:solidFill>
                <a:schemeClr val="tx1"/>
              </a:solidFill>
              <a:latin typeface="Arial"/>
            </a:endParaRPr>
          </a:p>
          <a:p>
            <a:pPr lvl="2">
              <a:buClr>
                <a:srgbClr val="888B8D"/>
              </a:buClr>
            </a:pPr>
            <a:endParaRPr lang="en-US" sz="1400" dirty="0">
              <a:solidFill>
                <a:schemeClr val="tx1"/>
              </a:solidFill>
              <a:latin typeface="Arial"/>
            </a:endParaRP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sz="1800" dirty="0"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endParaRPr lang="en-US" sz="1800" dirty="0"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24042" y="1151530"/>
            <a:ext cx="12020884" cy="68594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116" y="1257299"/>
            <a:ext cx="3991810" cy="559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7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24043" y="531813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7749"/>
                </a:solidFill>
                <a:latin typeface="Arial"/>
              </a:rPr>
              <a:t>Recent Graduates</a:t>
            </a:r>
          </a:p>
        </p:txBody>
      </p:sp>
      <p:sp>
        <p:nvSpPr>
          <p:cNvPr id="3" name="Content Placeholder 12"/>
          <p:cNvSpPr txBox="1">
            <a:spLocks/>
          </p:cNvSpPr>
          <p:nvPr/>
        </p:nvSpPr>
        <p:spPr bwMode="auto">
          <a:xfrm>
            <a:off x="468627" y="1381462"/>
            <a:ext cx="12654076" cy="596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defRPr sz="2800" kern="1200">
                <a:solidFill>
                  <a:srgbClr val="646464"/>
                </a:solidFill>
                <a:latin typeface="+mj-lt"/>
                <a:ea typeface="MS PGothic"/>
                <a:cs typeface="Helvetica"/>
              </a:defRPr>
            </a:lvl1pPr>
            <a:lvl2pPr marL="173736" indent="-173736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2pPr>
            <a:lvl3pPr marL="346075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3pPr>
            <a:lvl4pPr marL="517525" indent="-171450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4pPr>
            <a:lvl5pPr marL="690563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–"/>
              <a:tabLst/>
              <a:defRPr sz="16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5pPr>
            <a:lvl6pPr marL="280111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406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698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99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0" lvl="2" indent="-1038225">
              <a:buClr>
                <a:srgbClr val="888B8D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2022: 	Andrew Montoure, MD (skull base fellowship U-Wash)</a:t>
            </a:r>
          </a:p>
          <a:p>
            <a:pPr marL="1270000" lvl="2" indent="-1038225">
              <a:buClr>
                <a:srgbClr val="888B8D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	Karl Janich, MD (academic, Indiana University)</a:t>
            </a:r>
          </a:p>
          <a:p>
            <a:pPr marL="1270000" lvl="2" indent="-1038225">
              <a:buClr>
                <a:srgbClr val="888B8D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2021:   Saman Shabani, MD, (academic, complex spine fellowship, UCSF, MCW)</a:t>
            </a:r>
          </a:p>
          <a:p>
            <a:pPr marL="1270000" lvl="2" indent="-1038225">
              <a:buClr>
                <a:srgbClr val="888B8D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2020:   Michael Gelsomino, MD (private, Athens GA)</a:t>
            </a:r>
          </a:p>
          <a:p>
            <a:pPr marL="1270000" lvl="2" indent="-1038225">
              <a:buClr>
                <a:srgbClr val="888B8D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2019:   Elsa Arocho-Quinones, MD (academic, pediatric fellowship, UT-Austin, MCW)</a:t>
            </a:r>
          </a:p>
          <a:p>
            <a:pPr marL="1270000" lvl="2" indent="-1038225">
              <a:buClr>
                <a:srgbClr val="888B8D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2018:	Ha Son Nguyen, MD (private, CA)</a:t>
            </a:r>
          </a:p>
          <a:p>
            <a:pPr marL="1270000" lvl="2" indent="0">
              <a:buClr>
                <a:srgbClr val="888B8D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Ninh Doan, MD, PhD (academic, U South Alabama)</a:t>
            </a:r>
          </a:p>
          <a:p>
            <a:pPr marL="1270000" lvl="2" indent="-1038225">
              <a:buClr>
                <a:srgbClr val="888B8D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2017: 	Akin Oni-Orisan, MD (private, vascular fellowship, Santa Barbara, CA)</a:t>
            </a:r>
          </a:p>
          <a:p>
            <a:pPr marL="1270000" lvl="2" indent="-1038225">
              <a:buClr>
                <a:srgbClr val="888B8D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2016: 	Andrew Lozen, MD (private, FL)</a:t>
            </a:r>
          </a:p>
          <a:p>
            <a:pPr marL="1270000" lvl="2" indent="-63500">
              <a:buClr>
                <a:srgbClr val="888B8D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	Abishiek Sharma, MD (private, AZ)</a:t>
            </a:r>
          </a:p>
          <a:p>
            <a:pPr marL="1270000" lvl="2" indent="-1038225">
              <a:buClr>
                <a:srgbClr val="888B8D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2015: 	Gerald Eckhardt, MD (private, WI)</a:t>
            </a:r>
          </a:p>
          <a:p>
            <a:pPr marL="1270000" lvl="2" indent="-1038225">
              <a:buClr>
                <a:srgbClr val="888B8D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2014: 	Joseph Cochran, MD (academic, UT-Health, TX)</a:t>
            </a:r>
          </a:p>
          <a:p>
            <a:pPr marL="1270000" lvl="2" indent="-1038225">
              <a:buClr>
                <a:srgbClr val="888B8D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</a:rPr>
              <a:t>2013: 	Alastair Hoyt, MD (academic, Marshall, WV)</a:t>
            </a:r>
          </a:p>
          <a:p>
            <a:pPr marL="1206500" lvl="2" indent="-1035050">
              <a:buClr>
                <a:srgbClr val="888B8D"/>
              </a:buClr>
              <a:buNone/>
            </a:pPr>
            <a:endParaRPr lang="en-US" sz="3800" dirty="0">
              <a:solidFill>
                <a:schemeClr val="tx1"/>
              </a:solidFill>
              <a:latin typeface="Arial"/>
            </a:endParaRPr>
          </a:p>
          <a:p>
            <a:pPr lvl="2">
              <a:buClr>
                <a:srgbClr val="888B8D"/>
              </a:buClr>
            </a:pPr>
            <a:endParaRPr lang="en-US" sz="1400" dirty="0">
              <a:solidFill>
                <a:schemeClr val="tx1"/>
              </a:solidFill>
              <a:latin typeface="Arial"/>
            </a:endParaRPr>
          </a:p>
          <a:p>
            <a:pPr lvl="2">
              <a:buClr>
                <a:srgbClr val="888B8D"/>
              </a:buClr>
            </a:pPr>
            <a:endParaRPr lang="en-US" sz="1400" dirty="0">
              <a:solidFill>
                <a:schemeClr val="tx1"/>
              </a:solidFill>
              <a:latin typeface="Arial"/>
            </a:endParaRP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sz="1800" dirty="0"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endParaRPr lang="en-US" sz="1800" dirty="0"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24042" y="1188706"/>
            <a:ext cx="12020884" cy="68594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CW_Logo_Green_Tag_box.ai">
            <a:extLst>
              <a:ext uri="{FF2B5EF4-FFF2-40B4-BE49-F238E27FC236}">
                <a16:creationId xmlns:a16="http://schemas.microsoft.com/office/drawing/2014/main" id="{7CA22A6A-556D-4EB7-B29D-42A5801000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117601" y="600406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7749"/>
                </a:solidFill>
                <a:latin typeface="Arial"/>
              </a:rPr>
              <a:t>Perks</a:t>
            </a:r>
            <a:r>
              <a:rPr lang="is-IS" dirty="0">
                <a:solidFill>
                  <a:srgbClr val="007749"/>
                </a:solidFill>
                <a:latin typeface="Arial"/>
              </a:rPr>
              <a:t>….</a:t>
            </a:r>
            <a:endParaRPr lang="en-US" dirty="0">
              <a:solidFill>
                <a:srgbClr val="007749"/>
              </a:solidFill>
              <a:latin typeface="Arial"/>
            </a:endParaRPr>
          </a:p>
        </p:txBody>
      </p:sp>
      <p:sp>
        <p:nvSpPr>
          <p:cNvPr id="3" name="Content Placeholder 12"/>
          <p:cNvSpPr txBox="1">
            <a:spLocks/>
          </p:cNvSpPr>
          <p:nvPr/>
        </p:nvSpPr>
        <p:spPr bwMode="auto">
          <a:xfrm>
            <a:off x="1117599" y="1538624"/>
            <a:ext cx="10962105" cy="56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defRPr sz="2800" kern="1200">
                <a:solidFill>
                  <a:srgbClr val="646464"/>
                </a:solidFill>
                <a:latin typeface="+mj-lt"/>
                <a:ea typeface="MS PGothic"/>
                <a:cs typeface="Helvetica"/>
              </a:defRPr>
            </a:lvl1pPr>
            <a:lvl2pPr marL="173736" indent="-173736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2pPr>
            <a:lvl3pPr marL="346075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3pPr>
            <a:lvl4pPr marL="517525" indent="-171450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4pPr>
            <a:lvl5pPr marL="690563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–"/>
              <a:tabLst/>
              <a:defRPr sz="16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5pPr>
            <a:lvl6pPr marL="280111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406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698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99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888B8D"/>
              </a:buClr>
            </a:pPr>
            <a:r>
              <a:rPr lang="en-US" dirty="0">
                <a:solidFill>
                  <a:schemeClr val="tx1"/>
                </a:solidFill>
                <a:latin typeface="Arial"/>
              </a:rPr>
              <a:t>Competitive salary</a:t>
            </a:r>
          </a:p>
          <a:p>
            <a:pPr lvl="2">
              <a:buClr>
                <a:srgbClr val="888B8D"/>
              </a:buClr>
            </a:pPr>
            <a:r>
              <a:rPr lang="en-US" dirty="0">
                <a:solidFill>
                  <a:schemeClr val="tx1"/>
                </a:solidFill>
                <a:latin typeface="Arial"/>
              </a:rPr>
              <a:t>PGY-1 (2022-2023): $65,180 (national median for 2022-2023: $66,318 NIH)</a:t>
            </a:r>
          </a:p>
          <a:p>
            <a:pPr lvl="2">
              <a:buClr>
                <a:srgbClr val="888B8D"/>
              </a:buClr>
            </a:pPr>
            <a:r>
              <a:rPr lang="en-US" dirty="0">
                <a:solidFill>
                  <a:schemeClr val="tx1"/>
                </a:solidFill>
                <a:latin typeface="Arial"/>
              </a:rPr>
              <a:t>Additional $1500/year for exams/fees/books</a:t>
            </a:r>
          </a:p>
          <a:p>
            <a:pPr lvl="2">
              <a:buClr>
                <a:srgbClr val="888B8D"/>
              </a:buClr>
            </a:pPr>
            <a:r>
              <a:rPr lang="en-US" dirty="0">
                <a:solidFill>
                  <a:schemeClr val="tx1"/>
                </a:solidFill>
                <a:latin typeface="Arial"/>
              </a:rPr>
              <a:t>Cost of living in Milwaukee ~9% below average for metropolitan areas</a:t>
            </a:r>
          </a:p>
          <a:p>
            <a:pPr lvl="1">
              <a:buClr>
                <a:srgbClr val="888B8D"/>
              </a:buClr>
            </a:pPr>
            <a:r>
              <a:rPr lang="en-US" dirty="0">
                <a:solidFill>
                  <a:schemeClr val="tx1"/>
                </a:solidFill>
                <a:latin typeface="Arial"/>
              </a:rPr>
              <a:t>Provided without charge</a:t>
            </a:r>
          </a:p>
          <a:p>
            <a:pPr lvl="2">
              <a:buClr>
                <a:srgbClr val="888B8D"/>
              </a:buClr>
            </a:pPr>
            <a:r>
              <a:rPr lang="en-US" dirty="0">
                <a:solidFill>
                  <a:schemeClr val="tx1"/>
                </a:solidFill>
                <a:latin typeface="Arial"/>
              </a:rPr>
              <a:t>Laptop computer </a:t>
            </a:r>
          </a:p>
          <a:p>
            <a:pPr lvl="2">
              <a:buClr>
                <a:srgbClr val="888B8D"/>
              </a:buClr>
            </a:pPr>
            <a:r>
              <a:rPr lang="en-US" dirty="0">
                <a:solidFill>
                  <a:schemeClr val="tx1"/>
                </a:solidFill>
                <a:latin typeface="Arial"/>
              </a:rPr>
              <a:t>Surgical loupes (PGY-1)</a:t>
            </a:r>
          </a:p>
          <a:p>
            <a:pPr lvl="2">
              <a:buClr>
                <a:srgbClr val="888B8D"/>
              </a:buClr>
            </a:pPr>
            <a:r>
              <a:rPr lang="en-US" dirty="0">
                <a:solidFill>
                  <a:schemeClr val="tx1"/>
                </a:solidFill>
                <a:latin typeface="Arial"/>
              </a:rPr>
              <a:t>Lead aprons and goggles</a:t>
            </a:r>
          </a:p>
          <a:p>
            <a:pPr lvl="1">
              <a:buClr>
                <a:srgbClr val="888B8D"/>
              </a:buClr>
            </a:pPr>
            <a:r>
              <a:rPr lang="en-US" dirty="0">
                <a:solidFill>
                  <a:schemeClr val="tx1"/>
                </a:solidFill>
                <a:latin typeface="Arial"/>
              </a:rPr>
              <a:t>Conferences/courses support: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  <a:latin typeface="Arial"/>
              </a:rPr>
              <a:t>One week for academic conferences/courses per year (beside 3 weeks of vacation)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  <a:latin typeface="Arial"/>
              </a:rPr>
              <a:t>$4500 reimbursement conference expenses per year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dirty="0">
              <a:latin typeface="Arial"/>
            </a:endParaRPr>
          </a:p>
          <a:p>
            <a:pPr lvl="1">
              <a:buClr>
                <a:srgbClr val="888B8D"/>
              </a:buClr>
            </a:pPr>
            <a:endParaRPr lang="en-US" sz="2000" dirty="0">
              <a:latin typeface="Arial"/>
            </a:endParaRPr>
          </a:p>
          <a:p>
            <a:pPr marL="0" lvl="1" indent="0">
              <a:buClr>
                <a:srgbClr val="888B8D"/>
              </a:buClr>
              <a:buNone/>
            </a:pPr>
            <a:endParaRPr lang="en-US" sz="2000" dirty="0">
              <a:latin typeface="Arial"/>
            </a:endParaRPr>
          </a:p>
          <a:p>
            <a:pPr marL="173037" lvl="2" indent="0">
              <a:buClr>
                <a:srgbClr val="888B8D"/>
              </a:buClr>
              <a:buNone/>
              <a:defRPr/>
            </a:pPr>
            <a:endParaRPr lang="en-US" dirty="0">
              <a:latin typeface="Arial"/>
            </a:endParaRP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dirty="0"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endParaRPr lang="en-US" dirty="0"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117600" y="1257300"/>
            <a:ext cx="11491495" cy="58153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CW_Logo_Green_Tag_box.ai">
            <a:extLst>
              <a:ext uri="{FF2B5EF4-FFF2-40B4-BE49-F238E27FC236}">
                <a16:creationId xmlns:a16="http://schemas.microsoft.com/office/drawing/2014/main" id="{3C96F56F-6390-40DC-BE83-318FB54ED1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15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25225" y="308889"/>
            <a:ext cx="13432150" cy="120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r>
              <a:rPr lang="en-US" sz="3627" b="1" dirty="0">
                <a:solidFill>
                  <a:srgbClr val="006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charset="0"/>
                <a:ea typeface="Franklin Gothic Demi" charset="0"/>
                <a:cs typeface="Franklin Gothic Demi" charset="0"/>
              </a:rPr>
              <a:t>Department of Neurological Surgery: Medical College of Wisconsin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655021" y="5954378"/>
            <a:ext cx="4332884" cy="1860539"/>
            <a:chOff x="6389352" y="3940397"/>
            <a:chExt cx="2867350" cy="1231239"/>
          </a:xfrm>
        </p:grpSpPr>
        <p:pic>
          <p:nvPicPr>
            <p:cNvPr id="8" name="Picture 7" descr="MCW_Logo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697"/>
            <a:stretch/>
          </p:blipFill>
          <p:spPr>
            <a:xfrm>
              <a:off x="6389352" y="4174691"/>
              <a:ext cx="1457650" cy="762650"/>
            </a:xfrm>
            <a:prstGeom prst="rect">
              <a:avLst/>
            </a:prstGeom>
          </p:spPr>
        </p:pic>
        <p:pic>
          <p:nvPicPr>
            <p:cNvPr id="9" name="Picture 8" descr="MCW_Logo_Green_Tag_box.ai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840"/>
            <a:stretch/>
          </p:blipFill>
          <p:spPr>
            <a:xfrm>
              <a:off x="7847002" y="3940397"/>
              <a:ext cx="1409700" cy="1231239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531446" y="1500919"/>
            <a:ext cx="12118806" cy="5813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90875" fontAlgn="auto">
              <a:spcBef>
                <a:spcPts val="0"/>
              </a:spcBef>
              <a:spcAft>
                <a:spcPts val="0"/>
              </a:spcAft>
            </a:pPr>
            <a:r>
              <a:rPr lang="en-US" sz="2720" dirty="0">
                <a:solidFill>
                  <a:srgbClr val="000000"/>
                </a:solidFill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627" b="1" u="sng" dirty="0">
                <a:solidFill>
                  <a:srgbClr val="000000"/>
                </a:solidFill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Vision</a:t>
            </a:r>
            <a:endParaRPr lang="en-US" sz="2720" dirty="0">
              <a:solidFill>
                <a:srgbClr val="000000"/>
              </a:solidFill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r>
              <a:rPr lang="en-US" sz="2720" b="1" i="1" dirty="0">
                <a:solidFill>
                  <a:srgbClr val="000000"/>
                </a:solidFill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MCW Department of Neurosurgery will advance the field of neurological surgery through world-class clinical care, groundbreaking research, and innovative education.</a:t>
            </a:r>
            <a:endParaRPr lang="en-US" sz="2720" dirty="0">
              <a:solidFill>
                <a:srgbClr val="000000"/>
              </a:solidFill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r>
              <a:rPr lang="en-US" sz="2720" dirty="0">
                <a:solidFill>
                  <a:srgbClr val="000000"/>
                </a:solidFill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 								</a:t>
            </a:r>
            <a:r>
              <a:rPr lang="en-US" sz="3627" b="1" u="sng" dirty="0">
                <a:solidFill>
                  <a:srgbClr val="000000"/>
                </a:solidFill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Mission</a:t>
            </a:r>
            <a:endParaRPr lang="en-US" sz="2720" dirty="0">
              <a:solidFill>
                <a:srgbClr val="000000"/>
              </a:solidFill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r>
              <a:rPr lang="en-US" sz="2720" b="1" i="1" dirty="0">
                <a:solidFill>
                  <a:srgbClr val="000000"/>
                </a:solidFill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Our mission is to: </a:t>
            </a:r>
            <a:endParaRPr lang="en-US" sz="2720" dirty="0">
              <a:solidFill>
                <a:srgbClr val="000000"/>
              </a:solidFill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8156" indent="-518156" defTabSz="690875" fontAlgn="auto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720" b="1" i="1" dirty="0">
                <a:solidFill>
                  <a:srgbClr val="000000"/>
                </a:solidFill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Deliver subspecialty adult and pediatric neurosurgical care that is patient-centered, evidence-informed, and value-based  </a:t>
            </a:r>
            <a:endParaRPr lang="en-US" sz="2720" dirty="0">
              <a:solidFill>
                <a:srgbClr val="000000"/>
              </a:solidFill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8156" indent="-518156" defTabSz="690875" fontAlgn="auto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720" b="1" i="1" dirty="0">
                <a:solidFill>
                  <a:srgbClr val="000000"/>
                </a:solidFill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Conduct research that advances the science of neurologic disease and has a positive translational impact on clinical care </a:t>
            </a:r>
            <a:endParaRPr lang="en-US" sz="2720" dirty="0">
              <a:solidFill>
                <a:srgbClr val="000000"/>
              </a:solidFill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8156" indent="-518156" defTabSz="690875" fontAlgn="auto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720" b="1" i="1" dirty="0">
                <a:solidFill>
                  <a:srgbClr val="000000"/>
                </a:solidFill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Promote an environment of education and scholarship for trainees, faculty </a:t>
            </a:r>
          </a:p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r>
              <a:rPr lang="en-US" sz="2720" b="1" i="1" dirty="0">
                <a:solidFill>
                  <a:srgbClr val="000000"/>
                </a:solidFill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     and staff</a:t>
            </a:r>
            <a:endParaRPr lang="en-US" sz="2720" dirty="0">
              <a:solidFill>
                <a:srgbClr val="000000"/>
              </a:solidFill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90875" fontAlgn="auto">
              <a:spcBef>
                <a:spcPts val="0"/>
              </a:spcBef>
              <a:spcAft>
                <a:spcPts val="0"/>
              </a:spcAft>
            </a:pPr>
            <a:endParaRPr lang="en-US" sz="272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898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48" y="3181663"/>
            <a:ext cx="9397819" cy="4590738"/>
          </a:xfrm>
          <a:prstGeom prst="rect">
            <a:avLst/>
          </a:prstGeom>
        </p:spPr>
      </p:pic>
      <p:sp>
        <p:nvSpPr>
          <p:cNvPr id="10" name="Callout: Down Arrow 9"/>
          <p:cNvSpPr/>
          <p:nvPr/>
        </p:nvSpPr>
        <p:spPr>
          <a:xfrm>
            <a:off x="5807734" y="4674482"/>
            <a:ext cx="691908" cy="577377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87" b="1" dirty="0">
                <a:solidFill>
                  <a:schemeClr val="accent1"/>
                </a:solidFill>
              </a:rPr>
              <a:t>HUB</a:t>
            </a:r>
          </a:p>
        </p:txBody>
      </p:sp>
      <p:sp>
        <p:nvSpPr>
          <p:cNvPr id="11" name="Callout: Down Arrow 10"/>
          <p:cNvSpPr/>
          <p:nvPr/>
        </p:nvSpPr>
        <p:spPr>
          <a:xfrm>
            <a:off x="4194376" y="3970889"/>
            <a:ext cx="791633" cy="719667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60" b="1" dirty="0">
                <a:solidFill>
                  <a:schemeClr val="accent1"/>
                </a:solidFill>
              </a:rPr>
              <a:t>Cancer Center</a:t>
            </a:r>
          </a:p>
        </p:txBody>
      </p:sp>
      <p:sp>
        <p:nvSpPr>
          <p:cNvPr id="12" name="Callout: Down Arrow 11"/>
          <p:cNvSpPr/>
          <p:nvPr/>
        </p:nvSpPr>
        <p:spPr>
          <a:xfrm>
            <a:off x="10604034" y="5652345"/>
            <a:ext cx="791633" cy="719667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60" b="1" dirty="0">
                <a:solidFill>
                  <a:schemeClr val="accent1"/>
                </a:solidFill>
              </a:rPr>
              <a:t>Blood Center</a:t>
            </a:r>
          </a:p>
        </p:txBody>
      </p:sp>
      <p:sp>
        <p:nvSpPr>
          <p:cNvPr id="15" name="Callout: Down Arrow 14"/>
          <p:cNvSpPr/>
          <p:nvPr/>
        </p:nvSpPr>
        <p:spPr>
          <a:xfrm>
            <a:off x="8394915" y="4413199"/>
            <a:ext cx="887509" cy="589136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60" b="1" dirty="0">
                <a:solidFill>
                  <a:schemeClr val="accent1"/>
                </a:solidFill>
              </a:rPr>
              <a:t>Curative</a:t>
            </a:r>
          </a:p>
          <a:p>
            <a:pPr algn="ctr"/>
            <a:endParaRPr lang="en-US" sz="1360" b="1" dirty="0">
              <a:solidFill>
                <a:schemeClr val="accent1"/>
              </a:solidFill>
            </a:endParaRPr>
          </a:p>
        </p:txBody>
      </p:sp>
      <p:sp>
        <p:nvSpPr>
          <p:cNvPr id="16" name="Callout: Down Arrow 15"/>
          <p:cNvSpPr/>
          <p:nvPr/>
        </p:nvSpPr>
        <p:spPr>
          <a:xfrm>
            <a:off x="7150020" y="4963171"/>
            <a:ext cx="791633" cy="719667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87" b="1" dirty="0">
                <a:solidFill>
                  <a:schemeClr val="accent1"/>
                </a:solidFill>
              </a:rPr>
              <a:t>MCW</a:t>
            </a:r>
          </a:p>
        </p:txBody>
      </p:sp>
      <p:sp>
        <p:nvSpPr>
          <p:cNvPr id="17" name="Callout: Down Arrow 16"/>
          <p:cNvSpPr/>
          <p:nvPr/>
        </p:nvSpPr>
        <p:spPr>
          <a:xfrm>
            <a:off x="6849107" y="3997901"/>
            <a:ext cx="1058938" cy="630947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60" b="1" dirty="0">
                <a:solidFill>
                  <a:schemeClr val="accent1"/>
                </a:solidFill>
              </a:rPr>
              <a:t>Children's</a:t>
            </a:r>
          </a:p>
        </p:txBody>
      </p:sp>
      <p:sp>
        <p:nvSpPr>
          <p:cNvPr id="18" name="Callout: Down Arrow 17"/>
          <p:cNvSpPr/>
          <p:nvPr/>
        </p:nvSpPr>
        <p:spPr>
          <a:xfrm>
            <a:off x="5416331" y="3911755"/>
            <a:ext cx="1058938" cy="719667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60" b="1" dirty="0">
                <a:solidFill>
                  <a:schemeClr val="accent1"/>
                </a:solidFill>
              </a:rPr>
              <a:t>Froedtert</a:t>
            </a:r>
          </a:p>
        </p:txBody>
      </p:sp>
      <p:sp>
        <p:nvSpPr>
          <p:cNvPr id="19" name="Callout: Down Arrow 18"/>
          <p:cNvSpPr/>
          <p:nvPr/>
        </p:nvSpPr>
        <p:spPr>
          <a:xfrm>
            <a:off x="3576746" y="4707767"/>
            <a:ext cx="791633" cy="719667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33" b="1" dirty="0">
                <a:solidFill>
                  <a:schemeClr val="accent1"/>
                </a:solidFill>
              </a:rPr>
              <a:t>Eye Institute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Medical Regional Medical Center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997848" y="1545521"/>
            <a:ext cx="4910951" cy="1461149"/>
          </a:xfrm>
        </p:spPr>
        <p:txBody>
          <a:bodyPr>
            <a:noAutofit/>
          </a:bodyPr>
          <a:lstStyle/>
          <a:p>
            <a:r>
              <a:rPr lang="en-US" sz="1813" dirty="0"/>
              <a:t>Medical College of Wisconsin (MCW)</a:t>
            </a:r>
          </a:p>
          <a:p>
            <a:r>
              <a:rPr lang="en-US" sz="1813" dirty="0"/>
              <a:t>Froedtert Hospital</a:t>
            </a:r>
          </a:p>
          <a:p>
            <a:r>
              <a:rPr lang="en-US" sz="1813" dirty="0"/>
              <a:t>Children’s Wisconsin</a:t>
            </a:r>
          </a:p>
          <a:p>
            <a:r>
              <a:rPr lang="en-US" sz="1813" dirty="0"/>
              <a:t>Versiti Blood Center of Wisconsin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038340" y="1517317"/>
            <a:ext cx="4357327" cy="1664346"/>
          </a:xfrm>
        </p:spPr>
        <p:txBody>
          <a:bodyPr>
            <a:normAutofit/>
          </a:bodyPr>
          <a:lstStyle/>
          <a:p>
            <a:r>
              <a:rPr lang="en-US" sz="1813" dirty="0"/>
              <a:t>Eye Institute</a:t>
            </a:r>
          </a:p>
          <a:p>
            <a:r>
              <a:rPr lang="en-US" sz="1813" dirty="0"/>
              <a:t>Curative Care Network</a:t>
            </a:r>
          </a:p>
          <a:p>
            <a:r>
              <a:rPr lang="en-US" sz="1813" dirty="0"/>
              <a:t>Milwaukee County Behavioral Health</a:t>
            </a:r>
          </a:p>
        </p:txBody>
      </p:sp>
      <p:sp>
        <p:nvSpPr>
          <p:cNvPr id="20" name="Callout: Down Arrow 19"/>
          <p:cNvSpPr/>
          <p:nvPr/>
        </p:nvSpPr>
        <p:spPr>
          <a:xfrm>
            <a:off x="9397305" y="3879728"/>
            <a:ext cx="1154550" cy="701153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 dirty="0">
              <a:solidFill>
                <a:schemeClr val="accent1"/>
              </a:solidFill>
            </a:endParaRPr>
          </a:p>
          <a:p>
            <a:pPr algn="ctr"/>
            <a:r>
              <a:rPr lang="en-US" sz="1360" b="1" dirty="0">
                <a:solidFill>
                  <a:schemeClr val="accent1"/>
                </a:solidFill>
              </a:rPr>
              <a:t>Behavioral Health</a:t>
            </a:r>
          </a:p>
          <a:p>
            <a:pPr algn="ctr"/>
            <a:endParaRPr lang="en-US" sz="136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07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80" y="2055148"/>
            <a:ext cx="4630770" cy="4515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n-lt"/>
                <a:ea typeface="MS PGothic" panose="020B0600070205080204" pitchFamily="34" charset="-128"/>
              </a:rPr>
              <a:t>Froedtert Hospital</a:t>
            </a:r>
          </a:p>
          <a:p>
            <a:pPr>
              <a:defRPr/>
            </a:pPr>
            <a:endParaRPr lang="en-US" sz="4400" dirty="0">
              <a:solidFill>
                <a:schemeClr val="accent6">
                  <a:lumMod val="75000"/>
                </a:schemeClr>
              </a:solidFill>
              <a:latin typeface="+mn-lt"/>
              <a:ea typeface="MS PGothic" panose="020B0600070205080204" pitchFamily="34" charset="-128"/>
            </a:endParaRPr>
          </a:p>
          <a:p>
            <a:pPr marL="377190" indent="-37719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Only adult Level I Trauma  Center in SE Wisconsin</a:t>
            </a:r>
          </a:p>
          <a:p>
            <a:pPr marL="377190" indent="-37719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Over 3500 neuro procedures (neurosurgical + endovascular)</a:t>
            </a:r>
          </a:p>
          <a:p>
            <a:pPr marL="377190" indent="-377190">
              <a:buFont typeface="Arial" panose="020B0604020202020204" pitchFamily="34" charset="0"/>
              <a:buChar char="•"/>
              <a:defRPr/>
            </a:pPr>
            <a:endParaRPr lang="en-US" sz="2970" dirty="0">
              <a:latin typeface="+mn-lt"/>
              <a:ea typeface="MS PGothic" panose="020B0600070205080204" pitchFamily="34" charset="-128"/>
            </a:endParaRPr>
          </a:p>
          <a:p>
            <a:pPr marL="377190" indent="-377190">
              <a:buFont typeface="Arial" panose="020B0604020202020204" pitchFamily="34" charset="0"/>
              <a:buChar char="•"/>
              <a:defRPr/>
            </a:pPr>
            <a:endParaRPr lang="en-US" sz="2970" dirty="0">
              <a:latin typeface="+mn-lt"/>
              <a:ea typeface="MS PGothic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260" y="1264665"/>
            <a:ext cx="8374599" cy="5418940"/>
          </a:xfrm>
          <a:prstGeom prst="rect">
            <a:avLst/>
          </a:prstGeom>
        </p:spPr>
      </p:pic>
      <p:pic>
        <p:nvPicPr>
          <p:cNvPr id="5" name="Picture 4" descr="MCW_Logo_Green_Tag_box.ai">
            <a:extLst>
              <a:ext uri="{FF2B5EF4-FFF2-40B4-BE49-F238E27FC236}">
                <a16:creationId xmlns:a16="http://schemas.microsoft.com/office/drawing/2014/main" id="{BF1A5C12-0CB7-413A-851E-6A8841DF52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25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696" y="1734072"/>
            <a:ext cx="5581495" cy="4612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latin typeface="+mn-lt"/>
                <a:ea typeface="MS PGothic" panose="020B0600070205080204" pitchFamily="34" charset="-128"/>
              </a:rPr>
              <a:t>Children’s Wisconsin</a:t>
            </a:r>
          </a:p>
          <a:p>
            <a:pPr>
              <a:defRPr/>
            </a:pPr>
            <a:endParaRPr lang="en-US" sz="3200" dirty="0">
              <a:latin typeface="+mn-lt"/>
              <a:ea typeface="MS PGothic" panose="020B0600070205080204" pitchFamily="34" charset="-128"/>
            </a:endParaRPr>
          </a:p>
          <a:p>
            <a:pPr marL="377190" indent="-37719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Only pediatric Level I Trauma Center in SE Wisconsin</a:t>
            </a:r>
          </a:p>
          <a:p>
            <a:pPr marL="377190" indent="-37719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~600 neurosurgical procedures/yr</a:t>
            </a:r>
          </a:p>
          <a:p>
            <a:pPr marL="377190" indent="-37719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4 pediatric neurosurgeons</a:t>
            </a:r>
          </a:p>
          <a:p>
            <a:pPr marL="377190" indent="-37719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Largest volume </a:t>
            </a:r>
            <a:r>
              <a:rPr lang="en-US"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pediatric neurosurgery practice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in U.S. without a fellowship</a:t>
            </a:r>
          </a:p>
          <a:p>
            <a:pPr marL="377190" indent="-377190">
              <a:buFont typeface="Arial" panose="020B0604020202020204" pitchFamily="34" charset="0"/>
              <a:buChar char="•"/>
              <a:defRPr/>
            </a:pPr>
            <a:endParaRPr lang="en-US" sz="2970" dirty="0">
              <a:latin typeface="+mn-lt"/>
              <a:ea typeface="MS PGothic" panose="020B0600070205080204" pitchFamily="34" charset="-128"/>
            </a:endParaRP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686" y="695792"/>
            <a:ext cx="7333831" cy="638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CW_Logo_Green_Tag_box.ai">
            <a:extLst>
              <a:ext uri="{FF2B5EF4-FFF2-40B4-BE49-F238E27FC236}">
                <a16:creationId xmlns:a16="http://schemas.microsoft.com/office/drawing/2014/main" id="{373AC082-600B-4FAD-9721-549EB0EE7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8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142" y="1542518"/>
            <a:ext cx="420557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VAMC</a:t>
            </a:r>
          </a:p>
          <a:p>
            <a:pPr>
              <a:defRPr/>
            </a:pPr>
            <a:endParaRPr lang="en-US" sz="3600" dirty="0">
              <a:solidFill>
                <a:schemeClr val="tx1"/>
              </a:solidFill>
              <a:latin typeface="+mn-lt"/>
              <a:ea typeface="MS PGothic" panose="020B0600070205080204" pitchFamily="34" charset="-128"/>
            </a:endParaRPr>
          </a:p>
          <a:p>
            <a:pPr marL="377190" indent="-37719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100-200 neurosurgical procedures/year</a:t>
            </a:r>
          </a:p>
          <a:p>
            <a:pPr marL="377190" indent="-37719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Site of Neurosurgery Research Facility</a:t>
            </a: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263" y="934468"/>
            <a:ext cx="8855195" cy="59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CW_Logo_Green_Tag_box.ai">
            <a:extLst>
              <a:ext uri="{FF2B5EF4-FFF2-40B4-BE49-F238E27FC236}">
                <a16:creationId xmlns:a16="http://schemas.microsoft.com/office/drawing/2014/main" id="{0AB0916E-32A9-4EB8-8C02-865649F980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72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F62B7-7DD2-4976-B982-8498410E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718458"/>
            <a:ext cx="5136152" cy="968827"/>
          </a:xfrm>
        </p:spPr>
        <p:txBody>
          <a:bodyPr>
            <a:normAutofit fontScale="90000"/>
          </a:bodyPr>
          <a:lstStyle/>
          <a:p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MCW Cancer Research Building</a:t>
            </a: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A2E70E-351B-4E3C-A5AD-48BCE94FB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9286" y="3417524"/>
            <a:ext cx="4139514" cy="323399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94223-0315-47A0-8A8E-34350CE67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360" y="3194957"/>
            <a:ext cx="7380813" cy="3320143"/>
          </a:xfrm>
        </p:spPr>
        <p:txBody>
          <a:bodyPr>
            <a:normAutofit/>
          </a:bodyPr>
          <a:lstStyle/>
          <a:p>
            <a:pPr algn="l"/>
            <a:r>
              <a:rPr lang="en-US" sz="16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When completed, the facility will:</a:t>
            </a:r>
            <a:endParaRPr lang="en-US" sz="1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Provide valuable wet and dry lab space 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Connect researchers, state-of-the-art equipment and laboratories under one roof 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Foster innovation, collaboration and team science 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Create an inviting space for community members to take part in research with MCW and our affiliated research partners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Support improved clinical outcomes for patients in our community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8" name="Picture 7" descr="MCW_Logo_Green_Tag_box.ai">
            <a:extLst>
              <a:ext uri="{FF2B5EF4-FFF2-40B4-BE49-F238E27FC236}">
                <a16:creationId xmlns:a16="http://schemas.microsoft.com/office/drawing/2014/main" id="{A62B9AF8-024A-4665-95FB-6D1F112BFE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329688" y="6352909"/>
            <a:ext cx="1335887" cy="1166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A64A3F-49E1-447E-88B9-F7784506B1FD}"/>
              </a:ext>
            </a:extLst>
          </p:cNvPr>
          <p:cNvSpPr txBox="1"/>
          <p:nvPr/>
        </p:nvSpPr>
        <p:spPr>
          <a:xfrm>
            <a:off x="558800" y="1537092"/>
            <a:ext cx="6781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MCW is constructing Milwaukee’s only cancer-dedicated research facility to stimulate new synergies in science that will decrease the region’s cancer burden and improve clinical outcomes for patients.</a:t>
            </a: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8EFB78-F50B-418D-BA94-70C1C38748C2}"/>
              </a:ext>
            </a:extLst>
          </p:cNvPr>
          <p:cNvSpPr txBox="1"/>
          <p:nvPr/>
        </p:nvSpPr>
        <p:spPr>
          <a:xfrm flipH="1">
            <a:off x="558800" y="6515448"/>
            <a:ext cx="505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*Construction of the building is expected to be completed by late 2024.</a:t>
            </a:r>
            <a:endParaRPr lang="en-US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991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0C50D-2110-1D40-A5EE-E084A2F2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40" y="112876"/>
            <a:ext cx="11917680" cy="1502305"/>
          </a:xfrm>
        </p:spPr>
        <p:txBody>
          <a:bodyPr/>
          <a:lstStyle/>
          <a:p>
            <a:r>
              <a:rPr lang="en-US" b="1" dirty="0">
                <a:solidFill>
                  <a:srgbClr val="006F66"/>
                </a:solidFill>
                <a:latin typeface="Franklin Gothic Book" panose="020B0503020102020204" pitchFamily="34" charset="0"/>
              </a:rPr>
              <a:t>NEUROSURGERY RESEARCH: BIG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F14AA3-6F6C-0B48-BAA8-6AD357327CD0}"/>
              </a:ext>
            </a:extLst>
          </p:cNvPr>
          <p:cNvCxnSpPr/>
          <p:nvPr/>
        </p:nvCxnSpPr>
        <p:spPr>
          <a:xfrm>
            <a:off x="949960" y="1434368"/>
            <a:ext cx="11370733" cy="0"/>
          </a:xfrm>
          <a:prstGeom prst="line">
            <a:avLst/>
          </a:prstGeom>
          <a:ln w="12700">
            <a:solidFill>
              <a:srgbClr val="006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FE21B3D-E528-8F45-92E8-65CB37492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816" y="340854"/>
            <a:ext cx="968348" cy="936678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44DAE78-374D-4C6A-B1B8-25DC236E65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437" y="1615181"/>
          <a:ext cx="7016152" cy="5969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A2887E5-0342-6A41-8AD2-48CA6B4AA7C7}"/>
              </a:ext>
            </a:extLst>
          </p:cNvPr>
          <p:cNvGraphicFramePr>
            <a:graphicFrameLocks/>
          </p:cNvGraphicFramePr>
          <p:nvPr/>
        </p:nvGraphicFramePr>
        <p:xfrm>
          <a:off x="7691698" y="1434368"/>
          <a:ext cx="5838466" cy="310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63827D6-0535-754B-BE83-3B1BAAE1CB31}"/>
              </a:ext>
            </a:extLst>
          </p:cNvPr>
          <p:cNvGraphicFramePr>
            <a:graphicFrameLocks/>
          </p:cNvGraphicFramePr>
          <p:nvPr/>
        </p:nvGraphicFramePr>
        <p:xfrm>
          <a:off x="7720259" y="4461497"/>
          <a:ext cx="5809905" cy="3198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2446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0C50D-2110-1D40-A5EE-E084A2F2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13" y="20690"/>
            <a:ext cx="11917680" cy="1324341"/>
          </a:xfrm>
        </p:spPr>
        <p:txBody>
          <a:bodyPr/>
          <a:lstStyle/>
          <a:p>
            <a:r>
              <a:rPr lang="en-US" b="1" dirty="0">
                <a:solidFill>
                  <a:srgbClr val="006F66"/>
                </a:solidFill>
                <a:latin typeface="Franklin Gothic Book" panose="020B0503020102020204" pitchFamily="34" charset="0"/>
              </a:rPr>
              <a:t>NEUROSURGERY RESEARCH: BIG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F14AA3-6F6C-0B48-BAA8-6AD357327CD0}"/>
              </a:ext>
            </a:extLst>
          </p:cNvPr>
          <p:cNvCxnSpPr/>
          <p:nvPr/>
        </p:nvCxnSpPr>
        <p:spPr>
          <a:xfrm>
            <a:off x="518160" y="1293336"/>
            <a:ext cx="11370733" cy="0"/>
          </a:xfrm>
          <a:prstGeom prst="line">
            <a:avLst/>
          </a:prstGeom>
          <a:ln w="12700">
            <a:solidFill>
              <a:srgbClr val="006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FE21B3D-E528-8F45-92E8-65CB37492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740" y="198651"/>
            <a:ext cx="1185140" cy="114638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9986FBD-BCED-EE42-A2E3-7ADB25D97E03}"/>
              </a:ext>
            </a:extLst>
          </p:cNvPr>
          <p:cNvGraphicFramePr>
            <a:graphicFrameLocks/>
          </p:cNvGraphicFramePr>
          <p:nvPr/>
        </p:nvGraphicFramePr>
        <p:xfrm>
          <a:off x="123371" y="1401869"/>
          <a:ext cx="5403670" cy="5977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4DB094B-FADE-C046-A0B6-9BE6F20FB22D}"/>
              </a:ext>
            </a:extLst>
          </p:cNvPr>
          <p:cNvGraphicFramePr>
            <a:graphicFrameLocks/>
          </p:cNvGraphicFramePr>
          <p:nvPr/>
        </p:nvGraphicFramePr>
        <p:xfrm>
          <a:off x="5736771" y="1455701"/>
          <a:ext cx="8080829" cy="5977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C9C5309-7CE0-E341-9C00-C2072ACF7FA5}"/>
              </a:ext>
            </a:extLst>
          </p:cNvPr>
          <p:cNvSpPr txBox="1"/>
          <p:nvPr/>
        </p:nvSpPr>
        <p:spPr>
          <a:xfrm>
            <a:off x="699852" y="7393315"/>
            <a:ext cx="4827189" cy="336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7" dirty="0"/>
              <a:t>Per MCW Faculty Collaborative Data Base, 2/16/22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41E1E-744A-204F-84BE-E7354565B744}"/>
              </a:ext>
            </a:extLst>
          </p:cNvPr>
          <p:cNvSpPr txBox="1"/>
          <p:nvPr/>
        </p:nvSpPr>
        <p:spPr>
          <a:xfrm>
            <a:off x="8561978" y="2446827"/>
            <a:ext cx="2533040" cy="58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87" dirty="0"/>
              <a:t>Per Google Scholar, 2/16/22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A5C234-BE87-9A43-8017-C2D2121413AF}"/>
              </a:ext>
            </a:extLst>
          </p:cNvPr>
          <p:cNvSpPr txBox="1"/>
          <p:nvPr/>
        </p:nvSpPr>
        <p:spPr>
          <a:xfrm>
            <a:off x="6152509" y="7420232"/>
            <a:ext cx="7665090" cy="30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60" dirty="0">
                <a:solidFill>
                  <a:srgbClr val="202124"/>
                </a:solidFill>
                <a:latin typeface="arial" panose="020B0604020202020204" pitchFamily="34" charset="0"/>
              </a:rPr>
              <a:t>H-Index: No. of pubs for which author is cited by other authors at least that same number of times</a:t>
            </a:r>
            <a:endParaRPr lang="en-US" sz="136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185C38-9AA3-6843-A317-64A44810326B}"/>
              </a:ext>
            </a:extLst>
          </p:cNvPr>
          <p:cNvSpPr txBox="1"/>
          <p:nvPr/>
        </p:nvSpPr>
        <p:spPr>
          <a:xfrm>
            <a:off x="6908800" y="3275495"/>
            <a:ext cx="4527730" cy="58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587" b="1" dirty="0">
                <a:solidFill>
                  <a:srgbClr val="303030"/>
                </a:solidFill>
                <a:latin typeface="Franklin Gothic Book" panose="020B0503020102020204" pitchFamily="34" charset="0"/>
              </a:rPr>
              <a:t>H-Index Guide:</a:t>
            </a:r>
          </a:p>
          <a:p>
            <a:pPr algn="ctr"/>
            <a:r>
              <a:rPr lang="en-US" sz="1587" dirty="0">
                <a:solidFill>
                  <a:srgbClr val="303030"/>
                </a:solidFill>
                <a:latin typeface="Franklin Gothic Book" panose="020B0503020102020204" pitchFamily="34" charset="0"/>
              </a:rPr>
              <a:t>20 = Good    40 = Outstanding    60 = Exceptional</a:t>
            </a:r>
            <a:endParaRPr lang="en-US" sz="1587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9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1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72344-4A60-4DDC-85E1-2D05720EA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433" y="335843"/>
            <a:ext cx="10113433" cy="674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375" y="0"/>
            <a:ext cx="5523225" cy="77329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052" y="850232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28073" y="600406"/>
            <a:ext cx="10367562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95660" rtl="0" eaLnBrk="1" fontAlgn="base" hangingPunct="1">
              <a:spcBef>
                <a:spcPct val="0"/>
              </a:spcBef>
              <a:spcAft>
                <a:spcPct val="0"/>
              </a:spcAft>
              <a:defRPr sz="4396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695660" rtl="0" eaLnBrk="1" fontAlgn="base" hangingPunct="1">
              <a:spcBef>
                <a:spcPct val="0"/>
              </a:spcBef>
              <a:spcAft>
                <a:spcPct val="0"/>
              </a:spcAft>
              <a:defRPr sz="3022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695660" rtl="0" eaLnBrk="1" fontAlgn="base" hangingPunct="1">
              <a:spcBef>
                <a:spcPct val="0"/>
              </a:spcBef>
              <a:spcAft>
                <a:spcPct val="0"/>
              </a:spcAft>
              <a:defRPr sz="3022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695660" rtl="0" eaLnBrk="1" fontAlgn="base" hangingPunct="1">
              <a:spcBef>
                <a:spcPct val="0"/>
              </a:spcBef>
              <a:spcAft>
                <a:spcPct val="0"/>
              </a:spcAft>
              <a:defRPr sz="3022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695660" rtl="0" eaLnBrk="1" fontAlgn="base" hangingPunct="1">
              <a:spcBef>
                <a:spcPct val="0"/>
              </a:spcBef>
              <a:spcAft>
                <a:spcPct val="0"/>
              </a:spcAft>
              <a:defRPr sz="3022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699614" algn="l" defTabSz="699614" rtl="0" eaLnBrk="1" fontAlgn="base" hangingPunct="1">
              <a:spcBef>
                <a:spcPct val="0"/>
              </a:spcBef>
              <a:spcAft>
                <a:spcPct val="0"/>
              </a:spcAft>
              <a:defRPr sz="3709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399232" algn="l" defTabSz="699614" rtl="0" eaLnBrk="1" fontAlgn="base" hangingPunct="1">
              <a:spcBef>
                <a:spcPct val="0"/>
              </a:spcBef>
              <a:spcAft>
                <a:spcPct val="0"/>
              </a:spcAft>
              <a:defRPr sz="3709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2098847" algn="l" defTabSz="699614" rtl="0" eaLnBrk="1" fontAlgn="base" hangingPunct="1">
              <a:spcBef>
                <a:spcPct val="0"/>
              </a:spcBef>
              <a:spcAft>
                <a:spcPct val="0"/>
              </a:spcAft>
              <a:defRPr sz="3709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798465" algn="l" defTabSz="699614" rtl="0" eaLnBrk="1" fontAlgn="base" hangingPunct="1">
              <a:spcBef>
                <a:spcPct val="0"/>
              </a:spcBef>
              <a:spcAft>
                <a:spcPct val="0"/>
              </a:spcAft>
              <a:defRPr sz="3709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695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6" b="0" i="0" u="none" strike="noStrike" kern="1200" cap="none" spc="0" normalizeH="0" baseline="0" noProof="0" dirty="0">
                <a:ln>
                  <a:noFill/>
                </a:ln>
                <a:solidFill>
                  <a:srgbClr val="007749"/>
                </a:solidFill>
                <a:effectLst/>
                <a:uLnTx/>
                <a:uFillTx/>
                <a:latin typeface="Arial"/>
                <a:ea typeface="MS PGothic"/>
                <a:cs typeface="Helvetica"/>
              </a:rPr>
              <a:t>Milwaukee</a:t>
            </a:r>
            <a:r>
              <a:rPr kumimoji="0" lang="is-IS" sz="4396" b="0" i="0" u="none" strike="noStrike" kern="1200" cap="none" spc="0" normalizeH="0" baseline="0" noProof="0" dirty="0">
                <a:ln>
                  <a:noFill/>
                </a:ln>
                <a:solidFill>
                  <a:srgbClr val="007749"/>
                </a:solidFill>
                <a:effectLst/>
                <a:uLnTx/>
                <a:uFillTx/>
                <a:latin typeface="Arial"/>
                <a:ea typeface="MS PGothic"/>
                <a:cs typeface="Helvetica"/>
              </a:rPr>
              <a:t>…</a:t>
            </a:r>
            <a:endParaRPr kumimoji="0" lang="en-US" sz="4396" b="0" i="0" u="none" strike="noStrike" kern="1200" cap="none" spc="0" normalizeH="0" baseline="0" noProof="0" dirty="0">
              <a:ln>
                <a:noFill/>
              </a:ln>
              <a:solidFill>
                <a:srgbClr val="007749"/>
              </a:solidFill>
              <a:effectLst/>
              <a:uLnTx/>
              <a:uFillTx/>
              <a:latin typeface="Arial"/>
              <a:ea typeface="MS PGothic"/>
              <a:cs typeface="Helvetica"/>
            </a:endParaRPr>
          </a:p>
        </p:txBody>
      </p:sp>
      <p:sp>
        <p:nvSpPr>
          <p:cNvPr id="6" name="Content Placeholder 12"/>
          <p:cNvSpPr txBox="1">
            <a:spLocks/>
          </p:cNvSpPr>
          <p:nvPr/>
        </p:nvSpPr>
        <p:spPr>
          <a:xfrm>
            <a:off x="0" y="1767550"/>
            <a:ext cx="7876674" cy="5515566"/>
          </a:xfrm>
          <a:prstGeom prst="rect">
            <a:avLst/>
          </a:prstGeom>
        </p:spPr>
        <p:txBody>
          <a:bodyPr/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The largest city in the state of Wisconsin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Population:  1.57 million (Milwaukee-Metropolitan Area)</a:t>
            </a:r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30% of the population of Wisconsin</a:t>
            </a:r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The 32</a:t>
            </a:r>
            <a:r>
              <a:rPr lang="en-US" baseline="30000" dirty="0"/>
              <a:t>nd</a:t>
            </a:r>
            <a:r>
              <a:rPr lang="en-US" dirty="0"/>
              <a:t> largest city in the US by population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The “City of Festivals”</a:t>
            </a:r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Summerfest grounds (June to September)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Sports</a:t>
            </a:r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Green Bay Packers</a:t>
            </a:r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Milwaukee Bucks</a:t>
            </a:r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Milwaukee Brewers</a:t>
            </a:r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Milwaukee Admirals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“Excellent quality of life and overall livability for residents” – Omar, a resident</a:t>
            </a:r>
          </a:p>
          <a:p>
            <a:pPr lvl="1" fontAlgn="auto">
              <a:spcAft>
                <a:spcPts val="0"/>
              </a:spcAft>
              <a:buClr>
                <a:srgbClr val="888B8D"/>
              </a:buClr>
              <a:buFontTx/>
              <a:buChar char="-"/>
            </a:pPr>
            <a:endParaRPr lang="en-US" dirty="0"/>
          </a:p>
          <a:p>
            <a:pPr marL="237701" lvl="2" indent="0" fontAlgn="auto">
              <a:spcAft>
                <a:spcPts val="0"/>
              </a:spcAft>
              <a:buClr>
                <a:srgbClr val="888B8D"/>
              </a:buClr>
              <a:buFont typeface="Arial" panose="020B0604020202020204" pitchFamily="34" charset="0"/>
              <a:buNone/>
            </a:pPr>
            <a:endParaRPr lang="en-US" dirty="0"/>
          </a:p>
          <a:p>
            <a:pPr lvl="2" fontAlgn="auto">
              <a:spcAft>
                <a:spcPts val="0"/>
              </a:spcAft>
              <a:buClr>
                <a:srgbClr val="888B8D"/>
              </a:buClr>
              <a:buFontTx/>
              <a:buChar char="-"/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24C7E-EF51-B040-B73D-78F48A7E7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024" y="4724313"/>
            <a:ext cx="1687053" cy="184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1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156767"/>
              </p:ext>
            </p:extLst>
          </p:nvPr>
        </p:nvGraphicFramePr>
        <p:xfrm>
          <a:off x="6249954" y="1394244"/>
          <a:ext cx="5190741" cy="6464941"/>
        </p:xfrm>
        <a:graphic>
          <a:graphicData uri="http://schemas.openxmlformats.org/drawingml/2006/table">
            <a:tbl>
              <a:tblPr/>
              <a:tblGrid>
                <a:gridCol w="1350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0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0969">
                <a:tc>
                  <a:txBody>
                    <a:bodyPr/>
                    <a:lstStyle/>
                    <a:p>
                      <a:pPr marL="0" marR="0" lvl="0" indent="0" algn="l" defTabSz="508000" rtl="0" eaLnBrk="1" fontAlgn="base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200" b="0" dirty="0">
                          <a:solidFill>
                            <a:schemeClr val="accent1"/>
                          </a:solidFill>
                          <a:latin typeface="Helvetica"/>
                          <a:cs typeface="Helvetica"/>
                        </a:rPr>
                        <a:t>1893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Helvetica"/>
                        <a:ea typeface="MS PGothic"/>
                        <a:cs typeface="Helvetica"/>
                      </a:endParaRPr>
                    </a:p>
                  </a:txBody>
                  <a:tcPr marT="91440" marB="914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Helvetica"/>
                        <a:ea typeface="MS PGothic"/>
                        <a:cs typeface="Helvetica"/>
                      </a:endParaRP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" marR="0" lvl="0" indent="0" algn="l" defTabSz="509292" rtl="0" eaLnBrk="1" fontAlgn="auto" latinLnBrk="0" hangingPunct="1">
                        <a:lnSpc>
                          <a:spcPct val="100000"/>
                        </a:lnSpc>
                        <a:spcBef>
                          <a:spcPts val="2200"/>
                        </a:spcBef>
                        <a:spcAft>
                          <a:spcPts val="1200"/>
                        </a:spcAft>
                        <a:buClr>
                          <a:srgbClr val="77933C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Helvetica"/>
                          <a:cs typeface="Helvetica"/>
                        </a:rPr>
                        <a:t>Established as Wisconsin College of Physicians and Surgeons and Milwaukee Medical College </a:t>
                      </a:r>
                    </a:p>
                    <a:p>
                      <a:pPr marL="18288" indent="0">
                        <a:spcBef>
                          <a:spcPts val="2200"/>
                        </a:spcBef>
                        <a:spcAft>
                          <a:spcPts val="1200"/>
                        </a:spcAft>
                        <a:buClr>
                          <a:srgbClr val="77933C"/>
                        </a:buClr>
                        <a:buNone/>
                      </a:pPr>
                      <a:endParaRPr lang="en-US" sz="1400" b="0" dirty="0">
                        <a:solidFill>
                          <a:srgbClr val="787878"/>
                        </a:solidFill>
                        <a:latin typeface="Helvetica"/>
                        <a:cs typeface="Helvetica"/>
                      </a:endParaRPr>
                    </a:p>
                  </a:txBody>
                  <a:tcPr marT="91440" marB="914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8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n-US" sz="2200" b="0" dirty="0">
                          <a:solidFill>
                            <a:schemeClr val="accent1"/>
                          </a:solidFill>
                          <a:latin typeface="Helvetica"/>
                          <a:cs typeface="Helvetica"/>
                        </a:rPr>
                        <a:t>1913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Helvetica"/>
                        <a:ea typeface="MS PGothic"/>
                        <a:cs typeface="Helvetica"/>
                      </a:endParaRPr>
                    </a:p>
                  </a:txBody>
                  <a:tcPr marT="91440" marB="9144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Helvetica"/>
                        <a:ea typeface="MS PGothic"/>
                        <a:cs typeface="Helvetica"/>
                      </a:endParaRPr>
                    </a:p>
                  </a:txBody>
                  <a:tcPr marL="0" marR="0" marT="914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787878"/>
                          </a:solidFill>
                          <a:latin typeface="Helvetica"/>
                          <a:cs typeface="Helvetica"/>
                        </a:rPr>
                        <a:t>Becomes Marquette University School of Medicine</a:t>
                      </a:r>
                    </a:p>
                  </a:txBody>
                  <a:tcPr marT="91440" marB="9144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7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Helvetica"/>
                          <a:ea typeface="MS PGothic"/>
                          <a:cs typeface="Helvetica"/>
                        </a:rPr>
                        <a:t>1963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Helvetica"/>
                        <a:ea typeface="MS PGothic"/>
                        <a:cs typeface="Helvetica"/>
                      </a:endParaRPr>
                    </a:p>
                  </a:txBody>
                  <a:tcPr marT="91440" marB="9144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787878"/>
                        </a:solidFill>
                        <a:effectLst/>
                        <a:latin typeface="Helvetica"/>
                        <a:ea typeface="MS PGothic"/>
                        <a:cs typeface="Helvetica"/>
                      </a:endParaRPr>
                    </a:p>
                  </a:txBody>
                  <a:tcPr marL="0" marR="0" marT="914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" marR="0" indent="0" algn="l" defTabSz="509292" rtl="0" eaLnBrk="1" fontAlgn="auto" latinLnBrk="0" hangingPunct="1">
                        <a:lnSpc>
                          <a:spcPct val="100000"/>
                        </a:lnSpc>
                        <a:spcBef>
                          <a:spcPts val="2200"/>
                        </a:spcBef>
                        <a:spcAft>
                          <a:spcPts val="1200"/>
                        </a:spcAft>
                        <a:buClr>
                          <a:srgbClr val="77933C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787878"/>
                          </a:solidFill>
                          <a:latin typeface="Helvetica"/>
                          <a:cs typeface="Helvetica"/>
                        </a:rPr>
                        <a:t>Division of Neurosurgery</a:t>
                      </a:r>
                      <a:br>
                        <a:rPr lang="en-US" sz="1400" b="0" dirty="0">
                          <a:solidFill>
                            <a:srgbClr val="787878"/>
                          </a:solidFill>
                          <a:latin typeface="Helvetica"/>
                          <a:cs typeface="Helvetica"/>
                        </a:rPr>
                      </a:br>
                      <a:r>
                        <a:rPr lang="en-US" sz="1400" b="0" dirty="0">
                          <a:solidFill>
                            <a:srgbClr val="787878"/>
                          </a:solidFill>
                          <a:latin typeface="Helvetica"/>
                          <a:cs typeface="Helvetica"/>
                        </a:rPr>
                        <a:t>(Sanford</a:t>
                      </a:r>
                      <a:r>
                        <a:rPr lang="en-US" sz="1400" b="0" baseline="0" dirty="0">
                          <a:solidFill>
                            <a:srgbClr val="787878"/>
                          </a:solidFill>
                          <a:latin typeface="Helvetica"/>
                          <a:cs typeface="Helvetica"/>
                        </a:rPr>
                        <a:t> Larson, MD/PhD-first chair)</a:t>
                      </a:r>
                      <a:endParaRPr lang="en-US" sz="1400" b="0" dirty="0">
                        <a:solidFill>
                          <a:srgbClr val="787878"/>
                        </a:solidFill>
                        <a:latin typeface="Helvetica"/>
                        <a:cs typeface="Helvetica"/>
                      </a:endParaRPr>
                    </a:p>
                  </a:txBody>
                  <a:tcPr marT="91440" marB="9144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Helvetica"/>
                          <a:ea typeface="MS PGothic"/>
                          <a:cs typeface="Helvetica"/>
                        </a:rPr>
                        <a:t>1967</a:t>
                      </a:r>
                    </a:p>
                  </a:txBody>
                  <a:tcPr marT="91440" marB="9144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787878"/>
                        </a:solidFill>
                        <a:effectLst/>
                        <a:latin typeface="Helvetica"/>
                        <a:ea typeface="MS PGothic"/>
                        <a:cs typeface="Helvetica"/>
                      </a:endParaRPr>
                    </a:p>
                  </a:txBody>
                  <a:tcPr marL="0" marR="0" marT="914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" marR="0" indent="0" algn="l" defTabSz="509292" rtl="0" eaLnBrk="1" fontAlgn="auto" latinLnBrk="0" hangingPunct="1">
                        <a:lnSpc>
                          <a:spcPct val="100000"/>
                        </a:lnSpc>
                        <a:spcBef>
                          <a:spcPts val="2200"/>
                        </a:spcBef>
                        <a:spcAft>
                          <a:spcPts val="1200"/>
                        </a:spcAft>
                        <a:buClr>
                          <a:srgbClr val="77933C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787878"/>
                          </a:solidFill>
                          <a:latin typeface="Helvetica"/>
                          <a:cs typeface="Helvetica"/>
                        </a:rPr>
                        <a:t>MCW separates from Marquette to become independent medical institution </a:t>
                      </a:r>
                    </a:p>
                  </a:txBody>
                  <a:tcPr marT="91440" marB="9144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790908"/>
                  </a:ext>
                </a:extLst>
              </a:tr>
              <a:tr h="894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Helvetica"/>
                          <a:ea typeface="MS PGothic"/>
                          <a:cs typeface="Helvetica"/>
                        </a:rPr>
                        <a:t>1987</a:t>
                      </a:r>
                    </a:p>
                  </a:txBody>
                  <a:tcPr marT="91440" marB="9144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787878"/>
                        </a:solidFill>
                        <a:effectLst/>
                        <a:latin typeface="Helvetica"/>
                        <a:ea typeface="MS PGothic"/>
                        <a:cs typeface="Helvetica"/>
                      </a:endParaRPr>
                    </a:p>
                  </a:txBody>
                  <a:tcPr marL="0" marR="0" marT="914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" marR="0" indent="0" algn="l" defTabSz="509292" rtl="0" eaLnBrk="1" fontAlgn="auto" latinLnBrk="0" hangingPunct="1">
                        <a:lnSpc>
                          <a:spcPct val="100000"/>
                        </a:lnSpc>
                        <a:spcBef>
                          <a:spcPts val="2200"/>
                        </a:spcBef>
                        <a:spcAft>
                          <a:spcPts val="1200"/>
                        </a:spcAft>
                        <a:buClr>
                          <a:srgbClr val="77933C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787878"/>
                          </a:solidFill>
                          <a:latin typeface="Helvetica"/>
                          <a:cs typeface="Helvetica"/>
                        </a:rPr>
                        <a:t>Dr. Larson initiated</a:t>
                      </a:r>
                      <a:r>
                        <a:rPr lang="en-US" sz="1400" b="0" baseline="0" dirty="0">
                          <a:solidFill>
                            <a:srgbClr val="787878"/>
                          </a:solidFill>
                          <a:latin typeface="Helvetica"/>
                          <a:cs typeface="Helvetica"/>
                        </a:rPr>
                        <a:t> the </a:t>
                      </a:r>
                      <a:r>
                        <a:rPr lang="en-US" sz="1400" b="1" baseline="0" dirty="0">
                          <a:solidFill>
                            <a:srgbClr val="787878"/>
                          </a:solidFill>
                          <a:latin typeface="Helvetica"/>
                          <a:cs typeface="Helvetica"/>
                        </a:rPr>
                        <a:t>first neurosurgical spine fellowship program </a:t>
                      </a:r>
                      <a:r>
                        <a:rPr lang="en-US" sz="1400" b="0" baseline="0" dirty="0">
                          <a:solidFill>
                            <a:srgbClr val="787878"/>
                          </a:solidFill>
                          <a:latin typeface="Helvetica"/>
                          <a:cs typeface="Helvetica"/>
                        </a:rPr>
                        <a:t>in the country.</a:t>
                      </a:r>
                      <a:endParaRPr lang="en-US" sz="1400" b="0" dirty="0">
                        <a:solidFill>
                          <a:srgbClr val="787878"/>
                        </a:solidFill>
                        <a:latin typeface="Helvetica"/>
                        <a:cs typeface="Helvetica"/>
                      </a:endParaRPr>
                    </a:p>
                  </a:txBody>
                  <a:tcPr marT="91440" marB="9144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9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Helvetica"/>
                          <a:ea typeface="MS PGothic"/>
                          <a:cs typeface="Helvetica"/>
                        </a:rPr>
                        <a:t>1988</a:t>
                      </a:r>
                    </a:p>
                  </a:txBody>
                  <a:tcPr marT="91440" marB="9144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787878"/>
                        </a:solidFill>
                        <a:effectLst/>
                        <a:latin typeface="Helvetica"/>
                        <a:ea typeface="MS PGothic"/>
                        <a:cs typeface="Helvetica"/>
                      </a:endParaRPr>
                    </a:p>
                  </a:txBody>
                  <a:tcPr marL="0" marR="0" marT="914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" marR="0" indent="0" algn="l" defTabSz="509292" rtl="0" eaLnBrk="1" fontAlgn="auto" latinLnBrk="0" hangingPunct="1">
                        <a:lnSpc>
                          <a:spcPct val="100000"/>
                        </a:lnSpc>
                        <a:spcBef>
                          <a:spcPts val="2200"/>
                        </a:spcBef>
                        <a:spcAft>
                          <a:spcPts val="1200"/>
                        </a:spcAft>
                        <a:buClr>
                          <a:srgbClr val="77933C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787878"/>
                          </a:solidFill>
                          <a:latin typeface="Helvetica"/>
                          <a:cs typeface="Helvetica"/>
                        </a:rPr>
                        <a:t>Department of Neurosurgery</a:t>
                      </a:r>
                    </a:p>
                    <a:p>
                      <a:pPr marL="18288" indent="0">
                        <a:spcBef>
                          <a:spcPts val="2200"/>
                        </a:spcBef>
                        <a:spcAft>
                          <a:spcPts val="1200"/>
                        </a:spcAft>
                        <a:buClr>
                          <a:srgbClr val="77933C"/>
                        </a:buClr>
                        <a:buNone/>
                      </a:pPr>
                      <a:endParaRPr lang="en-US" sz="1400" b="0" dirty="0">
                        <a:solidFill>
                          <a:srgbClr val="787878"/>
                        </a:solidFill>
                        <a:latin typeface="Helvetica"/>
                        <a:cs typeface="Helvetica"/>
                      </a:endParaRPr>
                    </a:p>
                  </a:txBody>
                  <a:tcPr marT="91440" marB="9144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History of MCW Neurosurgery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4264" y="3602879"/>
            <a:ext cx="3744411" cy="407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800" y="1506538"/>
            <a:ext cx="3766078" cy="254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384101" y="591784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000" b="1" dirty="0"/>
          </a:p>
        </p:txBody>
      </p:sp>
      <p:pic>
        <p:nvPicPr>
          <p:cNvPr id="7" name="Picture 6" descr="MCW_Logo_Green_Tag_box.ai">
            <a:extLst>
              <a:ext uri="{FF2B5EF4-FFF2-40B4-BE49-F238E27FC236}">
                <a16:creationId xmlns:a16="http://schemas.microsoft.com/office/drawing/2014/main" id="{57D58C34-86D7-4E79-8CF2-AF272648DD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56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336801" y="600406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7749"/>
                </a:solidFill>
                <a:latin typeface="Arial"/>
              </a:rPr>
              <a:t>Program Leadership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336800" y="1257300"/>
            <a:ext cx="89027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MCW_Logo_Green_Tag_box.ai">
            <a:extLst>
              <a:ext uri="{FF2B5EF4-FFF2-40B4-BE49-F238E27FC236}">
                <a16:creationId xmlns:a16="http://schemas.microsoft.com/office/drawing/2014/main" id="{CBB94707-26D1-46DC-9320-58C52DEC6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02F8F0-5DDF-47D5-9379-AE59392B6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37668"/>
              </p:ext>
            </p:extLst>
          </p:nvPr>
        </p:nvGraphicFramePr>
        <p:xfrm>
          <a:off x="1000591" y="1420949"/>
          <a:ext cx="11139688" cy="6078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3694">
                  <a:extLst>
                    <a:ext uri="{9D8B030D-6E8A-4147-A177-3AD203B41FA5}">
                      <a16:colId xmlns:a16="http://schemas.microsoft.com/office/drawing/2014/main" val="219048596"/>
                    </a:ext>
                  </a:extLst>
                </a:gridCol>
                <a:gridCol w="2061906">
                  <a:extLst>
                    <a:ext uri="{9D8B030D-6E8A-4147-A177-3AD203B41FA5}">
                      <a16:colId xmlns:a16="http://schemas.microsoft.com/office/drawing/2014/main" val="694087174"/>
                    </a:ext>
                  </a:extLst>
                </a:gridCol>
                <a:gridCol w="3690257">
                  <a:extLst>
                    <a:ext uri="{9D8B030D-6E8A-4147-A177-3AD203B41FA5}">
                      <a16:colId xmlns:a16="http://schemas.microsoft.com/office/drawing/2014/main" val="815772186"/>
                    </a:ext>
                  </a:extLst>
                </a:gridCol>
                <a:gridCol w="2033831">
                  <a:extLst>
                    <a:ext uri="{9D8B030D-6E8A-4147-A177-3AD203B41FA5}">
                      <a16:colId xmlns:a16="http://schemas.microsoft.com/office/drawing/2014/main" val="316097890"/>
                    </a:ext>
                  </a:extLst>
                </a:gridCol>
              </a:tblGrid>
              <a:tr h="1404399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Department Chair/Director of Neuroscience Institute</a:t>
                      </a:r>
                    </a:p>
                    <a:p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Shekar Kurpad, MD, PhD</a:t>
                      </a:r>
                    </a:p>
                    <a:p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Professor of Neurosurgery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Director of Community Neurosurgery</a:t>
                      </a:r>
                    </a:p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Marjorie C. Wang, MD, MPH</a:t>
                      </a:r>
                    </a:p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Professor of Neurosurgery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802522"/>
                  </a:ext>
                </a:extLst>
              </a:tr>
              <a:tr h="145273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Program Director</a:t>
                      </a:r>
                    </a:p>
                    <a:p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Nathan Zwagerman, MD</a:t>
                      </a:r>
                    </a:p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Associate Professor of Neurosurgery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Director, Brain Injury Research</a:t>
                      </a:r>
                    </a:p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Michael McCrea, PhD, ABPP</a:t>
                      </a:r>
                    </a:p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Professor of Neurosurgery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84358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Associate Program Director</a:t>
                      </a:r>
                    </a:p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Grant Sinson, MD</a:t>
                      </a:r>
                    </a:p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Associate Professor of Neurosurgery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497725"/>
                  </a:ext>
                </a:extLst>
              </a:tr>
              <a:tr h="1697709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Chairman, Biomedical Engineering</a:t>
                      </a:r>
                    </a:p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Narayan Yoganandan, PhD</a:t>
                      </a:r>
                    </a:p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Professor of Neurosurgery</a:t>
                      </a:r>
                    </a:p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780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F09B0BA-2E9D-49E9-8A3B-72FC11484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31" b="10525"/>
          <a:stretch/>
        </p:blipFill>
        <p:spPr>
          <a:xfrm>
            <a:off x="4922329" y="1539150"/>
            <a:ext cx="803757" cy="10725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EDB769-548F-4DE3-8D5F-39B435825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6046" y="1567207"/>
            <a:ext cx="803757" cy="1125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327CDD-BEEC-4A36-877A-66E75B5D9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678" y="2975331"/>
            <a:ext cx="803758" cy="1125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2763" y="4512053"/>
            <a:ext cx="862885" cy="11454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75FB97-B202-4144-9146-F3AE9FDA4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9725" y="5913703"/>
            <a:ext cx="847417" cy="1182727"/>
          </a:xfrm>
          <a:prstGeom prst="rect">
            <a:avLst/>
          </a:prstGeom>
        </p:spPr>
      </p:pic>
      <p:pic>
        <p:nvPicPr>
          <p:cNvPr id="15" name="Picture 14" descr="A person wearing a white shirt and blue tie&#10;&#10;Description automatically generated with medium confidence">
            <a:extLst>
              <a:ext uri="{FF2B5EF4-FFF2-40B4-BE49-F238E27FC236}">
                <a16:creationId xmlns:a16="http://schemas.microsoft.com/office/drawing/2014/main" id="{E362A59F-BB71-499E-B249-C9FB40B3E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5184" y="2918892"/>
            <a:ext cx="900464" cy="123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36801" y="600406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7749"/>
                </a:solidFill>
                <a:latin typeface="Arial"/>
              </a:rPr>
              <a:t>MCW Neurosurgery</a:t>
            </a:r>
          </a:p>
        </p:txBody>
      </p:sp>
      <p:sp>
        <p:nvSpPr>
          <p:cNvPr id="3" name="Content Placeholder 12"/>
          <p:cNvSpPr txBox="1">
            <a:spLocks/>
          </p:cNvSpPr>
          <p:nvPr/>
        </p:nvSpPr>
        <p:spPr bwMode="auto">
          <a:xfrm>
            <a:off x="2336800" y="1506538"/>
            <a:ext cx="8902700" cy="582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defRPr sz="2800" kern="1200">
                <a:solidFill>
                  <a:srgbClr val="646464"/>
                </a:solidFill>
                <a:latin typeface="+mj-lt"/>
                <a:ea typeface="MS PGothic"/>
                <a:cs typeface="Helvetica"/>
              </a:defRPr>
            </a:lvl1pPr>
            <a:lvl2pPr marL="173736" indent="-173736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2pPr>
            <a:lvl3pPr marL="346075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3pPr>
            <a:lvl4pPr marL="517525" indent="-171450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4pPr>
            <a:lvl5pPr marL="690563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–"/>
              <a:tabLst/>
              <a:defRPr sz="16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5pPr>
            <a:lvl6pPr marL="280111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406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698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99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888B8D"/>
              </a:buClr>
              <a:buNone/>
            </a:pPr>
            <a:endParaRPr lang="en-US" dirty="0"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r>
              <a:rPr lang="en-US" dirty="0">
                <a:latin typeface="Arial"/>
              </a:rPr>
              <a:t>20 Full-time teaching faculty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dirty="0">
                <a:solidFill>
                  <a:srgbClr val="326295"/>
                </a:solidFill>
                <a:latin typeface="Arial"/>
              </a:rPr>
              <a:t>7 professors, 7 associate professors, 5 assistant professors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dirty="0">
                <a:solidFill>
                  <a:schemeClr val="accent1"/>
                </a:solidFill>
                <a:latin typeface="Arial"/>
              </a:rPr>
              <a:t>15</a:t>
            </a:r>
            <a:r>
              <a:rPr lang="en-US" dirty="0">
                <a:solidFill>
                  <a:srgbClr val="326295"/>
                </a:solidFill>
                <a:latin typeface="Arial"/>
              </a:rPr>
              <a:t> adult neurosurgeons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dirty="0">
                <a:solidFill>
                  <a:srgbClr val="326295"/>
                </a:solidFill>
                <a:latin typeface="Arial"/>
              </a:rPr>
              <a:t>4 pediatric neurosurgeons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dirty="0"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r>
              <a:rPr lang="en-US" dirty="0">
                <a:latin typeface="Arial"/>
              </a:rPr>
              <a:t>14 residents (2/yr)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dirty="0">
              <a:solidFill>
                <a:srgbClr val="326295"/>
              </a:solidFill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PhD Neuroscientists</a:t>
            </a:r>
          </a:p>
          <a:p>
            <a:pPr marL="412750" lvl="2" indent="-238125">
              <a:buClr>
                <a:srgbClr val="888B8D"/>
              </a:buClr>
              <a:buNone/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+ Collaborative efforts with Radiology, Biophysics, Oncology, Marquette Biomedical Engineering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buClr>
                <a:srgbClr val="888B8D"/>
              </a:buClr>
              <a:defRPr/>
            </a:pPr>
            <a:endParaRPr lang="en-US" dirty="0"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36800" y="1257300"/>
            <a:ext cx="89027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CW_Logo_Green_Tag_box.ai">
            <a:extLst>
              <a:ext uri="{FF2B5EF4-FFF2-40B4-BE49-F238E27FC236}">
                <a16:creationId xmlns:a16="http://schemas.microsoft.com/office/drawing/2014/main" id="{BFDAE253-A9B7-4074-A5CA-50EA443F18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5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019278" y="378830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7749"/>
                </a:solidFill>
                <a:latin typeface="Arial"/>
              </a:rPr>
              <a:t>Academic and Organized Neurosurgery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019277" y="1090152"/>
            <a:ext cx="11182555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7844" y="1563328"/>
            <a:ext cx="11562735" cy="563231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1800" b="1" dirty="0"/>
              <a:t>CNS President</a:t>
            </a:r>
          </a:p>
          <a:p>
            <a:pPr marL="963613" lvl="1" indent="-457200">
              <a:buFont typeface="Arial" charset="0"/>
              <a:buChar char="•"/>
            </a:pPr>
            <a:r>
              <a:rPr lang="en-US" sz="1800" dirty="0"/>
              <a:t>Christopher Wolfla, MD (2012-2013)</a:t>
            </a:r>
          </a:p>
          <a:p>
            <a:pPr lvl="1" indent="0"/>
            <a:endParaRPr lang="en-US" sz="1800" dirty="0"/>
          </a:p>
          <a:p>
            <a:pPr marL="457200" indent="-457200">
              <a:buFont typeface="Arial" charset="0"/>
              <a:buChar char="•"/>
            </a:pPr>
            <a:r>
              <a:rPr lang="en-US" sz="1800" b="1" dirty="0"/>
              <a:t>AANS/CNS Section Chairs</a:t>
            </a:r>
          </a:p>
          <a:p>
            <a:pPr marL="963613" lvl="1" indent="-457200">
              <a:buFont typeface="Arial" charset="0"/>
              <a:buChar char="•"/>
              <a:tabLst>
                <a:tab pos="5254625" algn="l"/>
              </a:tabLst>
            </a:pPr>
            <a:r>
              <a:rPr lang="en-US" sz="1800" dirty="0"/>
              <a:t>Spine</a:t>
            </a:r>
          </a:p>
          <a:p>
            <a:pPr marL="1473200" lvl="2" indent="-457200">
              <a:buFont typeface="Arial" charset="0"/>
              <a:buChar char="•"/>
            </a:pPr>
            <a:r>
              <a:rPr lang="en-US" sz="1800" dirty="0"/>
              <a:t>Marjorie Wang, MD, MPH (2017-2018)</a:t>
            </a:r>
          </a:p>
          <a:p>
            <a:pPr marL="1473200" lvl="2" indent="-457200">
              <a:buFont typeface="Arial" charset="0"/>
              <a:buChar char="•"/>
            </a:pPr>
            <a:r>
              <a:rPr lang="en-US" sz="1800" dirty="0"/>
              <a:t>Christopher Wolfla, MD (2011-2012)</a:t>
            </a:r>
          </a:p>
          <a:p>
            <a:pPr marL="1473200" lvl="2" indent="-457200">
              <a:buFont typeface="Arial" charset="0"/>
              <a:buChar char="•"/>
            </a:pPr>
            <a:endParaRPr lang="en-US" sz="1600" b="1" dirty="0"/>
          </a:p>
          <a:p>
            <a:pPr marL="457200" indent="-457200">
              <a:buFont typeface="Arial" charset="0"/>
              <a:buChar char="•"/>
            </a:pPr>
            <a:r>
              <a:rPr lang="en-US" sz="1600" b="1" dirty="0"/>
              <a:t>Society of Neurological Surgeons (“Senior Society”)</a:t>
            </a:r>
          </a:p>
          <a:p>
            <a:pPr marL="963613" lvl="1" indent="-457200">
              <a:buFont typeface="Arial" charset="0"/>
              <a:buChar char="•"/>
            </a:pPr>
            <a:r>
              <a:rPr lang="en-US" sz="1800" dirty="0"/>
              <a:t>Shekar Kurpad, MD, PhD</a:t>
            </a:r>
          </a:p>
          <a:p>
            <a:pPr marL="963613" lvl="1" indent="-457200">
              <a:buFont typeface="Arial" charset="0"/>
              <a:buChar char="•"/>
            </a:pPr>
            <a:r>
              <a:rPr lang="en-US" sz="1800" dirty="0"/>
              <a:t>Dennis Maiman, MD, PhD</a:t>
            </a:r>
          </a:p>
          <a:p>
            <a:pPr marL="963613" lvl="1" indent="-457200">
              <a:buFont typeface="Arial" charset="0"/>
              <a:buChar char="•"/>
            </a:pPr>
            <a:r>
              <a:rPr lang="en-US" sz="1800" dirty="0"/>
              <a:t>Marjorie Wang, MD</a:t>
            </a:r>
          </a:p>
          <a:p>
            <a:pPr marL="963613" lvl="1" indent="-457200">
              <a:buFont typeface="Arial" charset="0"/>
              <a:buChar char="•"/>
            </a:pPr>
            <a:r>
              <a:rPr lang="en-US" sz="1800" dirty="0"/>
              <a:t>Sean Lew, MD</a:t>
            </a:r>
          </a:p>
          <a:p>
            <a:pPr marL="963613" lvl="1" indent="-457200">
              <a:buFont typeface="Arial" charset="0"/>
              <a:buChar char="•"/>
            </a:pPr>
            <a:endParaRPr lang="en-US" sz="1800" dirty="0"/>
          </a:p>
          <a:p>
            <a:pPr marL="963613" lvl="1" indent="-457200">
              <a:buFont typeface="Arial" charset="0"/>
              <a:buChar char="•"/>
            </a:pPr>
            <a:endParaRPr lang="en-US" sz="1800" dirty="0"/>
          </a:p>
          <a:p>
            <a:pPr marL="457200" indent="-457200">
              <a:buFont typeface="Arial" charset="0"/>
              <a:buChar char="•"/>
            </a:pPr>
            <a:r>
              <a:rPr lang="en-US" sz="1800" b="1" dirty="0"/>
              <a:t>American Board of Neurological Surgeons</a:t>
            </a:r>
          </a:p>
          <a:p>
            <a:pPr marL="963613" lvl="1" indent="-457200">
              <a:buFont typeface="Arial" charset="0"/>
              <a:buChar char="•"/>
            </a:pPr>
            <a:r>
              <a:rPr lang="en-US" sz="1800" dirty="0"/>
              <a:t>Marjorie Wang, MD, MPH</a:t>
            </a:r>
          </a:p>
          <a:p>
            <a:pPr lvl="1" indent="0"/>
            <a:endParaRPr lang="en-US" sz="1800" dirty="0"/>
          </a:p>
          <a:p>
            <a:pPr marL="963613" lvl="1" indent="-457200">
              <a:buFont typeface="Arial" charset="0"/>
              <a:buChar char="•"/>
            </a:pPr>
            <a:endParaRPr lang="en-US" sz="1800" b="1" dirty="0"/>
          </a:p>
          <a:p>
            <a:pPr marL="963613" lvl="1" indent="-457200">
              <a:buFont typeface="Arial" charset="0"/>
              <a:buChar char="•"/>
            </a:pPr>
            <a:endParaRPr lang="en-US" sz="1800" b="1" dirty="0"/>
          </a:p>
          <a:p>
            <a:pPr marL="963613" lvl="1" indent="-457200">
              <a:buFont typeface="Arial" charset="0"/>
              <a:buChar char="•"/>
            </a:pPr>
            <a:r>
              <a:rPr lang="en-US" sz="1800" b="1" dirty="0"/>
              <a:t>Journal Editorial Boards</a:t>
            </a:r>
          </a:p>
          <a:p>
            <a:pPr marL="1473200" lvl="2" indent="-457200">
              <a:buFont typeface="Arial" charset="0"/>
              <a:buChar char="•"/>
            </a:pPr>
            <a:r>
              <a:rPr lang="en-US" sz="1800" i="1" dirty="0"/>
              <a:t>Neurosurgery</a:t>
            </a:r>
          </a:p>
          <a:p>
            <a:pPr marL="1982788" lvl="3" indent="-457200">
              <a:buFont typeface="Arial" charset="0"/>
              <a:buChar char="•"/>
            </a:pPr>
            <a:r>
              <a:rPr lang="en-US" sz="1800" dirty="0"/>
              <a:t>Shekar Kurpad, MD, PhD</a:t>
            </a:r>
          </a:p>
          <a:p>
            <a:pPr marL="1982788" lvl="3" indent="-457200">
              <a:buFont typeface="Arial" charset="0"/>
              <a:buChar char="•"/>
            </a:pPr>
            <a:r>
              <a:rPr lang="en-US" sz="1800" dirty="0"/>
              <a:t>Christopher Wolfla, MD</a:t>
            </a:r>
          </a:p>
          <a:p>
            <a:pPr marL="1473200" lvl="2" indent="-457200">
              <a:buFont typeface="Arial" charset="0"/>
              <a:buChar char="•"/>
            </a:pPr>
            <a:r>
              <a:rPr lang="en-US" sz="1800" i="1" dirty="0"/>
              <a:t>Journal of Neurosurgery: Spine</a:t>
            </a:r>
          </a:p>
          <a:p>
            <a:pPr marL="1982788" lvl="3" indent="-457200">
              <a:buFont typeface="Arial" charset="0"/>
              <a:buChar char="•"/>
            </a:pPr>
            <a:r>
              <a:rPr lang="en-US" sz="1800" dirty="0"/>
              <a:t>Shekar Kurpad, MD, PhD</a:t>
            </a:r>
          </a:p>
          <a:p>
            <a:pPr marL="1473200" lvl="2" indent="-457200">
              <a:buFont typeface="Arial" charset="0"/>
              <a:buChar char="•"/>
            </a:pPr>
            <a:r>
              <a:rPr lang="en-US" sz="1800" i="1" dirty="0"/>
              <a:t>Journal of Neurosurgery: Pediatrics</a:t>
            </a:r>
          </a:p>
          <a:p>
            <a:pPr marL="1982788" lvl="3" indent="-457200">
              <a:buFont typeface="Arial" charset="0"/>
              <a:buChar char="•"/>
            </a:pPr>
            <a:r>
              <a:rPr lang="en-US" sz="1800" dirty="0"/>
              <a:t>Sean Lew, MD</a:t>
            </a:r>
          </a:p>
          <a:p>
            <a:pPr marL="1473200" lvl="2" indent="-457200">
              <a:buFont typeface="Arial" charset="0"/>
              <a:buChar char="•"/>
            </a:pPr>
            <a:r>
              <a:rPr lang="en-US" sz="1800" i="1" dirty="0"/>
              <a:t>Journal of Neurosurgery: Case Lessons</a:t>
            </a:r>
          </a:p>
          <a:p>
            <a:pPr marL="1982788" lvl="3" indent="-457200">
              <a:buFont typeface="Arial" charset="0"/>
              <a:buChar char="•"/>
            </a:pPr>
            <a:r>
              <a:rPr lang="en-US" sz="1800" dirty="0"/>
              <a:t>Irene Kim, MD</a:t>
            </a:r>
          </a:p>
          <a:p>
            <a:pPr marL="1473200" lvl="2" indent="-457200">
              <a:buFont typeface="Arial" charset="0"/>
              <a:buChar char="•"/>
            </a:pPr>
            <a:r>
              <a:rPr lang="en-US" sz="1800" i="1" dirty="0"/>
              <a:t>World Neurosurgery</a:t>
            </a:r>
          </a:p>
          <a:p>
            <a:pPr marL="1982788" lvl="3" indent="-457200">
              <a:buFont typeface="Arial" charset="0"/>
              <a:buChar char="•"/>
            </a:pPr>
            <a:r>
              <a:rPr lang="en-US" sz="1800" dirty="0"/>
              <a:t>Marjorie Wang, MD, MPH</a:t>
            </a:r>
          </a:p>
          <a:p>
            <a:pPr marL="1473200" lvl="2" indent="-45720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 descr="MCW_Logo_Green_Tag_box.ai">
            <a:extLst>
              <a:ext uri="{FF2B5EF4-FFF2-40B4-BE49-F238E27FC236}">
                <a16:creationId xmlns:a16="http://schemas.microsoft.com/office/drawing/2014/main" id="{DE54DFEE-FF55-4488-A87F-56FF1AC718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3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36801" y="600406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7749"/>
                </a:solidFill>
                <a:latin typeface="Arial"/>
              </a:rPr>
              <a:t>Resident/Fellow Achievements</a:t>
            </a:r>
          </a:p>
        </p:txBody>
      </p:sp>
      <p:sp>
        <p:nvSpPr>
          <p:cNvPr id="3" name="Content Placeholder 12"/>
          <p:cNvSpPr txBox="1">
            <a:spLocks/>
          </p:cNvSpPr>
          <p:nvPr/>
        </p:nvSpPr>
        <p:spPr bwMode="auto">
          <a:xfrm>
            <a:off x="2336800" y="1506538"/>
            <a:ext cx="8902700" cy="596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defRPr sz="2800" kern="1200">
                <a:solidFill>
                  <a:srgbClr val="646464"/>
                </a:solidFill>
                <a:latin typeface="+mj-lt"/>
                <a:ea typeface="MS PGothic"/>
                <a:cs typeface="Helvetica"/>
              </a:defRPr>
            </a:lvl1pPr>
            <a:lvl2pPr marL="173736" indent="-173736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2pPr>
            <a:lvl3pPr marL="346075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3pPr>
            <a:lvl4pPr marL="517525" indent="-171450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4pPr>
            <a:lvl5pPr marL="690563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–"/>
              <a:tabLst/>
              <a:defRPr sz="16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5pPr>
            <a:lvl6pPr marL="280111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406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698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99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888B8D"/>
              </a:buClr>
            </a:pPr>
            <a:r>
              <a:rPr lang="en-US" dirty="0">
                <a:latin typeface="Arial"/>
              </a:rPr>
              <a:t>~50% graduates obtain academic positions</a:t>
            </a:r>
          </a:p>
          <a:p>
            <a:pPr marL="0" lvl="1" indent="0">
              <a:buClr>
                <a:srgbClr val="888B8D"/>
              </a:buClr>
              <a:buNone/>
            </a:pPr>
            <a:endParaRPr lang="en-US" dirty="0"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r>
              <a:rPr lang="en-US" dirty="0">
                <a:latin typeface="Arial"/>
              </a:rPr>
              <a:t>AANS President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dirty="0">
                <a:solidFill>
                  <a:srgbClr val="326295"/>
                </a:solidFill>
                <a:latin typeface="Arial"/>
              </a:rPr>
              <a:t>Paul McCormick, MD (2011-2012)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dirty="0"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r>
              <a:rPr lang="en-US" dirty="0">
                <a:latin typeface="Arial"/>
              </a:rPr>
              <a:t>AANS/CNS Spine Section Chair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dirty="0">
                <a:solidFill>
                  <a:srgbClr val="326295"/>
                </a:solidFill>
                <a:latin typeface="Arial"/>
              </a:rPr>
              <a:t>P. McCormick, E. Benzel, C. Wolfla, J. Cheng, M. Groff, M. Wang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dirty="0">
              <a:solidFill>
                <a:srgbClr val="326295"/>
              </a:solidFill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r>
              <a:rPr lang="en-US" dirty="0">
                <a:latin typeface="Arial"/>
              </a:rPr>
              <a:t>Department Chairs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dirty="0">
                <a:solidFill>
                  <a:srgbClr val="326295"/>
                </a:solidFill>
                <a:latin typeface="Arial"/>
              </a:rPr>
              <a:t>Edward Benzel, MD (Cleveland Clinic)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dirty="0">
                <a:solidFill>
                  <a:srgbClr val="326295"/>
                </a:solidFill>
                <a:latin typeface="Arial"/>
              </a:rPr>
              <a:t>Dennis Maiman, MD, PhD (MCW)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dirty="0">
                <a:solidFill>
                  <a:srgbClr val="326295"/>
                </a:solidFill>
                <a:latin typeface="Arial"/>
              </a:rPr>
              <a:t>Meic Schmidt, MD, MBA (New York Medical College)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r>
              <a:rPr lang="en-US" dirty="0">
                <a:solidFill>
                  <a:srgbClr val="326295"/>
                </a:solidFill>
                <a:latin typeface="Arial"/>
              </a:rPr>
              <a:t>Joseph Cheng, MD, MS (Cincinnati) </a:t>
            </a:r>
            <a:endParaRPr lang="en-US" sz="2400" dirty="0">
              <a:latin typeface="Arial"/>
            </a:endParaRPr>
          </a:p>
          <a:p>
            <a:pPr marL="173037" lvl="2" indent="0">
              <a:buClr>
                <a:srgbClr val="888B8D"/>
              </a:buClr>
              <a:buNone/>
              <a:defRPr/>
            </a:pPr>
            <a:endParaRPr lang="en-US" dirty="0">
              <a:latin typeface="Arial"/>
            </a:endParaRP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dirty="0"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endParaRPr lang="en-US" dirty="0"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36800" y="1257300"/>
            <a:ext cx="89027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CW_Logo_Green_Tag_box.ai">
            <a:extLst>
              <a:ext uri="{FF2B5EF4-FFF2-40B4-BE49-F238E27FC236}">
                <a16:creationId xmlns:a16="http://schemas.microsoft.com/office/drawing/2014/main" id="{23767218-A621-41B8-BB54-855A7C58E2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50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41683" y="584952"/>
            <a:ext cx="7546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MS PGothic"/>
                <a:cs typeface="Helvetica"/>
              </a:defRPr>
            </a:lvl1pPr>
            <a:lvl2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2pPr>
            <a:lvl3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3pPr>
            <a:lvl4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4pPr>
            <a:lvl5pPr algn="l" defTabSz="506413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Arial" charset="0"/>
                <a:ea typeface="MS PGothic"/>
                <a:cs typeface="Arial" charset="0"/>
              </a:defRPr>
            </a:lvl5pPr>
            <a:lvl6pPr marL="509292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6pPr>
            <a:lvl7pPr marL="1018586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7pPr>
            <a:lvl8pPr marL="1527879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8pPr>
            <a:lvl9pPr marL="2037173" algn="l" defTabSz="509292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600" dirty="0">
                <a:solidFill>
                  <a:srgbClr val="007749"/>
                </a:solidFill>
                <a:latin typeface="Arial"/>
              </a:rPr>
              <a:t>Program Highlights</a:t>
            </a:r>
          </a:p>
        </p:txBody>
      </p:sp>
      <p:sp>
        <p:nvSpPr>
          <p:cNvPr id="3" name="Content Placeholder 12"/>
          <p:cNvSpPr txBox="1">
            <a:spLocks/>
          </p:cNvSpPr>
          <p:nvPr/>
        </p:nvSpPr>
        <p:spPr bwMode="auto">
          <a:xfrm>
            <a:off x="641683" y="1506538"/>
            <a:ext cx="12978064" cy="601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2" anchor="t" anchorCtr="0" compatLnSpc="1">
            <a:prstTxWarp prst="textNoShape">
              <a:avLst/>
            </a:prstTxWarp>
          </a:bodyPr>
          <a:lstStyle>
            <a:lvl1pPr marL="0" indent="0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defRPr sz="2800" kern="1200">
                <a:solidFill>
                  <a:srgbClr val="646464"/>
                </a:solidFill>
                <a:latin typeface="+mj-lt"/>
                <a:ea typeface="MS PGothic"/>
                <a:cs typeface="Helvetica"/>
              </a:defRPr>
            </a:lvl1pPr>
            <a:lvl2pPr marL="173736" indent="-173736" algn="l" defTabSz="506413" rtl="0" eaLnBrk="1" fontAlgn="base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2pPr>
            <a:lvl3pPr marL="346075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3pPr>
            <a:lvl4pPr marL="517525" indent="-171450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4pPr>
            <a:lvl5pPr marL="690563" indent="-173038" algn="l" defTabSz="506413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–"/>
              <a:tabLst/>
              <a:defRPr sz="1600" kern="1200">
                <a:solidFill>
                  <a:srgbClr val="646464"/>
                </a:solidFill>
                <a:latin typeface="+mn-lt"/>
                <a:ea typeface="MS PGothic"/>
                <a:cs typeface="Helvetica"/>
              </a:defRPr>
            </a:lvl5pPr>
            <a:lvl6pPr marL="280111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406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698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992" indent="-254646" algn="l" defTabSz="50929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Two main hospitals are the only Level I Trauma Centers in southeastern Wisconsin </a:t>
            </a:r>
          </a:p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International leaders in spine surgery and spine biomechanics, brain injury, and imaging research </a:t>
            </a:r>
          </a:p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Adult and pediatric NAEC Level 4 epilepsy surgery programs </a:t>
            </a:r>
          </a:p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High volume pediatric and adult brain tumor programs </a:t>
            </a:r>
          </a:p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High volume movement disorder program </a:t>
            </a:r>
          </a:p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Intraoperative O-arm (3) </a:t>
            </a:r>
          </a:p>
          <a:p>
            <a:pPr lvl="1">
              <a:buClr>
                <a:srgbClr val="888B8D"/>
              </a:buClr>
            </a:pPr>
            <a:endParaRPr lang="en-US" sz="2800" dirty="0">
              <a:solidFill>
                <a:schemeClr val="tx1"/>
              </a:solidFill>
            </a:endParaRPr>
          </a:p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Intraoperative MRI </a:t>
            </a:r>
          </a:p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Stereotactic radiosurgery (Gamma Knife) </a:t>
            </a:r>
          </a:p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Hybrid neurovascular operating room at both main hospitals</a:t>
            </a:r>
          </a:p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Pediatric and adult neurosurgical robots (brain and spine)</a:t>
            </a:r>
          </a:p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Magnetoencephalography (MEG) </a:t>
            </a:r>
          </a:p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High volume endoscopic skull-base practice</a:t>
            </a:r>
          </a:p>
          <a:p>
            <a:pPr lvl="1">
              <a:buClr>
                <a:srgbClr val="888B8D"/>
              </a:buClr>
            </a:pPr>
            <a:r>
              <a:rPr lang="en-US" sz="2800" dirty="0">
                <a:solidFill>
                  <a:schemeClr val="tx1"/>
                </a:solidFill>
              </a:rPr>
              <a:t>Stereotactic Laser Ablation (aka LITT)</a:t>
            </a:r>
          </a:p>
          <a:p>
            <a:pPr lvl="2">
              <a:buClr>
                <a:srgbClr val="888B8D"/>
              </a:buClr>
              <a:buFontTx/>
              <a:buChar char="-"/>
              <a:defRPr/>
            </a:pPr>
            <a:endParaRPr lang="en-US" sz="2800" dirty="0">
              <a:solidFill>
                <a:schemeClr val="tx1"/>
              </a:solidFill>
              <a:latin typeface="Arial"/>
            </a:endParaRPr>
          </a:p>
          <a:p>
            <a:pPr lvl="1">
              <a:buClr>
                <a:srgbClr val="888B8D"/>
              </a:buClr>
              <a:defRPr/>
            </a:pPr>
            <a:endParaRPr lang="en-US" sz="2000" dirty="0"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41683" y="1321469"/>
            <a:ext cx="12304295" cy="4211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CW_Logo_Green_Tag_box.ai">
            <a:extLst>
              <a:ext uri="{FF2B5EF4-FFF2-40B4-BE49-F238E27FC236}">
                <a16:creationId xmlns:a16="http://schemas.microsoft.com/office/drawing/2014/main" id="{A769CB87-BABC-424E-919C-EF2B8BCCBB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40"/>
          <a:stretch/>
        </p:blipFill>
        <p:spPr>
          <a:xfrm>
            <a:off x="12454760" y="6541507"/>
            <a:ext cx="1335887" cy="1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876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Guggenheim Partners, LLC&amp;quot;&quot;/&gt;&lt;property id=&quot;20307&quot; value=&quot;409&quot;/&gt;&lt;/object&gt;&lt;object type=&quot;3&quot; unique_id=&quot;10008&quot;&gt;&lt;property id=&quot;20148&quot; value=&quot;5&quot;/&gt;&lt;property id=&quot;20300&quot; value=&quot;Slide 4 - &amp;quot;Heritage of Success&amp;quot;&quot;/&gt;&lt;property id=&quot;20307&quot; value=&quot;408&quot;/&gt;&lt;/object&gt;&lt;object type=&quot;3&quot; unique_id=&quot;10009&quot;&gt;&lt;property id=&quot;20148&quot; value=&quot;5&quot;/&gt;&lt;property id=&quot;20300&quot; value=&quot;Slide 6 - &amp;quot;Our Core Values and Culture&amp;quot;&quot;/&gt;&lt;property id=&quot;20307&quot; value=&quot;406&quot;/&gt;&lt;/object&gt;&lt;object type=&quot;3&quot; unique_id=&quot;10228&quot;&gt;&lt;property id=&quot;20148&quot; value=&quot;5&quot;/&gt;&lt;property id=&quot;20300&quot; value=&quot;Slide 32 - &amp;quot;Guggenheim Global Trading  &amp;quot;&quot;/&gt;&lt;property id=&quot;20307&quot; value=&quot;441&quot;/&gt;&lt;/object&gt;&lt;object type=&quot;3&quot; unique_id=&quot;10229&quot;&gt;&lt;property id=&quot;20148&quot; value=&quot;5&quot;/&gt;&lt;property id=&quot;20300&quot; value=&quot;Slide 7 - &amp;quot;Senior Executive Management&amp;quot;&quot;/&gt;&lt;property id=&quot;20307&quot; value=&quot;446&quot;/&gt;&lt;/object&gt;&lt;object type=&quot;3&quot; unique_id=&quot;10233&quot;&gt;&lt;property id=&quot;20148&quot; value=&quot;5&quot;/&gt;&lt;property id=&quot;20300&quot; value=&quot;Slide 8&quot;/&gt;&lt;property id=&quot;20307&quot; value=&quot;450&quot;/&gt;&lt;/object&gt;&lt;object type=&quot;3&quot; unique_id=&quot;10235&quot;&gt;&lt;property id=&quot;20148&quot; value=&quot;5&quot;/&gt;&lt;property id=&quot;20300&quot; value=&quot;Slide 23&quot;/&gt;&lt;property id=&quot;20307&quot; value=&quot;452&quot;/&gt;&lt;/object&gt;&lt;object type=&quot;3&quot; unique_id=&quot;10236&quot;&gt;&lt;property id=&quot;20148&quot; value=&quot;5&quot;/&gt;&lt;property id=&quot;20300&quot; value=&quot;Slide 27&quot;/&gt;&lt;property id=&quot;20307&quot; value=&quot;453&quot;/&gt;&lt;/object&gt;&lt;object type=&quot;3&quot; unique_id=&quot;10237&quot;&gt;&lt;property id=&quot;20148&quot; value=&quot;5&quot;/&gt;&lt;property id=&quot;20300&quot; value=&quot;Slide 29&quot;/&gt;&lt;property id=&quot;20307&quot; value=&quot;454&quot;/&gt;&lt;/object&gt;&lt;object type=&quot;3&quot; unique_id=&quot;10238&quot;&gt;&lt;property id=&quot;20148&quot; value=&quot;5&quot;/&gt;&lt;property id=&quot;20300&quot; value=&quot;Slide 31&quot;/&gt;&lt;property id=&quot;20307&quot; value=&quot;455&quot;/&gt;&lt;/object&gt;&lt;object type=&quot;3&quot; unique_id=&quot;10827&quot;&gt;&lt;property id=&quot;20148&quot; value=&quot;5&quot;/&gt;&lt;property id=&quot;20300&quot; value=&quot;Slide 28 - &amp;quot;Guggenheim Institutional Finance&amp;quot;&quot;/&gt;&lt;property id=&quot;20307&quot; value=&quot;466&quot;/&gt;&lt;/object&gt;&lt;object type=&quot;3&quot; unique_id=&quot;11032&quot;&gt;&lt;property id=&quot;20148&quot; value=&quot;5&quot;/&gt;&lt;property id=&quot;20300&quot; value=&quot;Slide 9 - &amp;quot;Guggenheim Investments&amp;quot;&quot;/&gt;&lt;property id=&quot;20307&quot; value=&quot;467&quot;/&gt;&lt;/object&gt;&lt;object type=&quot;3&quot; unique_id=&quot;11033&quot;&gt;&lt;property id=&quot;20148&quot; value=&quot;5&quot;/&gt;&lt;property id=&quot;20300&quot; value=&quot;Slide 10 - &amp;quot;Investments Overview&amp;quot;&quot;/&gt;&lt;property id=&quot;20307&quot; value=&quot;468&quot;/&gt;&lt;/object&gt;&lt;object type=&quot;3&quot; unique_id=&quot;11038&quot;&gt;&lt;property id=&quot;20148&quot; value=&quot;5&quot;/&gt;&lt;property id=&quot;20300&quot; value=&quot;Slide 5 - &amp;quot;Family Milestones&amp;quot;&quot;/&gt;&lt;property id=&quot;20307&quot; value=&quot;473&quot;/&gt;&lt;/object&gt;&lt;object type=&quot;3&quot; unique_id=&quot;11075&quot;&gt;&lt;property id=&quot;20148&quot; value=&quot;5&quot;/&gt;&lt;property id=&quot;20300&quot; value=&quot;Slide 2 - &amp;quot;Firm Overview&amp;quot;&quot;/&gt;&lt;property id=&quot;20307&quot; value=&quot;474&quot;/&gt;&lt;/object&gt;&lt;object type=&quot;3&quot; unique_id=&quot;11079&quot;&gt;&lt;property id=&quot;20148&quot; value=&quot;5&quot;/&gt;&lt;property id=&quot;20300&quot; value=&quot;Slide 30 - &amp;quot;Guggenheim Investment Advisory&amp;quot;&quot;/&gt;&lt;property id=&quot;20307&quot; value=&quot;477&quot;/&gt;&lt;/object&gt;&lt;object type=&quot;3&quot; unique_id=&quot;11337&quot;&gt;&lt;property id=&quot;20148&quot; value=&quot;5&quot;/&gt;&lt;property id=&quot;20300&quot; value=&quot;Slide 11 - &amp;quot;Record of Success&amp;quot;&quot;/&gt;&lt;property id=&quot;20307&quot; value=&quot;479&quot;/&gt;&lt;/object&gt;&lt;object type=&quot;3&quot; unique_id=&quot;11339&quot;&gt;&lt;property id=&quot;20148&quot; value=&quot;5&quot;/&gt;&lt;property id=&quot;20300&quot; value=&quot;Slide 13 - &amp;quot;Investment Vehicles&amp;quot;&quot;/&gt;&lt;property id=&quot;20307&quot; value=&quot;481&quot;/&gt;&lt;/object&gt;&lt;object type=&quot;3&quot; unique_id=&quot;11597&quot;&gt;&lt;property id=&quot;20148&quot; value=&quot;5&quot;/&gt;&lt;property id=&quot;20300&quot; value=&quot;Slide 14&quot;/&gt;&lt;property id=&quot;20307&quot; value=&quot;483&quot;/&gt;&lt;/object&gt;&lt;object type=&quot;3&quot; unique_id=&quot;11598&quot;&gt;&lt;property id=&quot;20148&quot; value=&quot;5&quot;/&gt;&lt;property id=&quot;20300&quot; value=&quot;Slide 15 - &amp;quot;Guggenheim Securities&amp;quot;&quot;/&gt;&lt;property id=&quot;20307&quot; value=&quot;484&quot;/&gt;&lt;/object&gt;&lt;object type=&quot;3&quot; unique_id=&quot;11599&quot;&gt;&lt;property id=&quot;20148&quot; value=&quot;5&quot;/&gt;&lt;property id=&quot;20300&quot; value=&quot;Slide 16 - &amp;quot;Securities – Advisory&amp;quot;&quot;/&gt;&lt;property id=&quot;20307&quot; value=&quot;485&quot;/&gt;&lt;/object&gt;&lt;object type=&quot;3&quot; unique_id=&quot;11601&quot;&gt;&lt;property id=&quot;20148&quot; value=&quot;5&quot;/&gt;&lt;property id=&quot;20300&quot; value=&quot;Slide 19 - &amp;quot;Securities – Financing &amp;quot;&quot;/&gt;&lt;property id=&quot;20307&quot; value=&quot;487&quot;/&gt;&lt;/object&gt;&lt;object type=&quot;3&quot; unique_id=&quot;11603&quot;&gt;&lt;property id=&quot;20148&quot; value=&quot;5&quot;/&gt;&lt;property id=&quot;20300&quot; value=&quot;Slide 21 - &amp;quot;Securities – Sales &amp;amp; Trading&amp;quot;&quot;/&gt;&lt;property id=&quot;20307&quot; value=&quot;489&quot;/&gt;&lt;/object&gt;&lt;object type=&quot;3&quot; unique_id=&quot;11604&quot;&gt;&lt;property id=&quot;20148&quot; value=&quot;5&quot;/&gt;&lt;property id=&quot;20300&quot; value=&quot;Slide 22 - &amp;quot;Securities – Research&amp;quot;&quot;/&gt;&lt;property id=&quot;20307&quot; value=&quot;490&quot;/&gt;&lt;/object&gt;&lt;object type=&quot;3&quot; unique_id=&quot;13319&quot;&gt;&lt;property id=&quot;20148&quot; value=&quot;5&quot;/&gt;&lt;property id=&quot;20300&quot; value=&quot;Slide 25&quot;/&gt;&lt;property id=&quot;20307&quot; value=&quot;491&quot;/&gt;&lt;/object&gt;&lt;object type=&quot;3&quot; unique_id=&quot;13320&quot;&gt;&lt;property id=&quot;20148&quot; value=&quot;5&quot;/&gt;&lt;property id=&quot;20300&quot; value=&quot;Slide 26 - &amp;quot;Merchant Banking&amp;quot;&quot;/&gt;&lt;property id=&quot;20307&quot; value=&quot;492&quot;/&gt;&lt;/object&gt;&lt;object type=&quot;3&quot; unique_id=&quot;13559&quot;&gt;&lt;property id=&quot;20148&quot; value=&quot;5&quot;/&gt;&lt;property id=&quot;20300&quot; value=&quot;Slide 17&quot;/&gt;&lt;property id=&quot;20307&quot; value=&quot;493&quot;/&gt;&lt;/object&gt;&lt;object type=&quot;3&quot; unique_id=&quot;13560&quot;&gt;&lt;property id=&quot;20148&quot; value=&quot;5&quot;/&gt;&lt;property id=&quot;20300&quot; value=&quot;Slide 18 - &amp;quot;M&amp;amp;A Transactions Since June 2009&amp;quot;&quot;/&gt;&lt;property id=&quot;20307&quot; value=&quot;494&quot;/&gt;&lt;/object&gt;&lt;object type=&quot;3&quot; unique_id=&quot;13561&quot;&gt;&lt;property id=&quot;20148&quot; value=&quot;5&quot;/&gt;&lt;property id=&quot;20300&quot; value=&quot;Slide 20 - &amp;quot;Recent Capital Markets Transactions&amp;quot;&quot;/&gt;&lt;property id=&quot;20307&quot; value=&quot;495&quot;/&gt;&lt;/object&gt;&lt;object type=&quot;3&quot; unique_id=&quot;13740&quot;&gt;&lt;property id=&quot;20148&quot; value=&quot;5&quot;/&gt;&lt;property id=&quot;20300&quot; value=&quot;Slide 12 - &amp;quot;Investment Capabilities&amp;quot;&quot;/&gt;&lt;property id=&quot;20307&quot; value=&quot;497&quot;/&gt;&lt;/object&gt;&lt;object type=&quot;3&quot; unique_id=&quot;14764&quot;&gt;&lt;property id=&quot;20148&quot; value=&quot;5&quot;/&gt;&lt;property id=&quot;20300&quot; value=&quot;Slide 24 - &amp;quot;Guggenheim Insurance Services&amp;quot;&quot;/&gt;&lt;property id=&quot;20307&quot; value=&quot;499&quot;/&gt;&lt;/object&gt;&lt;object type=&quot;3&quot; unique_id=&quot;14940&quot;&gt;&lt;property id=&quot;20148&quot; value=&quot;5&quot;/&gt;&lt;property id=&quot;20300&quot; value=&quot;Slide 3 - &amp;quot;Guggenheim Partners&amp;quot;&quot;/&gt;&lt;property id=&quot;20307&quot; value=&quot;50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CW_Collage Template">
  <a:themeElements>
    <a:clrScheme name="MCW_ColorPalette_FINAL">
      <a:dk1>
        <a:srgbClr val="888B8D"/>
      </a:dk1>
      <a:lt1>
        <a:srgbClr val="FFFFFF"/>
      </a:lt1>
      <a:dk2>
        <a:srgbClr val="000000"/>
      </a:dk2>
      <a:lt2>
        <a:srgbClr val="E1E1E1"/>
      </a:lt2>
      <a:accent1>
        <a:srgbClr val="007749"/>
      </a:accent1>
      <a:accent2>
        <a:srgbClr val="326295"/>
      </a:accent2>
      <a:accent3>
        <a:srgbClr val="418FDE"/>
      </a:accent3>
      <a:accent4>
        <a:srgbClr val="6CACFF"/>
      </a:accent4>
      <a:accent5>
        <a:srgbClr val="00BF6F"/>
      </a:accent5>
      <a:accent6>
        <a:srgbClr val="9BE3BF"/>
      </a:accent6>
      <a:hlink>
        <a:srgbClr val="488BC9"/>
      </a:hlink>
      <a:folHlink>
        <a:srgbClr val="488BC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3284F"/>
        </a:solidFill>
        <a:ln w="6350"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>
              <a:lumMod val="60000"/>
              <a:lumOff val="4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000" b="1" dirty="0" smtClean="0"/>
        </a:defPPr>
      </a:lstStyle>
    </a:txDef>
  </a:objectDefaults>
  <a:extraClrSchemeLst>
    <a:extraClrScheme>
      <a:clrScheme name="0050_1000_01_Template_v1 1">
        <a:dk1>
          <a:srgbClr val="5F6062"/>
        </a:dk1>
        <a:lt1>
          <a:srgbClr val="FFFFFF"/>
        </a:lt1>
        <a:dk2>
          <a:srgbClr val="5D87A1"/>
        </a:dk2>
        <a:lt2>
          <a:srgbClr val="DDDEDD"/>
        </a:lt2>
        <a:accent1>
          <a:srgbClr val="56004E"/>
        </a:accent1>
        <a:accent2>
          <a:srgbClr val="00446A"/>
        </a:accent2>
        <a:accent3>
          <a:srgbClr val="FFFFFF"/>
        </a:accent3>
        <a:accent4>
          <a:srgbClr val="505153"/>
        </a:accent4>
        <a:accent5>
          <a:srgbClr val="B4AAB2"/>
        </a:accent5>
        <a:accent6>
          <a:srgbClr val="003D5F"/>
        </a:accent6>
        <a:hlink>
          <a:srgbClr val="A9C398"/>
        </a:hlink>
        <a:folHlink>
          <a:srgbClr val="9A8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2">
        <a:dk1>
          <a:srgbClr val="5F6062"/>
        </a:dk1>
        <a:lt1>
          <a:srgbClr val="FFFFFF"/>
        </a:lt1>
        <a:dk2>
          <a:srgbClr val="56004E"/>
        </a:dk2>
        <a:lt2>
          <a:srgbClr val="5D87A1"/>
        </a:lt2>
        <a:accent1>
          <a:srgbClr val="DDDEDD"/>
        </a:accent1>
        <a:accent2>
          <a:srgbClr val="00446A"/>
        </a:accent2>
        <a:accent3>
          <a:srgbClr val="FFFFFF"/>
        </a:accent3>
        <a:accent4>
          <a:srgbClr val="505153"/>
        </a:accent4>
        <a:accent5>
          <a:srgbClr val="EBECEB"/>
        </a:accent5>
        <a:accent6>
          <a:srgbClr val="003D5F"/>
        </a:accent6>
        <a:hlink>
          <a:srgbClr val="A9C398"/>
        </a:hlink>
        <a:folHlink>
          <a:srgbClr val="9A8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3">
        <a:dk1>
          <a:srgbClr val="5F6062"/>
        </a:dk1>
        <a:lt1>
          <a:srgbClr val="FFFFFF"/>
        </a:lt1>
        <a:dk2>
          <a:srgbClr val="83AFB4"/>
        </a:dk2>
        <a:lt2>
          <a:srgbClr val="D5D6D2"/>
        </a:lt2>
        <a:accent1>
          <a:srgbClr val="56004E"/>
        </a:accent1>
        <a:accent2>
          <a:srgbClr val="00446A"/>
        </a:accent2>
        <a:accent3>
          <a:srgbClr val="FFFFFF"/>
        </a:accent3>
        <a:accent4>
          <a:srgbClr val="505153"/>
        </a:accent4>
        <a:accent5>
          <a:srgbClr val="B4AAB2"/>
        </a:accent5>
        <a:accent6>
          <a:srgbClr val="003D5F"/>
        </a:accent6>
        <a:hlink>
          <a:srgbClr val="A9C398"/>
        </a:hlink>
        <a:folHlink>
          <a:srgbClr val="9A8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1">
        <a:dk1>
          <a:srgbClr val="565A5C"/>
        </a:dk1>
        <a:lt1>
          <a:srgbClr val="FFFFFF"/>
        </a:lt1>
        <a:dk2>
          <a:srgbClr val="83AFB4"/>
        </a:dk2>
        <a:lt2>
          <a:srgbClr val="D5D6D2"/>
        </a:lt2>
        <a:accent1>
          <a:srgbClr val="53284F"/>
        </a:accent1>
        <a:accent2>
          <a:srgbClr val="004250"/>
        </a:accent2>
        <a:accent3>
          <a:srgbClr val="FFFFFF"/>
        </a:accent3>
        <a:accent4>
          <a:srgbClr val="484C4D"/>
        </a:accent4>
        <a:accent5>
          <a:srgbClr val="B3ACB2"/>
        </a:accent5>
        <a:accent6>
          <a:srgbClr val="003B48"/>
        </a:accent6>
        <a:hlink>
          <a:srgbClr val="9EB28F"/>
        </a:hlink>
        <a:folHlink>
          <a:srgbClr val="8B81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1">
        <a:dk1>
          <a:srgbClr val="5F6062"/>
        </a:dk1>
        <a:lt1>
          <a:srgbClr val="FFFFFF"/>
        </a:lt1>
        <a:dk2>
          <a:srgbClr val="5D87A1"/>
        </a:dk2>
        <a:lt2>
          <a:srgbClr val="DDDEDD"/>
        </a:lt2>
        <a:accent1>
          <a:srgbClr val="56004E"/>
        </a:accent1>
        <a:accent2>
          <a:srgbClr val="00446A"/>
        </a:accent2>
        <a:accent3>
          <a:srgbClr val="FFFFFF"/>
        </a:accent3>
        <a:accent4>
          <a:srgbClr val="505153"/>
        </a:accent4>
        <a:accent5>
          <a:srgbClr val="B4AAB2"/>
        </a:accent5>
        <a:accent6>
          <a:srgbClr val="003D5F"/>
        </a:accent6>
        <a:hlink>
          <a:srgbClr val="A9C398"/>
        </a:hlink>
        <a:folHlink>
          <a:srgbClr val="9A8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2">
        <a:dk1>
          <a:srgbClr val="5F6062"/>
        </a:dk1>
        <a:lt1>
          <a:srgbClr val="FFFFFF"/>
        </a:lt1>
        <a:dk2>
          <a:srgbClr val="56004E"/>
        </a:dk2>
        <a:lt2>
          <a:srgbClr val="5D87A1"/>
        </a:lt2>
        <a:accent1>
          <a:srgbClr val="DDDEDD"/>
        </a:accent1>
        <a:accent2>
          <a:srgbClr val="00446A"/>
        </a:accent2>
        <a:accent3>
          <a:srgbClr val="FFFFFF"/>
        </a:accent3>
        <a:accent4>
          <a:srgbClr val="505153"/>
        </a:accent4>
        <a:accent5>
          <a:srgbClr val="EBECEB"/>
        </a:accent5>
        <a:accent6>
          <a:srgbClr val="003D5F"/>
        </a:accent6>
        <a:hlink>
          <a:srgbClr val="A9C398"/>
        </a:hlink>
        <a:folHlink>
          <a:srgbClr val="9A8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3">
        <a:dk1>
          <a:srgbClr val="5F6062"/>
        </a:dk1>
        <a:lt1>
          <a:srgbClr val="FFFFFF"/>
        </a:lt1>
        <a:dk2>
          <a:srgbClr val="83AFB4"/>
        </a:dk2>
        <a:lt2>
          <a:srgbClr val="D5D6D2"/>
        </a:lt2>
        <a:accent1>
          <a:srgbClr val="56004E"/>
        </a:accent1>
        <a:accent2>
          <a:srgbClr val="00446A"/>
        </a:accent2>
        <a:accent3>
          <a:srgbClr val="FFFFFF"/>
        </a:accent3>
        <a:accent4>
          <a:srgbClr val="505153"/>
        </a:accent4>
        <a:accent5>
          <a:srgbClr val="B4AAB2"/>
        </a:accent5>
        <a:accent6>
          <a:srgbClr val="003D5F"/>
        </a:accent6>
        <a:hlink>
          <a:srgbClr val="A9C398"/>
        </a:hlink>
        <a:folHlink>
          <a:srgbClr val="9A8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4">
        <a:dk1>
          <a:srgbClr val="565A5C"/>
        </a:dk1>
        <a:lt1>
          <a:srgbClr val="FFFFFF"/>
        </a:lt1>
        <a:dk2>
          <a:srgbClr val="83AFB4"/>
        </a:dk2>
        <a:lt2>
          <a:srgbClr val="D5D6D2"/>
        </a:lt2>
        <a:accent1>
          <a:srgbClr val="53284F"/>
        </a:accent1>
        <a:accent2>
          <a:srgbClr val="004250"/>
        </a:accent2>
        <a:accent3>
          <a:srgbClr val="FFFFFF"/>
        </a:accent3>
        <a:accent4>
          <a:srgbClr val="484C4D"/>
        </a:accent4>
        <a:accent5>
          <a:srgbClr val="B3ACB2"/>
        </a:accent5>
        <a:accent6>
          <a:srgbClr val="003B48"/>
        </a:accent6>
        <a:hlink>
          <a:srgbClr val="9EB28F"/>
        </a:hlink>
        <a:folHlink>
          <a:srgbClr val="8B81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5">
        <a:dk1>
          <a:srgbClr val="4B452C"/>
        </a:dk1>
        <a:lt1>
          <a:srgbClr val="C3D9D7"/>
        </a:lt1>
        <a:dk2>
          <a:srgbClr val="879637"/>
        </a:dk2>
        <a:lt2>
          <a:srgbClr val="D7D3C7"/>
        </a:lt2>
        <a:accent1>
          <a:srgbClr val="AF94A3"/>
        </a:accent1>
        <a:accent2>
          <a:srgbClr val="B88B00"/>
        </a:accent2>
        <a:accent3>
          <a:srgbClr val="DEE9E8"/>
        </a:accent3>
        <a:accent4>
          <a:srgbClr val="3F3A24"/>
        </a:accent4>
        <a:accent5>
          <a:srgbClr val="D4C8CE"/>
        </a:accent5>
        <a:accent6>
          <a:srgbClr val="A67D00"/>
        </a:accent6>
        <a:hlink>
          <a:srgbClr val="CBD9D1"/>
        </a:hlink>
        <a:folHlink>
          <a:srgbClr val="D1BB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6">
        <a:dk1>
          <a:srgbClr val="565A5C"/>
        </a:dk1>
        <a:lt1>
          <a:srgbClr val="FFFFFF"/>
        </a:lt1>
        <a:dk2>
          <a:srgbClr val="83AFB4"/>
        </a:dk2>
        <a:lt2>
          <a:srgbClr val="D5D6D2"/>
        </a:lt2>
        <a:accent1>
          <a:srgbClr val="53284F"/>
        </a:accent1>
        <a:accent2>
          <a:srgbClr val="003359"/>
        </a:accent2>
        <a:accent3>
          <a:srgbClr val="FFFFFF"/>
        </a:accent3>
        <a:accent4>
          <a:srgbClr val="484C4D"/>
        </a:accent4>
        <a:accent5>
          <a:srgbClr val="B3ACB2"/>
        </a:accent5>
        <a:accent6>
          <a:srgbClr val="002D50"/>
        </a:accent6>
        <a:hlink>
          <a:srgbClr val="9EB28F"/>
        </a:hlink>
        <a:folHlink>
          <a:srgbClr val="8B81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1">
        <a:dk1>
          <a:srgbClr val="5F6062"/>
        </a:dk1>
        <a:lt1>
          <a:srgbClr val="FFFFFF"/>
        </a:lt1>
        <a:dk2>
          <a:srgbClr val="5D87A1"/>
        </a:dk2>
        <a:lt2>
          <a:srgbClr val="DDDEDD"/>
        </a:lt2>
        <a:accent1>
          <a:srgbClr val="56004E"/>
        </a:accent1>
        <a:accent2>
          <a:srgbClr val="00446A"/>
        </a:accent2>
        <a:accent3>
          <a:srgbClr val="FFFFFF"/>
        </a:accent3>
        <a:accent4>
          <a:srgbClr val="505153"/>
        </a:accent4>
        <a:accent5>
          <a:srgbClr val="B4AAB2"/>
        </a:accent5>
        <a:accent6>
          <a:srgbClr val="003D5F"/>
        </a:accent6>
        <a:hlink>
          <a:srgbClr val="A9C398"/>
        </a:hlink>
        <a:folHlink>
          <a:srgbClr val="9A8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2">
        <a:dk1>
          <a:srgbClr val="5F6062"/>
        </a:dk1>
        <a:lt1>
          <a:srgbClr val="FFFFFF"/>
        </a:lt1>
        <a:dk2>
          <a:srgbClr val="56004E"/>
        </a:dk2>
        <a:lt2>
          <a:srgbClr val="5D87A1"/>
        </a:lt2>
        <a:accent1>
          <a:srgbClr val="DDDEDD"/>
        </a:accent1>
        <a:accent2>
          <a:srgbClr val="00446A"/>
        </a:accent2>
        <a:accent3>
          <a:srgbClr val="FFFFFF"/>
        </a:accent3>
        <a:accent4>
          <a:srgbClr val="505153"/>
        </a:accent4>
        <a:accent5>
          <a:srgbClr val="EBECEB"/>
        </a:accent5>
        <a:accent6>
          <a:srgbClr val="003D5F"/>
        </a:accent6>
        <a:hlink>
          <a:srgbClr val="A9C398"/>
        </a:hlink>
        <a:folHlink>
          <a:srgbClr val="9A8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3">
        <a:dk1>
          <a:srgbClr val="5F6062"/>
        </a:dk1>
        <a:lt1>
          <a:srgbClr val="FFFFFF"/>
        </a:lt1>
        <a:dk2>
          <a:srgbClr val="83AFB4"/>
        </a:dk2>
        <a:lt2>
          <a:srgbClr val="D5D6D2"/>
        </a:lt2>
        <a:accent1>
          <a:srgbClr val="56004E"/>
        </a:accent1>
        <a:accent2>
          <a:srgbClr val="00446A"/>
        </a:accent2>
        <a:accent3>
          <a:srgbClr val="FFFFFF"/>
        </a:accent3>
        <a:accent4>
          <a:srgbClr val="505153"/>
        </a:accent4>
        <a:accent5>
          <a:srgbClr val="B4AAB2"/>
        </a:accent5>
        <a:accent6>
          <a:srgbClr val="003D5F"/>
        </a:accent6>
        <a:hlink>
          <a:srgbClr val="A9C398"/>
        </a:hlink>
        <a:folHlink>
          <a:srgbClr val="9A8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4">
        <a:dk1>
          <a:srgbClr val="565A5C"/>
        </a:dk1>
        <a:lt1>
          <a:srgbClr val="FFFFFF"/>
        </a:lt1>
        <a:dk2>
          <a:srgbClr val="83AFB4"/>
        </a:dk2>
        <a:lt2>
          <a:srgbClr val="D5D6D2"/>
        </a:lt2>
        <a:accent1>
          <a:srgbClr val="53284F"/>
        </a:accent1>
        <a:accent2>
          <a:srgbClr val="004250"/>
        </a:accent2>
        <a:accent3>
          <a:srgbClr val="FFFFFF"/>
        </a:accent3>
        <a:accent4>
          <a:srgbClr val="484C4D"/>
        </a:accent4>
        <a:accent5>
          <a:srgbClr val="B3ACB2"/>
        </a:accent5>
        <a:accent6>
          <a:srgbClr val="003B48"/>
        </a:accent6>
        <a:hlink>
          <a:srgbClr val="9EB28F"/>
        </a:hlink>
        <a:folHlink>
          <a:srgbClr val="8B81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5">
        <a:dk1>
          <a:srgbClr val="5F6062"/>
        </a:dk1>
        <a:lt1>
          <a:srgbClr val="FFFFFF"/>
        </a:lt1>
        <a:dk2>
          <a:srgbClr val="5D87A1"/>
        </a:dk2>
        <a:lt2>
          <a:srgbClr val="DDDEDD"/>
        </a:lt2>
        <a:accent1>
          <a:srgbClr val="56004E"/>
        </a:accent1>
        <a:accent2>
          <a:srgbClr val="00446A"/>
        </a:accent2>
        <a:accent3>
          <a:srgbClr val="FFFFFF"/>
        </a:accent3>
        <a:accent4>
          <a:srgbClr val="505153"/>
        </a:accent4>
        <a:accent5>
          <a:srgbClr val="B4AAB2"/>
        </a:accent5>
        <a:accent6>
          <a:srgbClr val="003D5F"/>
        </a:accent6>
        <a:hlink>
          <a:srgbClr val="A9C398"/>
        </a:hlink>
        <a:folHlink>
          <a:srgbClr val="9A8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6">
        <a:dk1>
          <a:srgbClr val="5F6062"/>
        </a:dk1>
        <a:lt1>
          <a:srgbClr val="FFFFFF"/>
        </a:lt1>
        <a:dk2>
          <a:srgbClr val="56004E"/>
        </a:dk2>
        <a:lt2>
          <a:srgbClr val="5D87A1"/>
        </a:lt2>
        <a:accent1>
          <a:srgbClr val="DDDEDD"/>
        </a:accent1>
        <a:accent2>
          <a:srgbClr val="00446A"/>
        </a:accent2>
        <a:accent3>
          <a:srgbClr val="FFFFFF"/>
        </a:accent3>
        <a:accent4>
          <a:srgbClr val="505153"/>
        </a:accent4>
        <a:accent5>
          <a:srgbClr val="EBECEB"/>
        </a:accent5>
        <a:accent6>
          <a:srgbClr val="003D5F"/>
        </a:accent6>
        <a:hlink>
          <a:srgbClr val="A9C398"/>
        </a:hlink>
        <a:folHlink>
          <a:srgbClr val="9A8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7">
        <a:dk1>
          <a:srgbClr val="5F6062"/>
        </a:dk1>
        <a:lt1>
          <a:srgbClr val="FFFFFF"/>
        </a:lt1>
        <a:dk2>
          <a:srgbClr val="83AFB4"/>
        </a:dk2>
        <a:lt2>
          <a:srgbClr val="D5D6D2"/>
        </a:lt2>
        <a:accent1>
          <a:srgbClr val="56004E"/>
        </a:accent1>
        <a:accent2>
          <a:srgbClr val="00446A"/>
        </a:accent2>
        <a:accent3>
          <a:srgbClr val="FFFFFF"/>
        </a:accent3>
        <a:accent4>
          <a:srgbClr val="505153"/>
        </a:accent4>
        <a:accent5>
          <a:srgbClr val="B4AAB2"/>
        </a:accent5>
        <a:accent6>
          <a:srgbClr val="003D5F"/>
        </a:accent6>
        <a:hlink>
          <a:srgbClr val="A9C398"/>
        </a:hlink>
        <a:folHlink>
          <a:srgbClr val="9A8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8">
        <a:dk1>
          <a:srgbClr val="565A5C"/>
        </a:dk1>
        <a:lt1>
          <a:srgbClr val="FFFFFF"/>
        </a:lt1>
        <a:dk2>
          <a:srgbClr val="83AFB4"/>
        </a:dk2>
        <a:lt2>
          <a:srgbClr val="D5D6D2"/>
        </a:lt2>
        <a:accent1>
          <a:srgbClr val="53284F"/>
        </a:accent1>
        <a:accent2>
          <a:srgbClr val="004250"/>
        </a:accent2>
        <a:accent3>
          <a:srgbClr val="FFFFFF"/>
        </a:accent3>
        <a:accent4>
          <a:srgbClr val="484C4D"/>
        </a:accent4>
        <a:accent5>
          <a:srgbClr val="B3ACB2"/>
        </a:accent5>
        <a:accent6>
          <a:srgbClr val="003B48"/>
        </a:accent6>
        <a:hlink>
          <a:srgbClr val="9EB28F"/>
        </a:hlink>
        <a:folHlink>
          <a:srgbClr val="8B81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9">
        <a:dk1>
          <a:srgbClr val="4B452C"/>
        </a:dk1>
        <a:lt1>
          <a:srgbClr val="C3D9D7"/>
        </a:lt1>
        <a:dk2>
          <a:srgbClr val="879637"/>
        </a:dk2>
        <a:lt2>
          <a:srgbClr val="D7D3C7"/>
        </a:lt2>
        <a:accent1>
          <a:srgbClr val="AF94A3"/>
        </a:accent1>
        <a:accent2>
          <a:srgbClr val="B88B00"/>
        </a:accent2>
        <a:accent3>
          <a:srgbClr val="DEE9E8"/>
        </a:accent3>
        <a:accent4>
          <a:srgbClr val="3F3A24"/>
        </a:accent4>
        <a:accent5>
          <a:srgbClr val="D4C8CE"/>
        </a:accent5>
        <a:accent6>
          <a:srgbClr val="A67D00"/>
        </a:accent6>
        <a:hlink>
          <a:srgbClr val="CBD9D1"/>
        </a:hlink>
        <a:folHlink>
          <a:srgbClr val="D1BB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10">
        <a:dk1>
          <a:srgbClr val="565A5C"/>
        </a:dk1>
        <a:lt1>
          <a:srgbClr val="FFFFFF"/>
        </a:lt1>
        <a:dk2>
          <a:srgbClr val="83AFB4"/>
        </a:dk2>
        <a:lt2>
          <a:srgbClr val="D5D6D2"/>
        </a:lt2>
        <a:accent1>
          <a:srgbClr val="53284F"/>
        </a:accent1>
        <a:accent2>
          <a:srgbClr val="003359"/>
        </a:accent2>
        <a:accent3>
          <a:srgbClr val="FFFFFF"/>
        </a:accent3>
        <a:accent4>
          <a:srgbClr val="484C4D"/>
        </a:accent4>
        <a:accent5>
          <a:srgbClr val="B3ACB2"/>
        </a:accent5>
        <a:accent6>
          <a:srgbClr val="002D50"/>
        </a:accent6>
        <a:hlink>
          <a:srgbClr val="9EB28F"/>
        </a:hlink>
        <a:folHlink>
          <a:srgbClr val="8B81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11">
        <a:dk1>
          <a:srgbClr val="565A5C"/>
        </a:dk1>
        <a:lt1>
          <a:srgbClr val="FFFFFF"/>
        </a:lt1>
        <a:dk2>
          <a:srgbClr val="5C7F92"/>
        </a:dk2>
        <a:lt2>
          <a:srgbClr val="D5D6D2"/>
        </a:lt2>
        <a:accent1>
          <a:srgbClr val="53284F"/>
        </a:accent1>
        <a:accent2>
          <a:srgbClr val="003359"/>
        </a:accent2>
        <a:accent3>
          <a:srgbClr val="FFFFFF"/>
        </a:accent3>
        <a:accent4>
          <a:srgbClr val="484C4D"/>
        </a:accent4>
        <a:accent5>
          <a:srgbClr val="B3ACB2"/>
        </a:accent5>
        <a:accent6>
          <a:srgbClr val="002D50"/>
        </a:accent6>
        <a:hlink>
          <a:srgbClr val="8A9E7B"/>
        </a:hlink>
        <a:folHlink>
          <a:srgbClr val="8B81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50_1000_01_Template_v1 1">
        <a:dk1>
          <a:srgbClr val="565A5C"/>
        </a:dk1>
        <a:lt1>
          <a:srgbClr val="FFFFFF"/>
        </a:lt1>
        <a:dk2>
          <a:srgbClr val="5C7F92"/>
        </a:dk2>
        <a:lt2>
          <a:srgbClr val="E0E1DD"/>
        </a:lt2>
        <a:accent1>
          <a:srgbClr val="53284F"/>
        </a:accent1>
        <a:accent2>
          <a:srgbClr val="003359"/>
        </a:accent2>
        <a:accent3>
          <a:srgbClr val="FFFFFF"/>
        </a:accent3>
        <a:accent4>
          <a:srgbClr val="484C4D"/>
        </a:accent4>
        <a:accent5>
          <a:srgbClr val="B3ACB2"/>
        </a:accent5>
        <a:accent6>
          <a:srgbClr val="002D50"/>
        </a:accent6>
        <a:hlink>
          <a:srgbClr val="9EB28F"/>
        </a:hlink>
        <a:folHlink>
          <a:srgbClr val="8B81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uggenheim Horizontal Template - TEXT 1">
        <a:dk1>
          <a:srgbClr val="565A5C"/>
        </a:dk1>
        <a:lt1>
          <a:srgbClr val="FFFFFF"/>
        </a:lt1>
        <a:dk2>
          <a:srgbClr val="53284F"/>
        </a:dk2>
        <a:lt2>
          <a:srgbClr val="5C7F92"/>
        </a:lt2>
        <a:accent1>
          <a:srgbClr val="E0E1DD"/>
        </a:accent1>
        <a:accent2>
          <a:srgbClr val="003359"/>
        </a:accent2>
        <a:accent3>
          <a:srgbClr val="FFFFFF"/>
        </a:accent3>
        <a:accent4>
          <a:srgbClr val="484C4D"/>
        </a:accent4>
        <a:accent5>
          <a:srgbClr val="EDEEEB"/>
        </a:accent5>
        <a:accent6>
          <a:srgbClr val="002D50"/>
        </a:accent6>
        <a:hlink>
          <a:srgbClr val="94AA7E"/>
        </a:hlink>
        <a:folHlink>
          <a:srgbClr val="8B817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MCW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6E6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MCW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6E6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ustom Design">
  <a:themeElements>
    <a:clrScheme name="MCW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6E6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MCW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6E6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GuggenheimPartners_2014palette">
      <a:dk1>
        <a:srgbClr val="646464"/>
      </a:dk1>
      <a:lt1>
        <a:srgbClr val="FFFFFF"/>
      </a:lt1>
      <a:dk2>
        <a:srgbClr val="000000"/>
      </a:dk2>
      <a:lt2>
        <a:srgbClr val="E1E1E1"/>
      </a:lt2>
      <a:accent1>
        <a:srgbClr val="53284F"/>
      </a:accent1>
      <a:accent2>
        <a:srgbClr val="646464"/>
      </a:accent2>
      <a:accent3>
        <a:srgbClr val="A0A0A0"/>
      </a:accent3>
      <a:accent4>
        <a:srgbClr val="5E8AB4"/>
      </a:accent4>
      <a:accent5>
        <a:srgbClr val="7D9BC1"/>
      </a:accent5>
      <a:accent6>
        <a:srgbClr val="4A7729"/>
      </a:accent6>
      <a:hlink>
        <a:srgbClr val="5E8AB4"/>
      </a:hlink>
      <a:folHlink>
        <a:srgbClr val="5E8AB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GuggenheimPartners_2014palette">
      <a:dk1>
        <a:srgbClr val="646464"/>
      </a:dk1>
      <a:lt1>
        <a:srgbClr val="FFFFFF"/>
      </a:lt1>
      <a:dk2>
        <a:srgbClr val="000000"/>
      </a:dk2>
      <a:lt2>
        <a:srgbClr val="E1E1E1"/>
      </a:lt2>
      <a:accent1>
        <a:srgbClr val="53284F"/>
      </a:accent1>
      <a:accent2>
        <a:srgbClr val="646464"/>
      </a:accent2>
      <a:accent3>
        <a:srgbClr val="A0A0A0"/>
      </a:accent3>
      <a:accent4>
        <a:srgbClr val="5E8AB4"/>
      </a:accent4>
      <a:accent5>
        <a:srgbClr val="7D9BC1"/>
      </a:accent5>
      <a:accent6>
        <a:srgbClr val="4A7729"/>
      </a:accent6>
      <a:hlink>
        <a:srgbClr val="5E8AB4"/>
      </a:hlink>
      <a:folHlink>
        <a:srgbClr val="5E8A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MCW_Collage Template.potx</Template>
  <TotalTime>20948</TotalTime>
  <Words>2063</Words>
  <Application>Microsoft Office PowerPoint</Application>
  <PresentationFormat>Custom</PresentationFormat>
  <Paragraphs>359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Arial</vt:lpstr>
      <vt:lpstr>Arial</vt:lpstr>
      <vt:lpstr>Calibri</vt:lpstr>
      <vt:lpstr>Calibri Light</vt:lpstr>
      <vt:lpstr>Franklin Gothic Book</vt:lpstr>
      <vt:lpstr>Franklin Gothic Demi</vt:lpstr>
      <vt:lpstr>Franklin Gothic Medium</vt:lpstr>
      <vt:lpstr>Helvetica</vt:lpstr>
      <vt:lpstr>Open Sans</vt:lpstr>
      <vt:lpstr>Symbol</vt:lpstr>
      <vt:lpstr>Wingdings</vt:lpstr>
      <vt:lpstr>MCW_Collage Template</vt:lpstr>
      <vt:lpstr>Office Theme</vt:lpstr>
      <vt:lpstr>Custom Design</vt:lpstr>
      <vt:lpstr>1_Custom Design</vt:lpstr>
      <vt:lpstr>2_Custom Design</vt:lpstr>
      <vt:lpstr>3_Custom Design</vt:lpstr>
      <vt:lpstr>Medical College of Wisconsin Department of Neurosurgery Residency Program </vt:lpstr>
      <vt:lpstr>PowerPoint Presentation</vt:lpstr>
      <vt:lpstr>PowerPoint Presentation</vt:lpstr>
      <vt:lpstr>History of MCW Neurosurgery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Medical Regional Medical Center </vt:lpstr>
      <vt:lpstr>PowerPoint Presentation</vt:lpstr>
      <vt:lpstr>PowerPoint Presentation</vt:lpstr>
      <vt:lpstr>PowerPoint Presentation</vt:lpstr>
      <vt:lpstr>            MCW Cancer Research Building </vt:lpstr>
      <vt:lpstr>NEUROSURGERY RESEARCH: BIG PICTURE</vt:lpstr>
      <vt:lpstr>NEUROSURGERY RESEARCH: BIG PICTURE</vt:lpstr>
      <vt:lpstr>PowerPoint Presentation</vt:lpstr>
    </vt:vector>
  </TitlesOfParts>
  <Manager/>
  <Company>Medical College of Wisconsin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Template</dc:title>
  <dc:subject/>
  <dc:creator>Waqar Malik</dc:creator>
  <cp:keywords/>
  <dc:description/>
  <cp:lastModifiedBy>Hussain, Omar</cp:lastModifiedBy>
  <cp:revision>198</cp:revision>
  <cp:lastPrinted>2014-10-22T17:48:56Z</cp:lastPrinted>
  <dcterms:created xsi:type="dcterms:W3CDTF">2014-04-17T16:44:44Z</dcterms:created>
  <dcterms:modified xsi:type="dcterms:W3CDTF">2023-07-12T20:22:21Z</dcterms:modified>
  <cp:category>Template</cp:category>
</cp:coreProperties>
</file>