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62" r:id="rId2"/>
    <p:sldMasterId id="2147483664" r:id="rId3"/>
  </p:sldMasterIdLst>
  <p:notesMasterIdLst>
    <p:notesMasterId r:id="rId23"/>
  </p:notesMasterIdLst>
  <p:handoutMasterIdLst>
    <p:handoutMasterId r:id="rId24"/>
  </p:handoutMasterIdLst>
  <p:sldIdLst>
    <p:sldId id="256" r:id="rId4"/>
    <p:sldId id="618" r:id="rId5"/>
    <p:sldId id="619" r:id="rId6"/>
    <p:sldId id="361" r:id="rId7"/>
    <p:sldId id="362" r:id="rId8"/>
    <p:sldId id="631" r:id="rId9"/>
    <p:sldId id="360" r:id="rId10"/>
    <p:sldId id="371" r:id="rId11"/>
    <p:sldId id="367" r:id="rId12"/>
    <p:sldId id="350" r:id="rId13"/>
    <p:sldId id="626" r:id="rId14"/>
    <p:sldId id="351" r:id="rId15"/>
    <p:sldId id="352" r:id="rId16"/>
    <p:sldId id="354" r:id="rId17"/>
    <p:sldId id="356" r:id="rId18"/>
    <p:sldId id="621" r:id="rId19"/>
    <p:sldId id="357" r:id="rId20"/>
    <p:sldId id="623" r:id="rId21"/>
    <p:sldId id="282" r:id="rId22"/>
  </p:sldIdLst>
  <p:sldSz cx="9144000" cy="6858000" type="screen4x3"/>
  <p:notesSz cx="6858000" cy="92964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 autoAdjust="0"/>
    <p:restoredTop sz="93511" autoAdjust="0"/>
  </p:normalViewPr>
  <p:slideViewPr>
    <p:cSldViewPr>
      <p:cViewPr varScale="1">
        <p:scale>
          <a:sx n="100" d="100"/>
          <a:sy n="100" d="100"/>
        </p:scale>
        <p:origin x="4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5E8D4-BC48-0B4F-99EA-2C9964A5B7D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30FD7-3FD4-AF4D-8CA5-4BD02E249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7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887C0E-854A-4D04-BA7E-5C5078062B0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369698-FEC9-443B-86C3-DC64A9C99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FB52-097A-5848-8EC8-8520D0CD8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4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Core Neurosurgical Areas: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endParaRPr lang="en-US" dirty="0"/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Cerebrovascular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Endovascular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Complex Spine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Spine Oncology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Stereotactic/Functional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Pediatric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Skull Base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Peripheral Nerve</a:t>
            </a:r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 err="1"/>
              <a:t>Neurotrauma</a:t>
            </a:r>
            <a:endParaRPr lang="en-US" dirty="0"/>
          </a:p>
          <a:p>
            <a:pPr marL="285750" lvl="0" indent="-285750"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dirty="0"/>
              <a:t>Radiosurgery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9698-FEC9-443B-86C3-DC64A9C99A8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5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69698-FEC9-443B-86C3-DC64A9C99A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7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9698-FEC9-443B-86C3-DC64A9C99A8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5000"/>
            <a:ext cx="7772400" cy="106680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048000"/>
            <a:ext cx="7924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9E30B344-5FB7-1D48-BA15-F92EB52848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04800"/>
            <a:ext cx="55118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987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220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95800"/>
            <a:ext cx="79248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Office of Diversity and Community Relations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9E30B344-5FB7-1D48-BA15-F92EB52848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03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9149" y="0"/>
            <a:ext cx="263485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4600"/>
            <a:ext cx="9144000" cy="556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847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72001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72"/>
              </a:spcBef>
              <a:defRPr sz="2800">
                <a:solidFill>
                  <a:srgbClr val="404040"/>
                </a:solidFill>
              </a:defRPr>
            </a:lvl1pPr>
            <a:lvl2pPr marL="548640" indent="-274320">
              <a:spcBef>
                <a:spcPts val="672"/>
              </a:spcBef>
              <a:buFont typeface="Wingdings" charset="2"/>
              <a:buChar char="ü"/>
              <a:defRPr sz="2200">
                <a:solidFill>
                  <a:srgbClr val="404040"/>
                </a:solidFill>
              </a:defRPr>
            </a:lvl2pPr>
            <a:lvl3pPr marL="822960" indent="-274320">
              <a:spcBef>
                <a:spcPts val="672"/>
              </a:spcBef>
              <a:buFont typeface="Courier New"/>
              <a:buChar char="o"/>
              <a:defRPr sz="2000"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9E30B344-5FB7-1D48-BA15-F92EB52848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5398" y="5486400"/>
            <a:ext cx="290580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5630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and Content No 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E80819E-BE05-4ED0-9BDF-E2F175B617F5}"/>
              </a:ext>
            </a:extLst>
          </p:cNvPr>
          <p:cNvGrpSpPr/>
          <p:nvPr userDrawn="1"/>
        </p:nvGrpSpPr>
        <p:grpSpPr bwMode="invGray">
          <a:xfrm>
            <a:off x="1" y="5917564"/>
            <a:ext cx="9146891" cy="957953"/>
            <a:chOff x="-9196" y="4724400"/>
            <a:chExt cx="9144000" cy="1604963"/>
          </a:xfrm>
        </p:grpSpPr>
        <p:sp>
          <p:nvSpPr>
            <p:cNvPr id="172" name="Freeform 18">
              <a:extLst>
                <a:ext uri="{FF2B5EF4-FFF2-40B4-BE49-F238E27FC236}">
                  <a16:creationId xmlns:a16="http://schemas.microsoft.com/office/drawing/2014/main" id="{51CEC7F8-FF9D-4F9B-953E-86F82DC4E1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-9196" y="5054600"/>
              <a:ext cx="9144000" cy="1274763"/>
            </a:xfrm>
            <a:custGeom>
              <a:avLst/>
              <a:gdLst>
                <a:gd name="T0" fmla="*/ 7500 w 7680"/>
                <a:gd name="T1" fmla="*/ 1 h 1067"/>
                <a:gd name="T2" fmla="*/ 7666 w 7680"/>
                <a:gd name="T3" fmla="*/ 1 h 1067"/>
                <a:gd name="T4" fmla="*/ 7680 w 7680"/>
                <a:gd name="T5" fmla="*/ 15 h 1067"/>
                <a:gd name="T6" fmla="*/ 7680 w 7680"/>
                <a:gd name="T7" fmla="*/ 743 h 1067"/>
                <a:gd name="T8" fmla="*/ 7680 w 7680"/>
                <a:gd name="T9" fmla="*/ 1053 h 1067"/>
                <a:gd name="T10" fmla="*/ 7668 w 7680"/>
                <a:gd name="T11" fmla="*/ 1065 h 1067"/>
                <a:gd name="T12" fmla="*/ 7662 w 7680"/>
                <a:gd name="T13" fmla="*/ 1065 h 1067"/>
                <a:gd name="T14" fmla="*/ 18 w 7680"/>
                <a:gd name="T15" fmla="*/ 1065 h 1067"/>
                <a:gd name="T16" fmla="*/ 0 w 7680"/>
                <a:gd name="T17" fmla="*/ 1047 h 1067"/>
                <a:gd name="T18" fmla="*/ 0 w 7680"/>
                <a:gd name="T19" fmla="*/ 653 h 1067"/>
                <a:gd name="T20" fmla="*/ 120 w 7680"/>
                <a:gd name="T21" fmla="*/ 670 h 1067"/>
                <a:gd name="T22" fmla="*/ 427 w 7680"/>
                <a:gd name="T23" fmla="*/ 712 h 1067"/>
                <a:gd name="T24" fmla="*/ 748 w 7680"/>
                <a:gd name="T25" fmla="*/ 733 h 1067"/>
                <a:gd name="T26" fmla="*/ 1276 w 7680"/>
                <a:gd name="T27" fmla="*/ 752 h 1067"/>
                <a:gd name="T28" fmla="*/ 1617 w 7680"/>
                <a:gd name="T29" fmla="*/ 744 h 1067"/>
                <a:gd name="T30" fmla="*/ 1853 w 7680"/>
                <a:gd name="T31" fmla="*/ 714 h 1067"/>
                <a:gd name="T32" fmla="*/ 2514 w 7680"/>
                <a:gd name="T33" fmla="*/ 600 h 1067"/>
                <a:gd name="T34" fmla="*/ 2882 w 7680"/>
                <a:gd name="T35" fmla="*/ 566 h 1067"/>
                <a:gd name="T36" fmla="*/ 3156 w 7680"/>
                <a:gd name="T37" fmla="*/ 589 h 1067"/>
                <a:gd name="T38" fmla="*/ 3187 w 7680"/>
                <a:gd name="T39" fmla="*/ 596 h 1067"/>
                <a:gd name="T40" fmla="*/ 3587 w 7680"/>
                <a:gd name="T41" fmla="*/ 605 h 1067"/>
                <a:gd name="T42" fmla="*/ 4171 w 7680"/>
                <a:gd name="T43" fmla="*/ 478 h 1067"/>
                <a:gd name="T44" fmla="*/ 4620 w 7680"/>
                <a:gd name="T45" fmla="*/ 401 h 1067"/>
                <a:gd name="T46" fmla="*/ 4861 w 7680"/>
                <a:gd name="T47" fmla="*/ 422 h 1067"/>
                <a:gd name="T48" fmla="*/ 5401 w 7680"/>
                <a:gd name="T49" fmla="*/ 481 h 1067"/>
                <a:gd name="T50" fmla="*/ 5881 w 7680"/>
                <a:gd name="T51" fmla="*/ 462 h 1067"/>
                <a:gd name="T52" fmla="*/ 6396 w 7680"/>
                <a:gd name="T53" fmla="*/ 364 h 1067"/>
                <a:gd name="T54" fmla="*/ 7228 w 7680"/>
                <a:gd name="T55" fmla="*/ 104 h 1067"/>
                <a:gd name="T56" fmla="*/ 7500 w 7680"/>
                <a:gd name="T57" fmla="*/ 1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80" h="1067">
                  <a:moveTo>
                    <a:pt x="7500" y="1"/>
                  </a:moveTo>
                  <a:cubicBezTo>
                    <a:pt x="7555" y="1"/>
                    <a:pt x="7611" y="1"/>
                    <a:pt x="7666" y="1"/>
                  </a:cubicBezTo>
                  <a:cubicBezTo>
                    <a:pt x="7678" y="0"/>
                    <a:pt x="7680" y="3"/>
                    <a:pt x="7680" y="15"/>
                  </a:cubicBezTo>
                  <a:cubicBezTo>
                    <a:pt x="7680" y="258"/>
                    <a:pt x="7680" y="500"/>
                    <a:pt x="7680" y="743"/>
                  </a:cubicBezTo>
                  <a:cubicBezTo>
                    <a:pt x="7680" y="846"/>
                    <a:pt x="7680" y="950"/>
                    <a:pt x="7680" y="1053"/>
                  </a:cubicBezTo>
                  <a:cubicBezTo>
                    <a:pt x="7680" y="1063"/>
                    <a:pt x="7678" y="1067"/>
                    <a:pt x="7668" y="1065"/>
                  </a:cubicBezTo>
                  <a:cubicBezTo>
                    <a:pt x="7666" y="1065"/>
                    <a:pt x="7664" y="1065"/>
                    <a:pt x="7662" y="1065"/>
                  </a:cubicBezTo>
                  <a:cubicBezTo>
                    <a:pt x="5114" y="1065"/>
                    <a:pt x="2566" y="1065"/>
                    <a:pt x="18" y="1065"/>
                  </a:cubicBezTo>
                  <a:cubicBezTo>
                    <a:pt x="3" y="1065"/>
                    <a:pt x="0" y="1062"/>
                    <a:pt x="0" y="1047"/>
                  </a:cubicBezTo>
                  <a:cubicBezTo>
                    <a:pt x="0" y="916"/>
                    <a:pt x="0" y="784"/>
                    <a:pt x="0" y="653"/>
                  </a:cubicBezTo>
                  <a:cubicBezTo>
                    <a:pt x="41" y="654"/>
                    <a:pt x="80" y="665"/>
                    <a:pt x="120" y="670"/>
                  </a:cubicBezTo>
                  <a:cubicBezTo>
                    <a:pt x="223" y="685"/>
                    <a:pt x="325" y="702"/>
                    <a:pt x="427" y="712"/>
                  </a:cubicBezTo>
                  <a:cubicBezTo>
                    <a:pt x="534" y="722"/>
                    <a:pt x="641" y="727"/>
                    <a:pt x="748" y="733"/>
                  </a:cubicBezTo>
                  <a:cubicBezTo>
                    <a:pt x="924" y="744"/>
                    <a:pt x="1100" y="749"/>
                    <a:pt x="1276" y="752"/>
                  </a:cubicBezTo>
                  <a:cubicBezTo>
                    <a:pt x="1390" y="754"/>
                    <a:pt x="1504" y="750"/>
                    <a:pt x="1617" y="744"/>
                  </a:cubicBezTo>
                  <a:cubicBezTo>
                    <a:pt x="1696" y="739"/>
                    <a:pt x="1775" y="732"/>
                    <a:pt x="1853" y="714"/>
                  </a:cubicBezTo>
                  <a:cubicBezTo>
                    <a:pt x="2071" y="663"/>
                    <a:pt x="2292" y="628"/>
                    <a:pt x="2514" y="600"/>
                  </a:cubicBezTo>
                  <a:cubicBezTo>
                    <a:pt x="2637" y="584"/>
                    <a:pt x="2759" y="571"/>
                    <a:pt x="2882" y="566"/>
                  </a:cubicBezTo>
                  <a:cubicBezTo>
                    <a:pt x="2974" y="562"/>
                    <a:pt x="3067" y="557"/>
                    <a:pt x="3156" y="589"/>
                  </a:cubicBezTo>
                  <a:cubicBezTo>
                    <a:pt x="3166" y="593"/>
                    <a:pt x="3176" y="594"/>
                    <a:pt x="3187" y="596"/>
                  </a:cubicBezTo>
                  <a:cubicBezTo>
                    <a:pt x="3320" y="618"/>
                    <a:pt x="3453" y="616"/>
                    <a:pt x="3587" y="605"/>
                  </a:cubicBezTo>
                  <a:cubicBezTo>
                    <a:pt x="3788" y="589"/>
                    <a:pt x="3983" y="548"/>
                    <a:pt x="4171" y="478"/>
                  </a:cubicBezTo>
                  <a:cubicBezTo>
                    <a:pt x="4316" y="424"/>
                    <a:pt x="4465" y="396"/>
                    <a:pt x="4620" y="401"/>
                  </a:cubicBezTo>
                  <a:cubicBezTo>
                    <a:pt x="4700" y="403"/>
                    <a:pt x="4781" y="412"/>
                    <a:pt x="4861" y="422"/>
                  </a:cubicBezTo>
                  <a:cubicBezTo>
                    <a:pt x="5040" y="444"/>
                    <a:pt x="5219" y="472"/>
                    <a:pt x="5401" y="481"/>
                  </a:cubicBezTo>
                  <a:cubicBezTo>
                    <a:pt x="5562" y="490"/>
                    <a:pt x="5722" y="484"/>
                    <a:pt x="5881" y="462"/>
                  </a:cubicBezTo>
                  <a:cubicBezTo>
                    <a:pt x="6054" y="438"/>
                    <a:pt x="6225" y="399"/>
                    <a:pt x="6396" y="364"/>
                  </a:cubicBezTo>
                  <a:cubicBezTo>
                    <a:pt x="6682" y="305"/>
                    <a:pt x="6960" y="222"/>
                    <a:pt x="7228" y="104"/>
                  </a:cubicBezTo>
                  <a:cubicBezTo>
                    <a:pt x="7317" y="65"/>
                    <a:pt x="7403" y="19"/>
                    <a:pt x="7500" y="1"/>
                  </a:cubicBezTo>
                  <a:close/>
                </a:path>
              </a:pathLst>
            </a:custGeom>
            <a:solidFill>
              <a:srgbClr val="002C56">
                <a:alpha val="5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73" name="Freeform 5">
              <a:extLst>
                <a:ext uri="{FF2B5EF4-FFF2-40B4-BE49-F238E27FC236}">
                  <a16:creationId xmlns:a16="http://schemas.microsoft.com/office/drawing/2014/main" id="{9D6FF389-14D6-4C3E-A30C-940461E74AF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-9196" y="4724400"/>
              <a:ext cx="9144000" cy="1604963"/>
            </a:xfrm>
            <a:custGeom>
              <a:avLst/>
              <a:gdLst>
                <a:gd name="T0" fmla="*/ 7680 w 7680"/>
                <a:gd name="T1" fmla="*/ 1332 h 1346"/>
                <a:gd name="T2" fmla="*/ 7660 w 7680"/>
                <a:gd name="T3" fmla="*/ 1344 h 1346"/>
                <a:gd name="T4" fmla="*/ 0 w 7680"/>
                <a:gd name="T5" fmla="*/ 1324 h 1346"/>
                <a:gd name="T6" fmla="*/ 65 w 7680"/>
                <a:gd name="T7" fmla="*/ 377 h 1346"/>
                <a:gd name="T8" fmla="*/ 315 w 7680"/>
                <a:gd name="T9" fmla="*/ 466 h 1346"/>
                <a:gd name="T10" fmla="*/ 458 w 7680"/>
                <a:gd name="T11" fmla="*/ 497 h 1346"/>
                <a:gd name="T12" fmla="*/ 686 w 7680"/>
                <a:gd name="T13" fmla="*/ 466 h 1346"/>
                <a:gd name="T14" fmla="*/ 916 w 7680"/>
                <a:gd name="T15" fmla="*/ 383 h 1346"/>
                <a:gd name="T16" fmla="*/ 1114 w 7680"/>
                <a:gd name="T17" fmla="*/ 343 h 1346"/>
                <a:gd name="T18" fmla="*/ 1324 w 7680"/>
                <a:gd name="T19" fmla="*/ 230 h 1346"/>
                <a:gd name="T20" fmla="*/ 1688 w 7680"/>
                <a:gd name="T21" fmla="*/ 0 h 1346"/>
                <a:gd name="T22" fmla="*/ 1837 w 7680"/>
                <a:gd name="T23" fmla="*/ 57 h 1346"/>
                <a:gd name="T24" fmla="*/ 2043 w 7680"/>
                <a:gd name="T25" fmla="*/ 120 h 1346"/>
                <a:gd name="T26" fmla="*/ 2449 w 7680"/>
                <a:gd name="T27" fmla="*/ 137 h 1346"/>
                <a:gd name="T28" fmla="*/ 2898 w 7680"/>
                <a:gd name="T29" fmla="*/ 319 h 1346"/>
                <a:gd name="T30" fmla="*/ 3240 w 7680"/>
                <a:gd name="T31" fmla="*/ 324 h 1346"/>
                <a:gd name="T32" fmla="*/ 3391 w 7680"/>
                <a:gd name="T33" fmla="*/ 386 h 1346"/>
                <a:gd name="T34" fmla="*/ 3589 w 7680"/>
                <a:gd name="T35" fmla="*/ 435 h 1346"/>
                <a:gd name="T36" fmla="*/ 3790 w 7680"/>
                <a:gd name="T37" fmla="*/ 438 h 1346"/>
                <a:gd name="T38" fmla="*/ 4071 w 7680"/>
                <a:gd name="T39" fmla="*/ 454 h 1346"/>
                <a:gd name="T40" fmla="*/ 4179 w 7680"/>
                <a:gd name="T41" fmla="*/ 550 h 1346"/>
                <a:gd name="T42" fmla="*/ 4288 w 7680"/>
                <a:gd name="T43" fmla="*/ 639 h 1346"/>
                <a:gd name="T44" fmla="*/ 4405 w 7680"/>
                <a:gd name="T45" fmla="*/ 724 h 1346"/>
                <a:gd name="T46" fmla="*/ 4648 w 7680"/>
                <a:gd name="T47" fmla="*/ 668 h 1346"/>
                <a:gd name="T48" fmla="*/ 4804 w 7680"/>
                <a:gd name="T49" fmla="*/ 645 h 1346"/>
                <a:gd name="T50" fmla="*/ 4992 w 7680"/>
                <a:gd name="T51" fmla="*/ 806 h 1346"/>
                <a:gd name="T52" fmla="*/ 5119 w 7680"/>
                <a:gd name="T53" fmla="*/ 781 h 1346"/>
                <a:gd name="T54" fmla="*/ 5448 w 7680"/>
                <a:gd name="T55" fmla="*/ 865 h 1346"/>
                <a:gd name="T56" fmla="*/ 5582 w 7680"/>
                <a:gd name="T57" fmla="*/ 955 h 1346"/>
                <a:gd name="T58" fmla="*/ 5798 w 7680"/>
                <a:gd name="T59" fmla="*/ 932 h 1346"/>
                <a:gd name="T60" fmla="*/ 6188 w 7680"/>
                <a:gd name="T61" fmla="*/ 766 h 1346"/>
                <a:gd name="T62" fmla="*/ 6389 w 7680"/>
                <a:gd name="T63" fmla="*/ 755 h 1346"/>
                <a:gd name="T64" fmla="*/ 6807 w 7680"/>
                <a:gd name="T65" fmla="*/ 674 h 1346"/>
                <a:gd name="T66" fmla="*/ 6988 w 7680"/>
                <a:gd name="T67" fmla="*/ 656 h 1346"/>
                <a:gd name="T68" fmla="*/ 7391 w 7680"/>
                <a:gd name="T69" fmla="*/ 907 h 1346"/>
                <a:gd name="T70" fmla="*/ 7586 w 7680"/>
                <a:gd name="T71" fmla="*/ 1012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80" h="1346">
                  <a:moveTo>
                    <a:pt x="7680" y="1016"/>
                  </a:moveTo>
                  <a:cubicBezTo>
                    <a:pt x="7680" y="1121"/>
                    <a:pt x="7680" y="1227"/>
                    <a:pt x="7680" y="1332"/>
                  </a:cubicBezTo>
                  <a:cubicBezTo>
                    <a:pt x="7680" y="1342"/>
                    <a:pt x="7678" y="1346"/>
                    <a:pt x="7668" y="1344"/>
                  </a:cubicBezTo>
                  <a:cubicBezTo>
                    <a:pt x="7665" y="1344"/>
                    <a:pt x="7663" y="1344"/>
                    <a:pt x="7660" y="1344"/>
                  </a:cubicBezTo>
                  <a:cubicBezTo>
                    <a:pt x="5113" y="1344"/>
                    <a:pt x="2567" y="1344"/>
                    <a:pt x="20" y="1344"/>
                  </a:cubicBezTo>
                  <a:cubicBezTo>
                    <a:pt x="2" y="1344"/>
                    <a:pt x="0" y="1340"/>
                    <a:pt x="0" y="1324"/>
                  </a:cubicBezTo>
                  <a:cubicBezTo>
                    <a:pt x="0" y="1020"/>
                    <a:pt x="0" y="716"/>
                    <a:pt x="0" y="412"/>
                  </a:cubicBezTo>
                  <a:cubicBezTo>
                    <a:pt x="22" y="400"/>
                    <a:pt x="43" y="388"/>
                    <a:pt x="65" y="377"/>
                  </a:cubicBezTo>
                  <a:cubicBezTo>
                    <a:pt x="118" y="349"/>
                    <a:pt x="170" y="353"/>
                    <a:pt x="221" y="383"/>
                  </a:cubicBezTo>
                  <a:cubicBezTo>
                    <a:pt x="257" y="404"/>
                    <a:pt x="288" y="433"/>
                    <a:pt x="315" y="466"/>
                  </a:cubicBezTo>
                  <a:cubicBezTo>
                    <a:pt x="328" y="481"/>
                    <a:pt x="343" y="492"/>
                    <a:pt x="363" y="496"/>
                  </a:cubicBezTo>
                  <a:cubicBezTo>
                    <a:pt x="394" y="502"/>
                    <a:pt x="426" y="500"/>
                    <a:pt x="458" y="497"/>
                  </a:cubicBezTo>
                  <a:cubicBezTo>
                    <a:pt x="496" y="494"/>
                    <a:pt x="534" y="484"/>
                    <a:pt x="571" y="489"/>
                  </a:cubicBezTo>
                  <a:cubicBezTo>
                    <a:pt x="613" y="495"/>
                    <a:pt x="650" y="488"/>
                    <a:pt x="686" y="466"/>
                  </a:cubicBezTo>
                  <a:cubicBezTo>
                    <a:pt x="706" y="453"/>
                    <a:pt x="726" y="440"/>
                    <a:pt x="747" y="428"/>
                  </a:cubicBezTo>
                  <a:cubicBezTo>
                    <a:pt x="800" y="399"/>
                    <a:pt x="855" y="380"/>
                    <a:pt x="916" y="383"/>
                  </a:cubicBezTo>
                  <a:cubicBezTo>
                    <a:pt x="946" y="384"/>
                    <a:pt x="975" y="383"/>
                    <a:pt x="1004" y="383"/>
                  </a:cubicBezTo>
                  <a:cubicBezTo>
                    <a:pt x="1045" y="382"/>
                    <a:pt x="1083" y="372"/>
                    <a:pt x="1114" y="343"/>
                  </a:cubicBezTo>
                  <a:cubicBezTo>
                    <a:pt x="1144" y="317"/>
                    <a:pt x="1176" y="295"/>
                    <a:pt x="1214" y="282"/>
                  </a:cubicBezTo>
                  <a:cubicBezTo>
                    <a:pt x="1253" y="269"/>
                    <a:pt x="1289" y="250"/>
                    <a:pt x="1324" y="230"/>
                  </a:cubicBezTo>
                  <a:cubicBezTo>
                    <a:pt x="1428" y="169"/>
                    <a:pt x="1524" y="98"/>
                    <a:pt x="1624" y="32"/>
                  </a:cubicBezTo>
                  <a:cubicBezTo>
                    <a:pt x="1644" y="19"/>
                    <a:pt x="1664" y="5"/>
                    <a:pt x="1688" y="0"/>
                  </a:cubicBezTo>
                  <a:cubicBezTo>
                    <a:pt x="1707" y="0"/>
                    <a:pt x="1725" y="0"/>
                    <a:pt x="1744" y="0"/>
                  </a:cubicBezTo>
                  <a:cubicBezTo>
                    <a:pt x="1778" y="14"/>
                    <a:pt x="1809" y="34"/>
                    <a:pt x="1837" y="57"/>
                  </a:cubicBezTo>
                  <a:cubicBezTo>
                    <a:pt x="1859" y="74"/>
                    <a:pt x="1884" y="86"/>
                    <a:pt x="1910" y="95"/>
                  </a:cubicBezTo>
                  <a:cubicBezTo>
                    <a:pt x="1953" y="110"/>
                    <a:pt x="1997" y="117"/>
                    <a:pt x="2043" y="120"/>
                  </a:cubicBezTo>
                  <a:cubicBezTo>
                    <a:pt x="2113" y="126"/>
                    <a:pt x="2183" y="127"/>
                    <a:pt x="2252" y="121"/>
                  </a:cubicBezTo>
                  <a:cubicBezTo>
                    <a:pt x="2320" y="114"/>
                    <a:pt x="2385" y="116"/>
                    <a:pt x="2449" y="137"/>
                  </a:cubicBezTo>
                  <a:cubicBezTo>
                    <a:pt x="2556" y="172"/>
                    <a:pt x="2656" y="223"/>
                    <a:pt x="2758" y="270"/>
                  </a:cubicBezTo>
                  <a:cubicBezTo>
                    <a:pt x="2803" y="291"/>
                    <a:pt x="2848" y="313"/>
                    <a:pt x="2898" y="319"/>
                  </a:cubicBezTo>
                  <a:cubicBezTo>
                    <a:pt x="2990" y="331"/>
                    <a:pt x="3082" y="324"/>
                    <a:pt x="3172" y="309"/>
                  </a:cubicBezTo>
                  <a:cubicBezTo>
                    <a:pt x="3198" y="305"/>
                    <a:pt x="3219" y="309"/>
                    <a:pt x="3240" y="324"/>
                  </a:cubicBezTo>
                  <a:cubicBezTo>
                    <a:pt x="3265" y="343"/>
                    <a:pt x="3288" y="364"/>
                    <a:pt x="3316" y="380"/>
                  </a:cubicBezTo>
                  <a:cubicBezTo>
                    <a:pt x="3340" y="394"/>
                    <a:pt x="3364" y="400"/>
                    <a:pt x="3391" y="386"/>
                  </a:cubicBezTo>
                  <a:cubicBezTo>
                    <a:pt x="3422" y="370"/>
                    <a:pt x="3453" y="373"/>
                    <a:pt x="3484" y="385"/>
                  </a:cubicBezTo>
                  <a:cubicBezTo>
                    <a:pt x="3520" y="400"/>
                    <a:pt x="3554" y="418"/>
                    <a:pt x="3589" y="435"/>
                  </a:cubicBezTo>
                  <a:cubicBezTo>
                    <a:pt x="3606" y="443"/>
                    <a:pt x="3623" y="451"/>
                    <a:pt x="3641" y="455"/>
                  </a:cubicBezTo>
                  <a:cubicBezTo>
                    <a:pt x="3692" y="466"/>
                    <a:pt x="3741" y="456"/>
                    <a:pt x="3790" y="438"/>
                  </a:cubicBezTo>
                  <a:cubicBezTo>
                    <a:pt x="3826" y="424"/>
                    <a:pt x="3862" y="408"/>
                    <a:pt x="3900" y="398"/>
                  </a:cubicBezTo>
                  <a:cubicBezTo>
                    <a:pt x="3970" y="379"/>
                    <a:pt x="4026" y="400"/>
                    <a:pt x="4071" y="454"/>
                  </a:cubicBezTo>
                  <a:cubicBezTo>
                    <a:pt x="4084" y="470"/>
                    <a:pt x="4095" y="486"/>
                    <a:pt x="4106" y="503"/>
                  </a:cubicBezTo>
                  <a:cubicBezTo>
                    <a:pt x="4124" y="529"/>
                    <a:pt x="4147" y="546"/>
                    <a:pt x="4179" y="550"/>
                  </a:cubicBezTo>
                  <a:cubicBezTo>
                    <a:pt x="4198" y="553"/>
                    <a:pt x="4214" y="562"/>
                    <a:pt x="4229" y="574"/>
                  </a:cubicBezTo>
                  <a:cubicBezTo>
                    <a:pt x="4253" y="592"/>
                    <a:pt x="4270" y="615"/>
                    <a:pt x="4288" y="639"/>
                  </a:cubicBezTo>
                  <a:cubicBezTo>
                    <a:pt x="4307" y="664"/>
                    <a:pt x="4323" y="691"/>
                    <a:pt x="4345" y="713"/>
                  </a:cubicBezTo>
                  <a:cubicBezTo>
                    <a:pt x="4365" y="734"/>
                    <a:pt x="4379" y="737"/>
                    <a:pt x="4405" y="724"/>
                  </a:cubicBezTo>
                  <a:cubicBezTo>
                    <a:pt x="4426" y="714"/>
                    <a:pt x="4445" y="703"/>
                    <a:pt x="4465" y="691"/>
                  </a:cubicBezTo>
                  <a:cubicBezTo>
                    <a:pt x="4522" y="657"/>
                    <a:pt x="4582" y="643"/>
                    <a:pt x="4648" y="668"/>
                  </a:cubicBezTo>
                  <a:cubicBezTo>
                    <a:pt x="4684" y="682"/>
                    <a:pt x="4722" y="679"/>
                    <a:pt x="4759" y="662"/>
                  </a:cubicBezTo>
                  <a:cubicBezTo>
                    <a:pt x="4773" y="655"/>
                    <a:pt x="4788" y="650"/>
                    <a:pt x="4804" y="645"/>
                  </a:cubicBezTo>
                  <a:cubicBezTo>
                    <a:pt x="4843" y="632"/>
                    <a:pt x="4875" y="643"/>
                    <a:pt x="4903" y="671"/>
                  </a:cubicBezTo>
                  <a:cubicBezTo>
                    <a:pt x="4943" y="710"/>
                    <a:pt x="4969" y="757"/>
                    <a:pt x="4992" y="806"/>
                  </a:cubicBezTo>
                  <a:cubicBezTo>
                    <a:pt x="4999" y="821"/>
                    <a:pt x="5006" y="824"/>
                    <a:pt x="5021" y="817"/>
                  </a:cubicBezTo>
                  <a:cubicBezTo>
                    <a:pt x="5053" y="802"/>
                    <a:pt x="5085" y="791"/>
                    <a:pt x="5119" y="781"/>
                  </a:cubicBezTo>
                  <a:cubicBezTo>
                    <a:pt x="5158" y="769"/>
                    <a:pt x="5196" y="768"/>
                    <a:pt x="5236" y="782"/>
                  </a:cubicBezTo>
                  <a:cubicBezTo>
                    <a:pt x="5308" y="806"/>
                    <a:pt x="5378" y="837"/>
                    <a:pt x="5448" y="865"/>
                  </a:cubicBezTo>
                  <a:cubicBezTo>
                    <a:pt x="5490" y="881"/>
                    <a:pt x="5526" y="904"/>
                    <a:pt x="5552" y="942"/>
                  </a:cubicBezTo>
                  <a:cubicBezTo>
                    <a:pt x="5560" y="952"/>
                    <a:pt x="5569" y="955"/>
                    <a:pt x="5582" y="955"/>
                  </a:cubicBezTo>
                  <a:cubicBezTo>
                    <a:pt x="5615" y="957"/>
                    <a:pt x="5648" y="957"/>
                    <a:pt x="5681" y="955"/>
                  </a:cubicBezTo>
                  <a:cubicBezTo>
                    <a:pt x="5722" y="953"/>
                    <a:pt x="5761" y="947"/>
                    <a:pt x="5798" y="932"/>
                  </a:cubicBezTo>
                  <a:cubicBezTo>
                    <a:pt x="5848" y="912"/>
                    <a:pt x="5895" y="888"/>
                    <a:pt x="5944" y="865"/>
                  </a:cubicBezTo>
                  <a:cubicBezTo>
                    <a:pt x="6023" y="828"/>
                    <a:pt x="6103" y="790"/>
                    <a:pt x="6188" y="766"/>
                  </a:cubicBezTo>
                  <a:cubicBezTo>
                    <a:pt x="6229" y="754"/>
                    <a:pt x="6271" y="744"/>
                    <a:pt x="6315" y="748"/>
                  </a:cubicBezTo>
                  <a:cubicBezTo>
                    <a:pt x="6340" y="751"/>
                    <a:pt x="6364" y="754"/>
                    <a:pt x="6389" y="755"/>
                  </a:cubicBezTo>
                  <a:cubicBezTo>
                    <a:pt x="6457" y="755"/>
                    <a:pt x="6526" y="759"/>
                    <a:pt x="6594" y="751"/>
                  </a:cubicBezTo>
                  <a:cubicBezTo>
                    <a:pt x="6672" y="743"/>
                    <a:pt x="6746" y="727"/>
                    <a:pt x="6807" y="674"/>
                  </a:cubicBezTo>
                  <a:cubicBezTo>
                    <a:pt x="6815" y="667"/>
                    <a:pt x="6825" y="661"/>
                    <a:pt x="6835" y="655"/>
                  </a:cubicBezTo>
                  <a:cubicBezTo>
                    <a:pt x="6886" y="622"/>
                    <a:pt x="6937" y="622"/>
                    <a:pt x="6988" y="656"/>
                  </a:cubicBezTo>
                  <a:cubicBezTo>
                    <a:pt x="7065" y="708"/>
                    <a:pt x="7141" y="760"/>
                    <a:pt x="7219" y="811"/>
                  </a:cubicBezTo>
                  <a:cubicBezTo>
                    <a:pt x="7274" y="847"/>
                    <a:pt x="7329" y="884"/>
                    <a:pt x="7391" y="907"/>
                  </a:cubicBezTo>
                  <a:cubicBezTo>
                    <a:pt x="7437" y="924"/>
                    <a:pt x="7478" y="947"/>
                    <a:pt x="7515" y="979"/>
                  </a:cubicBezTo>
                  <a:cubicBezTo>
                    <a:pt x="7535" y="997"/>
                    <a:pt x="7559" y="1007"/>
                    <a:pt x="7586" y="1012"/>
                  </a:cubicBezTo>
                  <a:cubicBezTo>
                    <a:pt x="7618" y="1017"/>
                    <a:pt x="7649" y="1012"/>
                    <a:pt x="7680" y="1016"/>
                  </a:cubicBezTo>
                  <a:close/>
                </a:path>
              </a:pathLst>
            </a:custGeom>
            <a:solidFill>
              <a:srgbClr val="002C56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74" name="Freeform 14">
              <a:extLst>
                <a:ext uri="{FF2B5EF4-FFF2-40B4-BE49-F238E27FC236}">
                  <a16:creationId xmlns:a16="http://schemas.microsoft.com/office/drawing/2014/main" id="{8FA8CB82-A0DC-4331-8895-DEBE3A0981F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-9196" y="5240338"/>
              <a:ext cx="9144000" cy="1089025"/>
            </a:xfrm>
            <a:custGeom>
              <a:avLst/>
              <a:gdLst>
                <a:gd name="T0" fmla="*/ 4184 w 7680"/>
                <a:gd name="T1" fmla="*/ 0 h 912"/>
                <a:gd name="T2" fmla="*/ 4272 w 7680"/>
                <a:gd name="T3" fmla="*/ 0 h 912"/>
                <a:gd name="T4" fmla="*/ 4385 w 7680"/>
                <a:gd name="T5" fmla="*/ 17 h 912"/>
                <a:gd name="T6" fmla="*/ 4549 w 7680"/>
                <a:gd name="T7" fmla="*/ 65 h 912"/>
                <a:gd name="T8" fmla="*/ 4715 w 7680"/>
                <a:gd name="T9" fmla="*/ 81 h 912"/>
                <a:gd name="T10" fmla="*/ 4862 w 7680"/>
                <a:gd name="T11" fmla="*/ 77 h 912"/>
                <a:gd name="T12" fmla="*/ 5099 w 7680"/>
                <a:gd name="T13" fmla="*/ 99 h 912"/>
                <a:gd name="T14" fmla="*/ 5167 w 7680"/>
                <a:gd name="T15" fmla="*/ 129 h 912"/>
                <a:gd name="T16" fmla="*/ 5223 w 7680"/>
                <a:gd name="T17" fmla="*/ 151 h 912"/>
                <a:gd name="T18" fmla="*/ 5277 w 7680"/>
                <a:gd name="T19" fmla="*/ 150 h 912"/>
                <a:gd name="T20" fmla="*/ 5490 w 7680"/>
                <a:gd name="T21" fmla="*/ 147 h 912"/>
                <a:gd name="T22" fmla="*/ 5521 w 7680"/>
                <a:gd name="T23" fmla="*/ 156 h 912"/>
                <a:gd name="T24" fmla="*/ 5645 w 7680"/>
                <a:gd name="T25" fmla="*/ 199 h 912"/>
                <a:gd name="T26" fmla="*/ 5993 w 7680"/>
                <a:gd name="T27" fmla="*/ 230 h 912"/>
                <a:gd name="T28" fmla="*/ 6181 w 7680"/>
                <a:gd name="T29" fmla="*/ 199 h 912"/>
                <a:gd name="T30" fmla="*/ 6285 w 7680"/>
                <a:gd name="T31" fmla="*/ 158 h 912"/>
                <a:gd name="T32" fmla="*/ 6456 w 7680"/>
                <a:gd name="T33" fmla="*/ 156 h 912"/>
                <a:gd name="T34" fmla="*/ 6549 w 7680"/>
                <a:gd name="T35" fmla="*/ 194 h 912"/>
                <a:gd name="T36" fmla="*/ 6588 w 7680"/>
                <a:gd name="T37" fmla="*/ 208 h 912"/>
                <a:gd name="T38" fmla="*/ 6797 w 7680"/>
                <a:gd name="T39" fmla="*/ 228 h 912"/>
                <a:gd name="T40" fmla="*/ 7044 w 7680"/>
                <a:gd name="T41" fmla="*/ 220 h 912"/>
                <a:gd name="T42" fmla="*/ 7220 w 7680"/>
                <a:gd name="T43" fmla="*/ 262 h 912"/>
                <a:gd name="T44" fmla="*/ 7293 w 7680"/>
                <a:gd name="T45" fmla="*/ 283 h 912"/>
                <a:gd name="T46" fmla="*/ 7580 w 7680"/>
                <a:gd name="T47" fmla="*/ 289 h 912"/>
                <a:gd name="T48" fmla="*/ 7680 w 7680"/>
                <a:gd name="T49" fmla="*/ 272 h 912"/>
                <a:gd name="T50" fmla="*/ 7680 w 7680"/>
                <a:gd name="T51" fmla="*/ 896 h 912"/>
                <a:gd name="T52" fmla="*/ 7664 w 7680"/>
                <a:gd name="T53" fmla="*/ 912 h 912"/>
                <a:gd name="T54" fmla="*/ 16 w 7680"/>
                <a:gd name="T55" fmla="*/ 912 h 912"/>
                <a:gd name="T56" fmla="*/ 0 w 7680"/>
                <a:gd name="T57" fmla="*/ 896 h 912"/>
                <a:gd name="T58" fmla="*/ 0 w 7680"/>
                <a:gd name="T59" fmla="*/ 348 h 912"/>
                <a:gd name="T60" fmla="*/ 126 w 7680"/>
                <a:gd name="T61" fmla="*/ 348 h 912"/>
                <a:gd name="T62" fmla="*/ 387 w 7680"/>
                <a:gd name="T63" fmla="*/ 330 h 912"/>
                <a:gd name="T64" fmla="*/ 651 w 7680"/>
                <a:gd name="T65" fmla="*/ 307 h 912"/>
                <a:gd name="T66" fmla="*/ 837 w 7680"/>
                <a:gd name="T67" fmla="*/ 307 h 912"/>
                <a:gd name="T68" fmla="*/ 1056 w 7680"/>
                <a:gd name="T69" fmla="*/ 277 h 912"/>
                <a:gd name="T70" fmla="*/ 1295 w 7680"/>
                <a:gd name="T71" fmla="*/ 244 h 912"/>
                <a:gd name="T72" fmla="*/ 1670 w 7680"/>
                <a:gd name="T73" fmla="*/ 282 h 912"/>
                <a:gd name="T74" fmla="*/ 1877 w 7680"/>
                <a:gd name="T75" fmla="*/ 275 h 912"/>
                <a:gd name="T76" fmla="*/ 2406 w 7680"/>
                <a:gd name="T77" fmla="*/ 203 h 912"/>
                <a:gd name="T78" fmla="*/ 2649 w 7680"/>
                <a:gd name="T79" fmla="*/ 207 h 912"/>
                <a:gd name="T80" fmla="*/ 3087 w 7680"/>
                <a:gd name="T81" fmla="*/ 206 h 912"/>
                <a:gd name="T82" fmla="*/ 3392 w 7680"/>
                <a:gd name="T83" fmla="*/ 152 h 912"/>
                <a:gd name="T84" fmla="*/ 3472 w 7680"/>
                <a:gd name="T85" fmla="*/ 143 h 912"/>
                <a:gd name="T86" fmla="*/ 3550 w 7680"/>
                <a:gd name="T87" fmla="*/ 146 h 912"/>
                <a:gd name="T88" fmla="*/ 3727 w 7680"/>
                <a:gd name="T89" fmla="*/ 117 h 912"/>
                <a:gd name="T90" fmla="*/ 4028 w 7680"/>
                <a:gd name="T91" fmla="*/ 36 h 912"/>
                <a:gd name="T92" fmla="*/ 4184 w 7680"/>
                <a:gd name="T93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680" h="912">
                  <a:moveTo>
                    <a:pt x="4184" y="0"/>
                  </a:moveTo>
                  <a:cubicBezTo>
                    <a:pt x="4213" y="0"/>
                    <a:pt x="4243" y="0"/>
                    <a:pt x="4272" y="0"/>
                  </a:cubicBezTo>
                  <a:cubicBezTo>
                    <a:pt x="4309" y="9"/>
                    <a:pt x="4347" y="10"/>
                    <a:pt x="4385" y="17"/>
                  </a:cubicBezTo>
                  <a:cubicBezTo>
                    <a:pt x="4441" y="26"/>
                    <a:pt x="4495" y="46"/>
                    <a:pt x="4549" y="65"/>
                  </a:cubicBezTo>
                  <a:cubicBezTo>
                    <a:pt x="4604" y="84"/>
                    <a:pt x="4658" y="86"/>
                    <a:pt x="4715" y="81"/>
                  </a:cubicBezTo>
                  <a:cubicBezTo>
                    <a:pt x="4764" y="78"/>
                    <a:pt x="4813" y="72"/>
                    <a:pt x="4862" y="77"/>
                  </a:cubicBezTo>
                  <a:cubicBezTo>
                    <a:pt x="4941" y="84"/>
                    <a:pt x="5020" y="92"/>
                    <a:pt x="5099" y="99"/>
                  </a:cubicBezTo>
                  <a:cubicBezTo>
                    <a:pt x="5125" y="102"/>
                    <a:pt x="5148" y="109"/>
                    <a:pt x="5167" y="129"/>
                  </a:cubicBezTo>
                  <a:cubicBezTo>
                    <a:pt x="5182" y="145"/>
                    <a:pt x="5202" y="150"/>
                    <a:pt x="5223" y="151"/>
                  </a:cubicBezTo>
                  <a:cubicBezTo>
                    <a:pt x="5241" y="151"/>
                    <a:pt x="5259" y="150"/>
                    <a:pt x="5277" y="150"/>
                  </a:cubicBezTo>
                  <a:cubicBezTo>
                    <a:pt x="5348" y="148"/>
                    <a:pt x="5419" y="141"/>
                    <a:pt x="5490" y="147"/>
                  </a:cubicBezTo>
                  <a:cubicBezTo>
                    <a:pt x="5501" y="148"/>
                    <a:pt x="5512" y="149"/>
                    <a:pt x="5521" y="156"/>
                  </a:cubicBezTo>
                  <a:cubicBezTo>
                    <a:pt x="5556" y="188"/>
                    <a:pt x="5601" y="195"/>
                    <a:pt x="5645" y="199"/>
                  </a:cubicBezTo>
                  <a:cubicBezTo>
                    <a:pt x="5761" y="210"/>
                    <a:pt x="5877" y="221"/>
                    <a:pt x="5993" y="230"/>
                  </a:cubicBezTo>
                  <a:cubicBezTo>
                    <a:pt x="6058" y="235"/>
                    <a:pt x="6121" y="226"/>
                    <a:pt x="6181" y="199"/>
                  </a:cubicBezTo>
                  <a:cubicBezTo>
                    <a:pt x="6215" y="184"/>
                    <a:pt x="6250" y="171"/>
                    <a:pt x="6285" y="158"/>
                  </a:cubicBezTo>
                  <a:cubicBezTo>
                    <a:pt x="6342" y="136"/>
                    <a:pt x="6399" y="133"/>
                    <a:pt x="6456" y="156"/>
                  </a:cubicBezTo>
                  <a:cubicBezTo>
                    <a:pt x="6487" y="168"/>
                    <a:pt x="6519" y="179"/>
                    <a:pt x="6549" y="194"/>
                  </a:cubicBezTo>
                  <a:cubicBezTo>
                    <a:pt x="6562" y="200"/>
                    <a:pt x="6574" y="206"/>
                    <a:pt x="6588" y="208"/>
                  </a:cubicBezTo>
                  <a:cubicBezTo>
                    <a:pt x="6657" y="217"/>
                    <a:pt x="6726" y="231"/>
                    <a:pt x="6797" y="228"/>
                  </a:cubicBezTo>
                  <a:cubicBezTo>
                    <a:pt x="6879" y="224"/>
                    <a:pt x="6962" y="217"/>
                    <a:pt x="7044" y="220"/>
                  </a:cubicBezTo>
                  <a:cubicBezTo>
                    <a:pt x="7106" y="222"/>
                    <a:pt x="7167" y="225"/>
                    <a:pt x="7220" y="262"/>
                  </a:cubicBezTo>
                  <a:cubicBezTo>
                    <a:pt x="7242" y="276"/>
                    <a:pt x="7268" y="280"/>
                    <a:pt x="7293" y="283"/>
                  </a:cubicBezTo>
                  <a:cubicBezTo>
                    <a:pt x="7388" y="296"/>
                    <a:pt x="7484" y="292"/>
                    <a:pt x="7580" y="289"/>
                  </a:cubicBezTo>
                  <a:cubicBezTo>
                    <a:pt x="7614" y="288"/>
                    <a:pt x="7648" y="286"/>
                    <a:pt x="7680" y="272"/>
                  </a:cubicBezTo>
                  <a:cubicBezTo>
                    <a:pt x="7680" y="480"/>
                    <a:pt x="7680" y="688"/>
                    <a:pt x="7680" y="896"/>
                  </a:cubicBezTo>
                  <a:cubicBezTo>
                    <a:pt x="7680" y="909"/>
                    <a:pt x="7678" y="912"/>
                    <a:pt x="7664" y="912"/>
                  </a:cubicBezTo>
                  <a:cubicBezTo>
                    <a:pt x="5115" y="912"/>
                    <a:pt x="2565" y="912"/>
                    <a:pt x="16" y="912"/>
                  </a:cubicBezTo>
                  <a:cubicBezTo>
                    <a:pt x="2" y="912"/>
                    <a:pt x="0" y="909"/>
                    <a:pt x="0" y="896"/>
                  </a:cubicBezTo>
                  <a:cubicBezTo>
                    <a:pt x="0" y="713"/>
                    <a:pt x="0" y="531"/>
                    <a:pt x="0" y="348"/>
                  </a:cubicBezTo>
                  <a:cubicBezTo>
                    <a:pt x="42" y="348"/>
                    <a:pt x="84" y="348"/>
                    <a:pt x="126" y="348"/>
                  </a:cubicBezTo>
                  <a:cubicBezTo>
                    <a:pt x="213" y="349"/>
                    <a:pt x="300" y="346"/>
                    <a:pt x="387" y="330"/>
                  </a:cubicBezTo>
                  <a:cubicBezTo>
                    <a:pt x="474" y="314"/>
                    <a:pt x="562" y="304"/>
                    <a:pt x="651" y="307"/>
                  </a:cubicBezTo>
                  <a:cubicBezTo>
                    <a:pt x="713" y="308"/>
                    <a:pt x="775" y="308"/>
                    <a:pt x="837" y="307"/>
                  </a:cubicBezTo>
                  <a:cubicBezTo>
                    <a:pt x="911" y="305"/>
                    <a:pt x="985" y="298"/>
                    <a:pt x="1056" y="277"/>
                  </a:cubicBezTo>
                  <a:cubicBezTo>
                    <a:pt x="1134" y="255"/>
                    <a:pt x="1214" y="245"/>
                    <a:pt x="1295" y="244"/>
                  </a:cubicBezTo>
                  <a:cubicBezTo>
                    <a:pt x="1422" y="242"/>
                    <a:pt x="1546" y="262"/>
                    <a:pt x="1670" y="282"/>
                  </a:cubicBezTo>
                  <a:cubicBezTo>
                    <a:pt x="1740" y="294"/>
                    <a:pt x="1807" y="297"/>
                    <a:pt x="1877" y="275"/>
                  </a:cubicBezTo>
                  <a:cubicBezTo>
                    <a:pt x="2049" y="221"/>
                    <a:pt x="2225" y="199"/>
                    <a:pt x="2406" y="203"/>
                  </a:cubicBezTo>
                  <a:cubicBezTo>
                    <a:pt x="2487" y="204"/>
                    <a:pt x="2568" y="207"/>
                    <a:pt x="2649" y="207"/>
                  </a:cubicBezTo>
                  <a:cubicBezTo>
                    <a:pt x="2795" y="208"/>
                    <a:pt x="2941" y="210"/>
                    <a:pt x="3087" y="206"/>
                  </a:cubicBezTo>
                  <a:cubicBezTo>
                    <a:pt x="3191" y="203"/>
                    <a:pt x="3295" y="194"/>
                    <a:pt x="3392" y="152"/>
                  </a:cubicBezTo>
                  <a:cubicBezTo>
                    <a:pt x="3418" y="141"/>
                    <a:pt x="3445" y="137"/>
                    <a:pt x="3472" y="143"/>
                  </a:cubicBezTo>
                  <a:cubicBezTo>
                    <a:pt x="3498" y="148"/>
                    <a:pt x="3524" y="149"/>
                    <a:pt x="3550" y="146"/>
                  </a:cubicBezTo>
                  <a:cubicBezTo>
                    <a:pt x="3610" y="141"/>
                    <a:pt x="3669" y="131"/>
                    <a:pt x="3727" y="117"/>
                  </a:cubicBezTo>
                  <a:cubicBezTo>
                    <a:pt x="3828" y="93"/>
                    <a:pt x="3926" y="56"/>
                    <a:pt x="4028" y="36"/>
                  </a:cubicBezTo>
                  <a:cubicBezTo>
                    <a:pt x="4081" y="26"/>
                    <a:pt x="4133" y="15"/>
                    <a:pt x="4184" y="0"/>
                  </a:cubicBezTo>
                  <a:close/>
                </a:path>
              </a:pathLst>
            </a:custGeom>
            <a:solidFill>
              <a:srgbClr val="00447B">
                <a:alpha val="4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64" name="Title 1">
            <a:extLst>
              <a:ext uri="{FF2B5EF4-FFF2-40B4-BE49-F238E27FC236}">
                <a16:creationId xmlns:a16="http://schemas.microsoft.com/office/drawing/2014/main" id="{18C00F91-8C84-483C-AD1F-4632E8B1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8063"/>
            <a:ext cx="8717732" cy="5332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FEFDF22-B35D-412F-BD7C-7EAEF5FDE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8209"/>
            <a:ext cx="8717732" cy="5361435"/>
          </a:xfrm>
          <a:prstGeom prst="rect">
            <a:avLst/>
          </a:prstGeom>
        </p:spPr>
        <p:txBody>
          <a:bodyPr/>
          <a:lstStyle>
            <a:lvl1pPr marL="173827" indent="-173827">
              <a:spcBef>
                <a:spcPts val="504"/>
              </a:spcBef>
              <a:buClr>
                <a:schemeClr val="tx2"/>
              </a:buClr>
              <a:defRPr sz="1800"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411470" indent="-205735">
              <a:spcBef>
                <a:spcPts val="504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558390" indent="-146444">
              <a:spcBef>
                <a:spcPts val="504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8" name="Slide Number Placeholder 5">
            <a:extLst>
              <a:ext uri="{FF2B5EF4-FFF2-40B4-BE49-F238E27FC236}">
                <a16:creationId xmlns:a16="http://schemas.microsoft.com/office/drawing/2014/main" id="{6109C29B-F4D7-4424-B9A5-F9CE719D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828" y="6608927"/>
            <a:ext cx="712415" cy="22860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30B344-5FB7-1D48-BA15-F92EB528483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0674D1C-33D7-44CC-B68D-E4E271F86379}"/>
              </a:ext>
            </a:extLst>
          </p:cNvPr>
          <p:cNvGrpSpPr/>
          <p:nvPr userDrawn="1"/>
        </p:nvGrpSpPr>
        <p:grpSpPr>
          <a:xfrm>
            <a:off x="6705600" y="776732"/>
            <a:ext cx="3886354" cy="5192269"/>
            <a:chOff x="6108700" y="-1806575"/>
            <a:chExt cx="4716463" cy="4725988"/>
          </a:xfrm>
          <a:solidFill>
            <a:schemeClr val="accent1">
              <a:alpha val="9000"/>
            </a:schemeClr>
          </a:solidFill>
        </p:grpSpPr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B6EEBB80-66FC-4FB3-A47F-F3BE0BF66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1850" y="-1371600"/>
              <a:ext cx="19050" cy="26988"/>
            </a:xfrm>
            <a:custGeom>
              <a:avLst/>
              <a:gdLst>
                <a:gd name="T0" fmla="*/ 7 w 13"/>
                <a:gd name="T1" fmla="*/ 0 h 19"/>
                <a:gd name="T2" fmla="*/ 0 w 13"/>
                <a:gd name="T3" fmla="*/ 19 h 19"/>
                <a:gd name="T4" fmla="*/ 13 w 13"/>
                <a:gd name="T5" fmla="*/ 19 h 19"/>
                <a:gd name="T6" fmla="*/ 7 w 1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7" y="0"/>
                  </a:moveTo>
                  <a:cubicBezTo>
                    <a:pt x="5" y="6"/>
                    <a:pt x="2" y="13"/>
                    <a:pt x="0" y="19"/>
                  </a:cubicBezTo>
                  <a:cubicBezTo>
                    <a:pt x="5" y="19"/>
                    <a:pt x="9" y="19"/>
                    <a:pt x="13" y="19"/>
                  </a:cubicBezTo>
                  <a:cubicBezTo>
                    <a:pt x="11" y="13"/>
                    <a:pt x="9" y="6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9530B9FC-154C-4453-884C-4F90A4324D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938" y="1611313"/>
              <a:ext cx="141288" cy="246063"/>
            </a:xfrm>
            <a:custGeom>
              <a:avLst/>
              <a:gdLst>
                <a:gd name="T0" fmla="*/ 0 w 103"/>
                <a:gd name="T1" fmla="*/ 0 h 178"/>
                <a:gd name="T2" fmla="*/ 100 w 103"/>
                <a:gd name="T3" fmla="*/ 176 h 178"/>
                <a:gd name="T4" fmla="*/ 103 w 103"/>
                <a:gd name="T5" fmla="*/ 178 h 178"/>
                <a:gd name="T6" fmla="*/ 1 w 103"/>
                <a:gd name="T7" fmla="*/ 2 h 178"/>
                <a:gd name="T8" fmla="*/ 0 w 10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78">
                  <a:moveTo>
                    <a:pt x="0" y="0"/>
                  </a:moveTo>
                  <a:cubicBezTo>
                    <a:pt x="30" y="61"/>
                    <a:pt x="63" y="120"/>
                    <a:pt x="100" y="176"/>
                  </a:cubicBezTo>
                  <a:cubicBezTo>
                    <a:pt x="101" y="177"/>
                    <a:pt x="102" y="177"/>
                    <a:pt x="103" y="178"/>
                  </a:cubicBezTo>
                  <a:cubicBezTo>
                    <a:pt x="65" y="121"/>
                    <a:pt x="31" y="6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3F5A2DBC-5AEE-4386-A6CD-AE964578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9363" y="1555750"/>
              <a:ext cx="9525" cy="19050"/>
            </a:xfrm>
            <a:custGeom>
              <a:avLst/>
              <a:gdLst>
                <a:gd name="T0" fmla="*/ 7 w 7"/>
                <a:gd name="T1" fmla="*/ 14 h 14"/>
                <a:gd name="T2" fmla="*/ 0 w 7"/>
                <a:gd name="T3" fmla="*/ 0 h 14"/>
                <a:gd name="T4" fmla="*/ 7 w 7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cubicBezTo>
                    <a:pt x="5" y="10"/>
                    <a:pt x="3" y="5"/>
                    <a:pt x="0" y="0"/>
                  </a:cubicBezTo>
                  <a:cubicBezTo>
                    <a:pt x="3" y="5"/>
                    <a:pt x="5" y="10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A635D933-672C-48DB-AA34-3F7EF0DBC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1413" y="-835025"/>
              <a:ext cx="336550" cy="671513"/>
            </a:xfrm>
            <a:custGeom>
              <a:avLst/>
              <a:gdLst>
                <a:gd name="T0" fmla="*/ 100 w 244"/>
                <a:gd name="T1" fmla="*/ 242 h 487"/>
                <a:gd name="T2" fmla="*/ 242 w 244"/>
                <a:gd name="T3" fmla="*/ 7 h 487"/>
                <a:gd name="T4" fmla="*/ 244 w 244"/>
                <a:gd name="T5" fmla="*/ 0 h 487"/>
                <a:gd name="T6" fmla="*/ 0 w 244"/>
                <a:gd name="T7" fmla="*/ 487 h 487"/>
                <a:gd name="T8" fmla="*/ 96 w 244"/>
                <a:gd name="T9" fmla="*/ 249 h 487"/>
                <a:gd name="T10" fmla="*/ 100 w 244"/>
                <a:gd name="T11" fmla="*/ 242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487">
                  <a:moveTo>
                    <a:pt x="100" y="242"/>
                  </a:moveTo>
                  <a:cubicBezTo>
                    <a:pt x="141" y="160"/>
                    <a:pt x="189" y="81"/>
                    <a:pt x="242" y="7"/>
                  </a:cubicBezTo>
                  <a:cubicBezTo>
                    <a:pt x="243" y="5"/>
                    <a:pt x="243" y="2"/>
                    <a:pt x="244" y="0"/>
                  </a:cubicBezTo>
                  <a:cubicBezTo>
                    <a:pt x="138" y="149"/>
                    <a:pt x="55" y="311"/>
                    <a:pt x="0" y="487"/>
                  </a:cubicBezTo>
                  <a:cubicBezTo>
                    <a:pt x="26" y="405"/>
                    <a:pt x="58" y="325"/>
                    <a:pt x="96" y="249"/>
                  </a:cubicBezTo>
                  <a:cubicBezTo>
                    <a:pt x="97" y="247"/>
                    <a:pt x="99" y="244"/>
                    <a:pt x="100" y="2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9">
              <a:extLst>
                <a:ext uri="{FF2B5EF4-FFF2-40B4-BE49-F238E27FC236}">
                  <a16:creationId xmlns:a16="http://schemas.microsoft.com/office/drawing/2014/main" id="{B5586A2C-DD3C-4C44-BC33-458BBAB25A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9188" y="-130175"/>
              <a:ext cx="11113" cy="34925"/>
            </a:xfrm>
            <a:custGeom>
              <a:avLst/>
              <a:gdLst>
                <a:gd name="T0" fmla="*/ 0 w 7"/>
                <a:gd name="T1" fmla="*/ 25 h 25"/>
                <a:gd name="T2" fmla="*/ 7 w 7"/>
                <a:gd name="T3" fmla="*/ 0 h 25"/>
                <a:gd name="T4" fmla="*/ 0 w 7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cubicBezTo>
                    <a:pt x="2" y="17"/>
                    <a:pt x="5" y="9"/>
                    <a:pt x="7" y="0"/>
                  </a:cubicBezTo>
                  <a:cubicBezTo>
                    <a:pt x="5" y="9"/>
                    <a:pt x="2" y="17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0">
              <a:extLst>
                <a:ext uri="{FF2B5EF4-FFF2-40B4-BE49-F238E27FC236}">
                  <a16:creationId xmlns:a16="http://schemas.microsoft.com/office/drawing/2014/main" id="{68629DDE-AAC6-4145-9656-D4030E18E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2925" y="2319338"/>
              <a:ext cx="1114425" cy="554038"/>
            </a:xfrm>
            <a:custGeom>
              <a:avLst/>
              <a:gdLst>
                <a:gd name="T0" fmla="*/ 360 w 807"/>
                <a:gd name="T1" fmla="*/ 245 h 402"/>
                <a:gd name="T2" fmla="*/ 4 w 807"/>
                <a:gd name="T3" fmla="*/ 0 h 402"/>
                <a:gd name="T4" fmla="*/ 0 w 807"/>
                <a:gd name="T5" fmla="*/ 0 h 402"/>
                <a:gd name="T6" fmla="*/ 807 w 807"/>
                <a:gd name="T7" fmla="*/ 402 h 402"/>
                <a:gd name="T8" fmla="*/ 366 w 807"/>
                <a:gd name="T9" fmla="*/ 248 h 402"/>
                <a:gd name="T10" fmla="*/ 360 w 807"/>
                <a:gd name="T11" fmla="*/ 245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7" h="402">
                  <a:moveTo>
                    <a:pt x="360" y="245"/>
                  </a:moveTo>
                  <a:cubicBezTo>
                    <a:pt x="231" y="179"/>
                    <a:pt x="111" y="96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223" y="200"/>
                    <a:pt x="482" y="345"/>
                    <a:pt x="807" y="402"/>
                  </a:cubicBezTo>
                  <a:cubicBezTo>
                    <a:pt x="652" y="371"/>
                    <a:pt x="503" y="319"/>
                    <a:pt x="366" y="248"/>
                  </a:cubicBezTo>
                  <a:lnTo>
                    <a:pt x="360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DDF24F0F-601C-4FE9-B600-3229AB458F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0900" y="-1730375"/>
              <a:ext cx="676275" cy="295275"/>
            </a:xfrm>
            <a:custGeom>
              <a:avLst/>
              <a:gdLst>
                <a:gd name="T0" fmla="*/ 143 w 490"/>
                <a:gd name="T1" fmla="*/ 132 h 214"/>
                <a:gd name="T2" fmla="*/ 490 w 490"/>
                <a:gd name="T3" fmla="*/ 0 h 214"/>
                <a:gd name="T4" fmla="*/ 21 w 490"/>
                <a:gd name="T5" fmla="*/ 195 h 214"/>
                <a:gd name="T6" fmla="*/ 0 w 490"/>
                <a:gd name="T7" fmla="*/ 214 h 214"/>
                <a:gd name="T8" fmla="*/ 137 w 490"/>
                <a:gd name="T9" fmla="*/ 134 h 214"/>
                <a:gd name="T10" fmla="*/ 143 w 490"/>
                <a:gd name="T11" fmla="*/ 13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0" h="214">
                  <a:moveTo>
                    <a:pt x="143" y="132"/>
                  </a:moveTo>
                  <a:cubicBezTo>
                    <a:pt x="252" y="76"/>
                    <a:pt x="369" y="31"/>
                    <a:pt x="490" y="0"/>
                  </a:cubicBezTo>
                  <a:cubicBezTo>
                    <a:pt x="301" y="44"/>
                    <a:pt x="149" y="115"/>
                    <a:pt x="21" y="195"/>
                  </a:cubicBezTo>
                  <a:cubicBezTo>
                    <a:pt x="13" y="200"/>
                    <a:pt x="6" y="206"/>
                    <a:pt x="0" y="214"/>
                  </a:cubicBezTo>
                  <a:cubicBezTo>
                    <a:pt x="44" y="185"/>
                    <a:pt x="90" y="159"/>
                    <a:pt x="137" y="134"/>
                  </a:cubicBezTo>
                  <a:lnTo>
                    <a:pt x="143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30023AD8-7E27-42F1-AE4C-8F9623FCF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63250" y="19050"/>
              <a:ext cx="11113" cy="15875"/>
            </a:xfrm>
            <a:custGeom>
              <a:avLst/>
              <a:gdLst>
                <a:gd name="T0" fmla="*/ 8 w 8"/>
                <a:gd name="T1" fmla="*/ 11 h 11"/>
                <a:gd name="T2" fmla="*/ 6 w 8"/>
                <a:gd name="T3" fmla="*/ 2 h 11"/>
                <a:gd name="T4" fmla="*/ 0 w 8"/>
                <a:gd name="T5" fmla="*/ 0 h 11"/>
                <a:gd name="T6" fmla="*/ 2 w 8"/>
                <a:gd name="T7" fmla="*/ 11 h 11"/>
                <a:gd name="T8" fmla="*/ 8 w 8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8" y="11"/>
                  </a:moveTo>
                  <a:cubicBezTo>
                    <a:pt x="7" y="8"/>
                    <a:pt x="6" y="5"/>
                    <a:pt x="6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cubicBezTo>
                    <a:pt x="6" y="11"/>
                    <a:pt x="8" y="11"/>
                    <a:pt x="8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921BF637-E9D4-49B8-A718-EC404C54B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45775" y="1419225"/>
              <a:ext cx="23813" cy="38100"/>
            </a:xfrm>
            <a:custGeom>
              <a:avLst/>
              <a:gdLst>
                <a:gd name="T0" fmla="*/ 7 w 17"/>
                <a:gd name="T1" fmla="*/ 24 h 27"/>
                <a:gd name="T2" fmla="*/ 17 w 17"/>
                <a:gd name="T3" fmla="*/ 0 h 27"/>
                <a:gd name="T4" fmla="*/ 9 w 17"/>
                <a:gd name="T5" fmla="*/ 2 h 27"/>
                <a:gd name="T6" fmla="*/ 0 w 17"/>
                <a:gd name="T7" fmla="*/ 27 h 27"/>
                <a:gd name="T8" fmla="*/ 7 w 1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7">
                  <a:moveTo>
                    <a:pt x="7" y="24"/>
                  </a:moveTo>
                  <a:cubicBezTo>
                    <a:pt x="10" y="16"/>
                    <a:pt x="13" y="8"/>
                    <a:pt x="17" y="0"/>
                  </a:cubicBezTo>
                  <a:cubicBezTo>
                    <a:pt x="17" y="0"/>
                    <a:pt x="14" y="1"/>
                    <a:pt x="9" y="2"/>
                  </a:cubicBezTo>
                  <a:cubicBezTo>
                    <a:pt x="6" y="10"/>
                    <a:pt x="3" y="18"/>
                    <a:pt x="0" y="27"/>
                  </a:cubicBezTo>
                  <a:cubicBezTo>
                    <a:pt x="5" y="25"/>
                    <a:pt x="7" y="24"/>
                    <a:pt x="7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47F6341A-8482-4C21-8FE1-9C11D4F1A3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60038" y="1758950"/>
              <a:ext cx="42863" cy="63500"/>
            </a:xfrm>
            <a:custGeom>
              <a:avLst/>
              <a:gdLst>
                <a:gd name="T0" fmla="*/ 5 w 32"/>
                <a:gd name="T1" fmla="*/ 43 h 45"/>
                <a:gd name="T2" fmla="*/ 32 w 32"/>
                <a:gd name="T3" fmla="*/ 0 h 45"/>
                <a:gd name="T4" fmla="*/ 27 w 32"/>
                <a:gd name="T5" fmla="*/ 1 h 45"/>
                <a:gd name="T6" fmla="*/ 0 w 32"/>
                <a:gd name="T7" fmla="*/ 45 h 45"/>
                <a:gd name="T8" fmla="*/ 5 w 32"/>
                <a:gd name="T9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5">
                  <a:moveTo>
                    <a:pt x="5" y="43"/>
                  </a:moveTo>
                  <a:cubicBezTo>
                    <a:pt x="14" y="29"/>
                    <a:pt x="23" y="15"/>
                    <a:pt x="32" y="0"/>
                  </a:cubicBezTo>
                  <a:cubicBezTo>
                    <a:pt x="32" y="0"/>
                    <a:pt x="30" y="1"/>
                    <a:pt x="27" y="1"/>
                  </a:cubicBezTo>
                  <a:cubicBezTo>
                    <a:pt x="18" y="16"/>
                    <a:pt x="9" y="31"/>
                    <a:pt x="0" y="45"/>
                  </a:cubicBezTo>
                  <a:cubicBezTo>
                    <a:pt x="3" y="44"/>
                    <a:pt x="5" y="43"/>
                    <a:pt x="5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2BA68212-0B27-4C0B-A2A4-6E800E2A3F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48950" y="-342900"/>
              <a:ext cx="20638" cy="34925"/>
            </a:xfrm>
            <a:custGeom>
              <a:avLst/>
              <a:gdLst>
                <a:gd name="T0" fmla="*/ 15 w 15"/>
                <a:gd name="T1" fmla="*/ 25 h 25"/>
                <a:gd name="T2" fmla="*/ 5 w 15"/>
                <a:gd name="T3" fmla="*/ 2 h 25"/>
                <a:gd name="T4" fmla="*/ 0 w 15"/>
                <a:gd name="T5" fmla="*/ 0 h 25"/>
                <a:gd name="T6" fmla="*/ 10 w 15"/>
                <a:gd name="T7" fmla="*/ 25 h 25"/>
                <a:gd name="T8" fmla="*/ 15 w 1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15" y="25"/>
                  </a:moveTo>
                  <a:cubicBezTo>
                    <a:pt x="12" y="17"/>
                    <a:pt x="9" y="9"/>
                    <a:pt x="5" y="2"/>
                  </a:cubicBezTo>
                  <a:cubicBezTo>
                    <a:pt x="5" y="2"/>
                    <a:pt x="3" y="1"/>
                    <a:pt x="0" y="0"/>
                  </a:cubicBezTo>
                  <a:cubicBezTo>
                    <a:pt x="3" y="8"/>
                    <a:pt x="7" y="16"/>
                    <a:pt x="10" y="25"/>
                  </a:cubicBezTo>
                  <a:cubicBezTo>
                    <a:pt x="13" y="25"/>
                    <a:pt x="15" y="25"/>
                    <a:pt x="1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CC99D6B6-5998-410F-89CE-B2A088BAF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61625" y="-708025"/>
              <a:ext cx="41275" cy="61913"/>
            </a:xfrm>
            <a:custGeom>
              <a:avLst/>
              <a:gdLst>
                <a:gd name="T0" fmla="*/ 31 w 31"/>
                <a:gd name="T1" fmla="*/ 45 h 45"/>
                <a:gd name="T2" fmla="*/ 4 w 31"/>
                <a:gd name="T3" fmla="*/ 2 h 45"/>
                <a:gd name="T4" fmla="*/ 0 w 31"/>
                <a:gd name="T5" fmla="*/ 0 h 45"/>
                <a:gd name="T6" fmla="*/ 26 w 31"/>
                <a:gd name="T7" fmla="*/ 44 h 45"/>
                <a:gd name="T8" fmla="*/ 31 w 31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5">
                  <a:moveTo>
                    <a:pt x="31" y="45"/>
                  </a:moveTo>
                  <a:cubicBezTo>
                    <a:pt x="22" y="30"/>
                    <a:pt x="13" y="16"/>
                    <a:pt x="4" y="2"/>
                  </a:cubicBezTo>
                  <a:cubicBezTo>
                    <a:pt x="4" y="2"/>
                    <a:pt x="3" y="1"/>
                    <a:pt x="0" y="0"/>
                  </a:cubicBezTo>
                  <a:cubicBezTo>
                    <a:pt x="9" y="15"/>
                    <a:pt x="18" y="29"/>
                    <a:pt x="26" y="44"/>
                  </a:cubicBezTo>
                  <a:cubicBezTo>
                    <a:pt x="29" y="44"/>
                    <a:pt x="31" y="45"/>
                    <a:pt x="31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7">
              <a:extLst>
                <a:ext uri="{FF2B5EF4-FFF2-40B4-BE49-F238E27FC236}">
                  <a16:creationId xmlns:a16="http://schemas.microsoft.com/office/drawing/2014/main" id="{F1F44994-555B-4718-8C44-85868250B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4050" y="377825"/>
              <a:ext cx="11113" cy="317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1 h 2"/>
                <a:gd name="T4" fmla="*/ 0 w 8"/>
                <a:gd name="T5" fmla="*/ 0 h 2"/>
                <a:gd name="T6" fmla="*/ 0 w 8"/>
                <a:gd name="T7" fmla="*/ 2 h 2"/>
                <a:gd name="T8" fmla="*/ 8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5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5" y="2"/>
                    <a:pt x="8" y="2"/>
                    <a:pt x="8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EC8EE073-D059-43C3-A33A-E2EB4B3803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56900" y="1077913"/>
              <a:ext cx="17463" cy="15875"/>
            </a:xfrm>
            <a:custGeom>
              <a:avLst/>
              <a:gdLst>
                <a:gd name="T0" fmla="*/ 10 w 12"/>
                <a:gd name="T1" fmla="*/ 10 h 12"/>
                <a:gd name="T2" fmla="*/ 12 w 12"/>
                <a:gd name="T3" fmla="*/ 0 h 12"/>
                <a:gd name="T4" fmla="*/ 3 w 12"/>
                <a:gd name="T5" fmla="*/ 1 h 12"/>
                <a:gd name="T6" fmla="*/ 0 w 12"/>
                <a:gd name="T7" fmla="*/ 12 h 12"/>
                <a:gd name="T8" fmla="*/ 10 w 12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0" y="10"/>
                  </a:moveTo>
                  <a:cubicBezTo>
                    <a:pt x="10" y="7"/>
                    <a:pt x="11" y="4"/>
                    <a:pt x="12" y="0"/>
                  </a:cubicBezTo>
                  <a:cubicBezTo>
                    <a:pt x="12" y="0"/>
                    <a:pt x="9" y="0"/>
                    <a:pt x="3" y="1"/>
                  </a:cubicBezTo>
                  <a:cubicBezTo>
                    <a:pt x="2" y="5"/>
                    <a:pt x="1" y="8"/>
                    <a:pt x="0" y="12"/>
                  </a:cubicBezTo>
                  <a:cubicBezTo>
                    <a:pt x="6" y="11"/>
                    <a:pt x="10" y="10"/>
                    <a:pt x="10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AE6EB345-EB8D-48F5-9C9E-F81AFB7B01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0300" y="-163513"/>
              <a:ext cx="11113" cy="33338"/>
            </a:xfrm>
            <a:custGeom>
              <a:avLst/>
              <a:gdLst>
                <a:gd name="T0" fmla="*/ 4 w 8"/>
                <a:gd name="T1" fmla="*/ 10 h 24"/>
                <a:gd name="T2" fmla="*/ 3 w 8"/>
                <a:gd name="T3" fmla="*/ 16 h 24"/>
                <a:gd name="T4" fmla="*/ 0 w 8"/>
                <a:gd name="T5" fmla="*/ 24 h 24"/>
                <a:gd name="T6" fmla="*/ 8 w 8"/>
                <a:gd name="T7" fmla="*/ 0 h 24"/>
                <a:gd name="T8" fmla="*/ 4 w 8"/>
                <a:gd name="T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4" y="10"/>
                  </a:moveTo>
                  <a:cubicBezTo>
                    <a:pt x="4" y="12"/>
                    <a:pt x="3" y="14"/>
                    <a:pt x="3" y="16"/>
                  </a:cubicBezTo>
                  <a:cubicBezTo>
                    <a:pt x="2" y="19"/>
                    <a:pt x="1" y="22"/>
                    <a:pt x="0" y="24"/>
                  </a:cubicBezTo>
                  <a:cubicBezTo>
                    <a:pt x="3" y="16"/>
                    <a:pt x="5" y="8"/>
                    <a:pt x="8" y="0"/>
                  </a:cubicBezTo>
                  <a:cubicBezTo>
                    <a:pt x="7" y="3"/>
                    <a:pt x="5" y="7"/>
                    <a:pt x="4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20">
              <a:extLst>
                <a:ext uri="{FF2B5EF4-FFF2-40B4-BE49-F238E27FC236}">
                  <a16:creationId xmlns:a16="http://schemas.microsoft.com/office/drawing/2014/main" id="{04A0444D-06A7-48B4-AFB8-41382EC6D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888" y="1574800"/>
              <a:ext cx="19050" cy="36513"/>
            </a:xfrm>
            <a:custGeom>
              <a:avLst/>
              <a:gdLst>
                <a:gd name="T0" fmla="*/ 10 w 13"/>
                <a:gd name="T1" fmla="*/ 22 h 27"/>
                <a:gd name="T2" fmla="*/ 13 w 13"/>
                <a:gd name="T3" fmla="*/ 27 h 27"/>
                <a:gd name="T4" fmla="*/ 0 w 13"/>
                <a:gd name="T5" fmla="*/ 0 h 27"/>
                <a:gd name="T6" fmla="*/ 10 w 13"/>
                <a:gd name="T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7">
                  <a:moveTo>
                    <a:pt x="10" y="22"/>
                  </a:moveTo>
                  <a:cubicBezTo>
                    <a:pt x="11" y="23"/>
                    <a:pt x="12" y="25"/>
                    <a:pt x="13" y="27"/>
                  </a:cubicBezTo>
                  <a:cubicBezTo>
                    <a:pt x="9" y="18"/>
                    <a:pt x="4" y="9"/>
                    <a:pt x="0" y="0"/>
                  </a:cubicBezTo>
                  <a:cubicBezTo>
                    <a:pt x="4" y="8"/>
                    <a:pt x="7" y="15"/>
                    <a:pt x="10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21">
              <a:extLst>
                <a:ext uri="{FF2B5EF4-FFF2-40B4-BE49-F238E27FC236}">
                  <a16:creationId xmlns:a16="http://schemas.microsoft.com/office/drawing/2014/main" id="{AE047C9C-6E64-42A3-BD26-7B14FA21B0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77175" y="-1806575"/>
              <a:ext cx="1516063" cy="185738"/>
            </a:xfrm>
            <a:custGeom>
              <a:avLst/>
              <a:gdLst>
                <a:gd name="T0" fmla="*/ 422 w 1098"/>
                <a:gd name="T1" fmla="*/ 6 h 135"/>
                <a:gd name="T2" fmla="*/ 423 w 1098"/>
                <a:gd name="T3" fmla="*/ 6 h 135"/>
                <a:gd name="T4" fmla="*/ 425 w 1098"/>
                <a:gd name="T5" fmla="*/ 6 h 135"/>
                <a:gd name="T6" fmla="*/ 1095 w 1098"/>
                <a:gd name="T7" fmla="*/ 135 h 135"/>
                <a:gd name="T8" fmla="*/ 1098 w 1098"/>
                <a:gd name="T9" fmla="*/ 135 h 135"/>
                <a:gd name="T10" fmla="*/ 430 w 1098"/>
                <a:gd name="T11" fmla="*/ 0 h 135"/>
                <a:gd name="T12" fmla="*/ 0 w 1098"/>
                <a:gd name="T13" fmla="*/ 55 h 135"/>
                <a:gd name="T14" fmla="*/ 422 w 1098"/>
                <a:gd name="T15" fmla="*/ 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8" h="135">
                  <a:moveTo>
                    <a:pt x="422" y="6"/>
                  </a:moveTo>
                  <a:cubicBezTo>
                    <a:pt x="423" y="6"/>
                    <a:pt x="423" y="6"/>
                    <a:pt x="423" y="6"/>
                  </a:cubicBezTo>
                  <a:cubicBezTo>
                    <a:pt x="425" y="6"/>
                    <a:pt x="425" y="6"/>
                    <a:pt x="425" y="6"/>
                  </a:cubicBezTo>
                  <a:cubicBezTo>
                    <a:pt x="701" y="9"/>
                    <a:pt x="917" y="60"/>
                    <a:pt x="1095" y="135"/>
                  </a:cubicBezTo>
                  <a:cubicBezTo>
                    <a:pt x="1097" y="135"/>
                    <a:pt x="1098" y="135"/>
                    <a:pt x="1098" y="135"/>
                  </a:cubicBezTo>
                  <a:cubicBezTo>
                    <a:pt x="893" y="48"/>
                    <a:pt x="667" y="0"/>
                    <a:pt x="430" y="0"/>
                  </a:cubicBezTo>
                  <a:cubicBezTo>
                    <a:pt x="282" y="0"/>
                    <a:pt x="138" y="19"/>
                    <a:pt x="0" y="55"/>
                  </a:cubicBezTo>
                  <a:cubicBezTo>
                    <a:pt x="124" y="26"/>
                    <a:pt x="263" y="8"/>
                    <a:pt x="422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22">
              <a:extLst>
                <a:ext uri="{FF2B5EF4-FFF2-40B4-BE49-F238E27FC236}">
                  <a16:creationId xmlns:a16="http://schemas.microsoft.com/office/drawing/2014/main" id="{960FEE84-DFA1-4C18-BBD7-32815A815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0875" y="731838"/>
              <a:ext cx="14288" cy="3175"/>
            </a:xfrm>
            <a:custGeom>
              <a:avLst/>
              <a:gdLst>
                <a:gd name="T0" fmla="*/ 0 w 10"/>
                <a:gd name="T1" fmla="*/ 2 h 2"/>
                <a:gd name="T2" fmla="*/ 10 w 10"/>
                <a:gd name="T3" fmla="*/ 1 h 2"/>
                <a:gd name="T4" fmla="*/ 10 w 10"/>
                <a:gd name="T5" fmla="*/ 0 h 2"/>
                <a:gd name="T6" fmla="*/ 0 w 10"/>
                <a:gd name="T7" fmla="*/ 0 h 2"/>
                <a:gd name="T8" fmla="*/ 0 w 10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cubicBezTo>
                    <a:pt x="6" y="1"/>
                    <a:pt x="10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0" y="0"/>
                    <a:pt x="6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23">
              <a:extLst>
                <a:ext uri="{FF2B5EF4-FFF2-40B4-BE49-F238E27FC236}">
                  <a16:creationId xmlns:a16="http://schemas.microsoft.com/office/drawing/2014/main" id="{8E71744F-4B01-4277-8946-7BEE45225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15525" y="2417763"/>
              <a:ext cx="7938" cy="7938"/>
            </a:xfrm>
            <a:custGeom>
              <a:avLst/>
              <a:gdLst>
                <a:gd name="T0" fmla="*/ 6 w 6"/>
                <a:gd name="T1" fmla="*/ 0 h 5"/>
                <a:gd name="T2" fmla="*/ 5 w 6"/>
                <a:gd name="T3" fmla="*/ 0 h 5"/>
                <a:gd name="T4" fmla="*/ 0 w 6"/>
                <a:gd name="T5" fmla="*/ 5 h 5"/>
                <a:gd name="T6" fmla="*/ 6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2"/>
                    <a:pt x="1" y="3"/>
                    <a:pt x="0" y="5"/>
                  </a:cubicBez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24">
              <a:extLst>
                <a:ext uri="{FF2B5EF4-FFF2-40B4-BE49-F238E27FC236}">
                  <a16:creationId xmlns:a16="http://schemas.microsoft.com/office/drawing/2014/main" id="{234E4A36-A583-4871-80B0-833F78627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07350" y="2852738"/>
              <a:ext cx="1016000" cy="66675"/>
            </a:xfrm>
            <a:custGeom>
              <a:avLst/>
              <a:gdLst>
                <a:gd name="T0" fmla="*/ 330 w 737"/>
                <a:gd name="T1" fmla="*/ 41 h 48"/>
                <a:gd name="T2" fmla="*/ 0 w 737"/>
                <a:gd name="T3" fmla="*/ 15 h 48"/>
                <a:gd name="T4" fmla="*/ 336 w 737"/>
                <a:gd name="T5" fmla="*/ 48 h 48"/>
                <a:gd name="T6" fmla="*/ 737 w 737"/>
                <a:gd name="T7" fmla="*/ 0 h 48"/>
                <a:gd name="T8" fmla="*/ 330 w 737"/>
                <a:gd name="T9" fmla="*/ 42 h 48"/>
                <a:gd name="T10" fmla="*/ 330 w 737"/>
                <a:gd name="T11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7" h="48">
                  <a:moveTo>
                    <a:pt x="330" y="41"/>
                  </a:moveTo>
                  <a:cubicBezTo>
                    <a:pt x="213" y="42"/>
                    <a:pt x="103" y="33"/>
                    <a:pt x="0" y="15"/>
                  </a:cubicBezTo>
                  <a:cubicBezTo>
                    <a:pt x="109" y="36"/>
                    <a:pt x="221" y="48"/>
                    <a:pt x="336" y="48"/>
                  </a:cubicBezTo>
                  <a:cubicBezTo>
                    <a:pt x="474" y="48"/>
                    <a:pt x="608" y="31"/>
                    <a:pt x="737" y="0"/>
                  </a:cubicBezTo>
                  <a:cubicBezTo>
                    <a:pt x="611" y="28"/>
                    <a:pt x="477" y="43"/>
                    <a:pt x="330" y="42"/>
                  </a:cubicBezTo>
                  <a:lnTo>
                    <a:pt x="33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25">
              <a:extLst>
                <a:ext uri="{FF2B5EF4-FFF2-40B4-BE49-F238E27FC236}">
                  <a16:creationId xmlns:a16="http://schemas.microsoft.com/office/drawing/2014/main" id="{F031BFFB-F499-46F0-9FCF-922046635C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8700" y="-95250"/>
              <a:ext cx="220663" cy="1651000"/>
            </a:xfrm>
            <a:custGeom>
              <a:avLst/>
              <a:gdLst>
                <a:gd name="T0" fmla="*/ 66 w 160"/>
                <a:gd name="T1" fmla="*/ 0 h 1195"/>
                <a:gd name="T2" fmla="*/ 19 w 160"/>
                <a:gd name="T3" fmla="*/ 217 h 1195"/>
                <a:gd name="T4" fmla="*/ 18 w 160"/>
                <a:gd name="T5" fmla="*/ 220 h 1195"/>
                <a:gd name="T6" fmla="*/ 0 w 160"/>
                <a:gd name="T7" fmla="*/ 471 h 1195"/>
                <a:gd name="T8" fmla="*/ 0 w 160"/>
                <a:gd name="T9" fmla="*/ 471 h 1195"/>
                <a:gd name="T10" fmla="*/ 0 w 160"/>
                <a:gd name="T11" fmla="*/ 472 h 1195"/>
                <a:gd name="T12" fmla="*/ 0 w 160"/>
                <a:gd name="T13" fmla="*/ 472 h 1195"/>
                <a:gd name="T14" fmla="*/ 0 w 160"/>
                <a:gd name="T15" fmla="*/ 473 h 1195"/>
                <a:gd name="T16" fmla="*/ 0 w 160"/>
                <a:gd name="T17" fmla="*/ 473 h 1195"/>
                <a:gd name="T18" fmla="*/ 18 w 160"/>
                <a:gd name="T19" fmla="*/ 724 h 1195"/>
                <a:gd name="T20" fmla="*/ 19 w 160"/>
                <a:gd name="T21" fmla="*/ 727 h 1195"/>
                <a:gd name="T22" fmla="*/ 76 w 160"/>
                <a:gd name="T23" fmla="*/ 977 h 1195"/>
                <a:gd name="T24" fmla="*/ 77 w 160"/>
                <a:gd name="T25" fmla="*/ 983 h 1195"/>
                <a:gd name="T26" fmla="*/ 160 w 160"/>
                <a:gd name="T27" fmla="*/ 1195 h 1195"/>
                <a:gd name="T28" fmla="*/ 4 w 160"/>
                <a:gd name="T29" fmla="*/ 455 h 1195"/>
                <a:gd name="T30" fmla="*/ 66 w 160"/>
                <a:gd name="T31" fmla="*/ 0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0" h="1195">
                  <a:moveTo>
                    <a:pt x="66" y="0"/>
                  </a:moveTo>
                  <a:cubicBezTo>
                    <a:pt x="46" y="71"/>
                    <a:pt x="30" y="143"/>
                    <a:pt x="19" y="217"/>
                  </a:cubicBezTo>
                  <a:cubicBezTo>
                    <a:pt x="19" y="218"/>
                    <a:pt x="19" y="219"/>
                    <a:pt x="18" y="220"/>
                  </a:cubicBezTo>
                  <a:cubicBezTo>
                    <a:pt x="6" y="302"/>
                    <a:pt x="0" y="386"/>
                    <a:pt x="0" y="471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0" y="558"/>
                    <a:pt x="6" y="642"/>
                    <a:pt x="18" y="724"/>
                  </a:cubicBezTo>
                  <a:cubicBezTo>
                    <a:pt x="19" y="725"/>
                    <a:pt x="19" y="726"/>
                    <a:pt x="19" y="727"/>
                  </a:cubicBezTo>
                  <a:cubicBezTo>
                    <a:pt x="31" y="812"/>
                    <a:pt x="51" y="896"/>
                    <a:pt x="76" y="977"/>
                  </a:cubicBezTo>
                  <a:cubicBezTo>
                    <a:pt x="76" y="979"/>
                    <a:pt x="77" y="981"/>
                    <a:pt x="77" y="983"/>
                  </a:cubicBezTo>
                  <a:cubicBezTo>
                    <a:pt x="100" y="1056"/>
                    <a:pt x="128" y="1127"/>
                    <a:pt x="160" y="1195"/>
                  </a:cubicBezTo>
                  <a:cubicBezTo>
                    <a:pt x="58" y="971"/>
                    <a:pt x="4" y="719"/>
                    <a:pt x="4" y="455"/>
                  </a:cubicBezTo>
                  <a:cubicBezTo>
                    <a:pt x="4" y="295"/>
                    <a:pt x="26" y="143"/>
                    <a:pt x="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26">
              <a:extLst>
                <a:ext uri="{FF2B5EF4-FFF2-40B4-BE49-F238E27FC236}">
                  <a16:creationId xmlns:a16="http://schemas.microsoft.com/office/drawing/2014/main" id="{7DDD2B49-BCFF-416C-8CCD-A016343A7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5050" y="-825500"/>
              <a:ext cx="1141413" cy="2720975"/>
            </a:xfrm>
            <a:custGeom>
              <a:avLst/>
              <a:gdLst>
                <a:gd name="T0" fmla="*/ 827 w 827"/>
                <a:gd name="T1" fmla="*/ 1393 h 1971"/>
                <a:gd name="T2" fmla="*/ 813 w 827"/>
                <a:gd name="T3" fmla="*/ 1372 h 1971"/>
                <a:gd name="T4" fmla="*/ 790 w 827"/>
                <a:gd name="T5" fmla="*/ 1332 h 1971"/>
                <a:gd name="T6" fmla="*/ 58 w 827"/>
                <a:gd name="T7" fmla="*/ 1254 h 1971"/>
                <a:gd name="T8" fmla="*/ 743 w 827"/>
                <a:gd name="T9" fmla="*/ 1251 h 1971"/>
                <a:gd name="T10" fmla="*/ 629 w 827"/>
                <a:gd name="T11" fmla="*/ 1043 h 1971"/>
                <a:gd name="T12" fmla="*/ 9 w 827"/>
                <a:gd name="T13" fmla="*/ 1001 h 1971"/>
                <a:gd name="T14" fmla="*/ 588 w 827"/>
                <a:gd name="T15" fmla="*/ 962 h 1971"/>
                <a:gd name="T16" fmla="*/ 489 w 827"/>
                <a:gd name="T17" fmla="*/ 749 h 1971"/>
                <a:gd name="T18" fmla="*/ 58 w 827"/>
                <a:gd name="T19" fmla="*/ 748 h 1971"/>
                <a:gd name="T20" fmla="*/ 469 w 827"/>
                <a:gd name="T21" fmla="*/ 702 h 1971"/>
                <a:gd name="T22" fmla="*/ 382 w 827"/>
                <a:gd name="T23" fmla="*/ 470 h 1971"/>
                <a:gd name="T24" fmla="*/ 147 w 827"/>
                <a:gd name="T25" fmla="*/ 493 h 1971"/>
                <a:gd name="T26" fmla="*/ 374 w 827"/>
                <a:gd name="T27" fmla="*/ 444 h 1971"/>
                <a:gd name="T28" fmla="*/ 322 w 827"/>
                <a:gd name="T29" fmla="*/ 228 h 1971"/>
                <a:gd name="T30" fmla="*/ 321 w 827"/>
                <a:gd name="T31" fmla="*/ 224 h 1971"/>
                <a:gd name="T32" fmla="*/ 319 w 827"/>
                <a:gd name="T33" fmla="*/ 0 h 1971"/>
                <a:gd name="T34" fmla="*/ 177 w 827"/>
                <a:gd name="T35" fmla="*/ 235 h 1971"/>
                <a:gd name="T36" fmla="*/ 173 w 827"/>
                <a:gd name="T37" fmla="*/ 242 h 1971"/>
                <a:gd name="T38" fmla="*/ 77 w 827"/>
                <a:gd name="T39" fmla="*/ 480 h 1971"/>
                <a:gd name="T40" fmla="*/ 69 w 827"/>
                <a:gd name="T41" fmla="*/ 504 h 1971"/>
                <a:gd name="T42" fmla="*/ 62 w 827"/>
                <a:gd name="T43" fmla="*/ 529 h 1971"/>
                <a:gd name="T44" fmla="*/ 0 w 827"/>
                <a:gd name="T45" fmla="*/ 984 h 1971"/>
                <a:gd name="T46" fmla="*/ 156 w 827"/>
                <a:gd name="T47" fmla="*/ 1724 h 1971"/>
                <a:gd name="T48" fmla="*/ 163 w 827"/>
                <a:gd name="T49" fmla="*/ 1739 h 1971"/>
                <a:gd name="T50" fmla="*/ 176 w 827"/>
                <a:gd name="T51" fmla="*/ 1765 h 1971"/>
                <a:gd name="T52" fmla="*/ 177 w 827"/>
                <a:gd name="T53" fmla="*/ 1766 h 1971"/>
                <a:gd name="T54" fmla="*/ 279 w 827"/>
                <a:gd name="T55" fmla="*/ 1943 h 1971"/>
                <a:gd name="T56" fmla="*/ 514 w 827"/>
                <a:gd name="T57" fmla="*/ 1823 h 1971"/>
                <a:gd name="T58" fmla="*/ 263 w 827"/>
                <a:gd name="T59" fmla="*/ 1763 h 1971"/>
                <a:gd name="T60" fmla="*/ 532 w 827"/>
                <a:gd name="T61" fmla="*/ 1804 h 1971"/>
                <a:gd name="T62" fmla="*/ 681 w 827"/>
                <a:gd name="T63" fmla="*/ 1613 h 1971"/>
                <a:gd name="T64" fmla="*/ 147 w 827"/>
                <a:gd name="T65" fmla="*/ 1509 h 1971"/>
                <a:gd name="T66" fmla="*/ 721 w 827"/>
                <a:gd name="T67" fmla="*/ 1555 h 1971"/>
                <a:gd name="T68" fmla="*/ 827 w 827"/>
                <a:gd name="T69" fmla="*/ 1393 h 1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7" h="1971">
                  <a:moveTo>
                    <a:pt x="827" y="1393"/>
                  </a:moveTo>
                  <a:cubicBezTo>
                    <a:pt x="822" y="1386"/>
                    <a:pt x="818" y="1380"/>
                    <a:pt x="813" y="1372"/>
                  </a:cubicBezTo>
                  <a:cubicBezTo>
                    <a:pt x="805" y="1359"/>
                    <a:pt x="798" y="1346"/>
                    <a:pt x="790" y="1332"/>
                  </a:cubicBezTo>
                  <a:cubicBezTo>
                    <a:pt x="392" y="1294"/>
                    <a:pt x="58" y="1254"/>
                    <a:pt x="58" y="1254"/>
                  </a:cubicBezTo>
                  <a:cubicBezTo>
                    <a:pt x="58" y="1254"/>
                    <a:pt x="375" y="1253"/>
                    <a:pt x="743" y="1251"/>
                  </a:cubicBezTo>
                  <a:cubicBezTo>
                    <a:pt x="701" y="1179"/>
                    <a:pt x="664" y="1110"/>
                    <a:pt x="629" y="1043"/>
                  </a:cubicBezTo>
                  <a:cubicBezTo>
                    <a:pt x="310" y="1023"/>
                    <a:pt x="67" y="1005"/>
                    <a:pt x="9" y="1001"/>
                  </a:cubicBezTo>
                  <a:cubicBezTo>
                    <a:pt x="64" y="997"/>
                    <a:pt x="289" y="980"/>
                    <a:pt x="588" y="962"/>
                  </a:cubicBezTo>
                  <a:cubicBezTo>
                    <a:pt x="551" y="888"/>
                    <a:pt x="518" y="817"/>
                    <a:pt x="489" y="749"/>
                  </a:cubicBezTo>
                  <a:cubicBezTo>
                    <a:pt x="240" y="748"/>
                    <a:pt x="58" y="748"/>
                    <a:pt x="58" y="748"/>
                  </a:cubicBezTo>
                  <a:cubicBezTo>
                    <a:pt x="58" y="748"/>
                    <a:pt x="227" y="727"/>
                    <a:pt x="469" y="702"/>
                  </a:cubicBezTo>
                  <a:cubicBezTo>
                    <a:pt x="434" y="619"/>
                    <a:pt x="405" y="541"/>
                    <a:pt x="382" y="470"/>
                  </a:cubicBezTo>
                  <a:cubicBezTo>
                    <a:pt x="233" y="482"/>
                    <a:pt x="147" y="493"/>
                    <a:pt x="147" y="493"/>
                  </a:cubicBezTo>
                  <a:cubicBezTo>
                    <a:pt x="147" y="493"/>
                    <a:pt x="231" y="472"/>
                    <a:pt x="374" y="444"/>
                  </a:cubicBezTo>
                  <a:cubicBezTo>
                    <a:pt x="350" y="364"/>
                    <a:pt x="332" y="292"/>
                    <a:pt x="322" y="228"/>
                  </a:cubicBezTo>
                  <a:cubicBezTo>
                    <a:pt x="322" y="227"/>
                    <a:pt x="321" y="225"/>
                    <a:pt x="321" y="224"/>
                  </a:cubicBezTo>
                  <a:cubicBezTo>
                    <a:pt x="307" y="132"/>
                    <a:pt x="306" y="57"/>
                    <a:pt x="319" y="0"/>
                  </a:cubicBezTo>
                  <a:cubicBezTo>
                    <a:pt x="266" y="75"/>
                    <a:pt x="218" y="153"/>
                    <a:pt x="177" y="235"/>
                  </a:cubicBezTo>
                  <a:cubicBezTo>
                    <a:pt x="176" y="238"/>
                    <a:pt x="174" y="240"/>
                    <a:pt x="173" y="242"/>
                  </a:cubicBezTo>
                  <a:cubicBezTo>
                    <a:pt x="135" y="318"/>
                    <a:pt x="103" y="398"/>
                    <a:pt x="77" y="480"/>
                  </a:cubicBezTo>
                  <a:cubicBezTo>
                    <a:pt x="74" y="488"/>
                    <a:pt x="72" y="496"/>
                    <a:pt x="69" y="504"/>
                  </a:cubicBezTo>
                  <a:cubicBezTo>
                    <a:pt x="67" y="513"/>
                    <a:pt x="64" y="521"/>
                    <a:pt x="62" y="529"/>
                  </a:cubicBezTo>
                  <a:cubicBezTo>
                    <a:pt x="22" y="672"/>
                    <a:pt x="0" y="824"/>
                    <a:pt x="0" y="984"/>
                  </a:cubicBezTo>
                  <a:cubicBezTo>
                    <a:pt x="0" y="1248"/>
                    <a:pt x="54" y="1500"/>
                    <a:pt x="156" y="1724"/>
                  </a:cubicBezTo>
                  <a:cubicBezTo>
                    <a:pt x="159" y="1729"/>
                    <a:pt x="161" y="1734"/>
                    <a:pt x="163" y="1739"/>
                  </a:cubicBezTo>
                  <a:cubicBezTo>
                    <a:pt x="167" y="1747"/>
                    <a:pt x="172" y="1756"/>
                    <a:pt x="176" y="1765"/>
                  </a:cubicBezTo>
                  <a:cubicBezTo>
                    <a:pt x="176" y="1765"/>
                    <a:pt x="176" y="1766"/>
                    <a:pt x="177" y="1766"/>
                  </a:cubicBezTo>
                  <a:cubicBezTo>
                    <a:pt x="207" y="1827"/>
                    <a:pt x="241" y="1886"/>
                    <a:pt x="279" y="1943"/>
                  </a:cubicBezTo>
                  <a:cubicBezTo>
                    <a:pt x="336" y="1971"/>
                    <a:pt x="415" y="1929"/>
                    <a:pt x="514" y="1823"/>
                  </a:cubicBezTo>
                  <a:cubicBezTo>
                    <a:pt x="357" y="1789"/>
                    <a:pt x="263" y="1763"/>
                    <a:pt x="263" y="1763"/>
                  </a:cubicBezTo>
                  <a:cubicBezTo>
                    <a:pt x="263" y="1763"/>
                    <a:pt x="362" y="1782"/>
                    <a:pt x="532" y="1804"/>
                  </a:cubicBezTo>
                  <a:cubicBezTo>
                    <a:pt x="577" y="1753"/>
                    <a:pt x="627" y="1689"/>
                    <a:pt x="681" y="1613"/>
                  </a:cubicBezTo>
                  <a:cubicBezTo>
                    <a:pt x="357" y="1562"/>
                    <a:pt x="147" y="1509"/>
                    <a:pt x="147" y="1509"/>
                  </a:cubicBezTo>
                  <a:cubicBezTo>
                    <a:pt x="147" y="1509"/>
                    <a:pt x="367" y="1536"/>
                    <a:pt x="721" y="1555"/>
                  </a:cubicBezTo>
                  <a:cubicBezTo>
                    <a:pt x="755" y="1506"/>
                    <a:pt x="790" y="1452"/>
                    <a:pt x="827" y="13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27">
              <a:extLst>
                <a:ext uri="{FF2B5EF4-FFF2-40B4-BE49-F238E27FC236}">
                  <a16:creationId xmlns:a16="http://schemas.microsoft.com/office/drawing/2014/main" id="{DD70F70E-CD9A-49D3-8413-4AAD603E30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1225" y="1811338"/>
              <a:ext cx="700088" cy="315913"/>
            </a:xfrm>
            <a:custGeom>
              <a:avLst/>
              <a:gdLst>
                <a:gd name="T0" fmla="*/ 344 w 507"/>
                <a:gd name="T1" fmla="*/ 30 h 229"/>
                <a:gd name="T2" fmla="*/ 141 w 507"/>
                <a:gd name="T3" fmla="*/ 0 h 229"/>
                <a:gd name="T4" fmla="*/ 0 w 507"/>
                <a:gd name="T5" fmla="*/ 176 h 229"/>
                <a:gd name="T6" fmla="*/ 507 w 507"/>
                <a:gd name="T7" fmla="*/ 229 h 229"/>
                <a:gd name="T8" fmla="*/ 344 w 507"/>
                <a:gd name="T9" fmla="*/ 3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" h="229">
                  <a:moveTo>
                    <a:pt x="344" y="30"/>
                  </a:moveTo>
                  <a:cubicBezTo>
                    <a:pt x="274" y="20"/>
                    <a:pt x="206" y="10"/>
                    <a:pt x="141" y="0"/>
                  </a:cubicBezTo>
                  <a:cubicBezTo>
                    <a:pt x="90" y="68"/>
                    <a:pt x="43" y="127"/>
                    <a:pt x="0" y="176"/>
                  </a:cubicBezTo>
                  <a:cubicBezTo>
                    <a:pt x="151" y="197"/>
                    <a:pt x="328" y="217"/>
                    <a:pt x="507" y="229"/>
                  </a:cubicBezTo>
                  <a:cubicBezTo>
                    <a:pt x="453" y="166"/>
                    <a:pt x="398" y="99"/>
                    <a:pt x="344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28">
              <a:extLst>
                <a:ext uri="{FF2B5EF4-FFF2-40B4-BE49-F238E27FC236}">
                  <a16:creationId xmlns:a16="http://schemas.microsoft.com/office/drawing/2014/main" id="{D2C5580F-4B24-401A-A51C-0F463B771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61400" y="2179638"/>
              <a:ext cx="1239838" cy="268288"/>
            </a:xfrm>
            <a:custGeom>
              <a:avLst/>
              <a:gdLst>
                <a:gd name="T0" fmla="*/ 0 w 899"/>
                <a:gd name="T1" fmla="*/ 195 h 195"/>
                <a:gd name="T2" fmla="*/ 899 w 899"/>
                <a:gd name="T3" fmla="*/ 65 h 195"/>
                <a:gd name="T4" fmla="*/ 819 w 899"/>
                <a:gd name="T5" fmla="*/ 0 h 195"/>
                <a:gd name="T6" fmla="*/ 136 w 899"/>
                <a:gd name="T7" fmla="*/ 59 h 195"/>
                <a:gd name="T8" fmla="*/ 0 w 899"/>
                <a:gd name="T9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9" h="195">
                  <a:moveTo>
                    <a:pt x="0" y="195"/>
                  </a:moveTo>
                  <a:cubicBezTo>
                    <a:pt x="400" y="173"/>
                    <a:pt x="711" y="111"/>
                    <a:pt x="899" y="65"/>
                  </a:cubicBezTo>
                  <a:cubicBezTo>
                    <a:pt x="874" y="49"/>
                    <a:pt x="848" y="27"/>
                    <a:pt x="819" y="0"/>
                  </a:cubicBezTo>
                  <a:cubicBezTo>
                    <a:pt x="642" y="25"/>
                    <a:pt x="406" y="50"/>
                    <a:pt x="136" y="59"/>
                  </a:cubicBezTo>
                  <a:cubicBezTo>
                    <a:pt x="91" y="107"/>
                    <a:pt x="45" y="153"/>
                    <a:pt x="0" y="1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29">
              <a:extLst>
                <a:ext uri="{FF2B5EF4-FFF2-40B4-BE49-F238E27FC236}">
                  <a16:creationId xmlns:a16="http://schemas.microsoft.com/office/drawing/2014/main" id="{44D545B7-EE8E-4910-8366-27693E8CA9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688" y="2093913"/>
              <a:ext cx="3024188" cy="819150"/>
            </a:xfrm>
            <a:custGeom>
              <a:avLst/>
              <a:gdLst>
                <a:gd name="T0" fmla="*/ 1184 w 2191"/>
                <a:gd name="T1" fmla="*/ 341 h 593"/>
                <a:gd name="T2" fmla="*/ 1133 w 2191"/>
                <a:gd name="T3" fmla="*/ 383 h 593"/>
                <a:gd name="T4" fmla="*/ 1080 w 2191"/>
                <a:gd name="T5" fmla="*/ 339 h 593"/>
                <a:gd name="T6" fmla="*/ 82 w 2191"/>
                <a:gd name="T7" fmla="*/ 156 h 593"/>
                <a:gd name="T8" fmla="*/ 997 w 2191"/>
                <a:gd name="T9" fmla="*/ 264 h 593"/>
                <a:gd name="T10" fmla="*/ 840 w 2191"/>
                <a:gd name="T11" fmla="*/ 103 h 593"/>
                <a:gd name="T12" fmla="*/ 237 w 2191"/>
                <a:gd name="T13" fmla="*/ 0 h 593"/>
                <a:gd name="T14" fmla="*/ 0 w 2191"/>
                <a:gd name="T15" fmla="*/ 163 h 593"/>
                <a:gd name="T16" fmla="*/ 356 w 2191"/>
                <a:gd name="T17" fmla="*/ 408 h 593"/>
                <a:gd name="T18" fmla="*/ 362 w 2191"/>
                <a:gd name="T19" fmla="*/ 411 h 593"/>
                <a:gd name="T20" fmla="*/ 803 w 2191"/>
                <a:gd name="T21" fmla="*/ 565 h 593"/>
                <a:gd name="T22" fmla="*/ 1133 w 2191"/>
                <a:gd name="T23" fmla="*/ 591 h 593"/>
                <a:gd name="T24" fmla="*/ 1133 w 2191"/>
                <a:gd name="T25" fmla="*/ 592 h 593"/>
                <a:gd name="T26" fmla="*/ 1540 w 2191"/>
                <a:gd name="T27" fmla="*/ 550 h 593"/>
                <a:gd name="T28" fmla="*/ 1807 w 2191"/>
                <a:gd name="T29" fmla="*/ 463 h 593"/>
                <a:gd name="T30" fmla="*/ 1102 w 2191"/>
                <a:gd name="T31" fmla="*/ 503 h 593"/>
                <a:gd name="T32" fmla="*/ 398 w 2191"/>
                <a:gd name="T33" fmla="*/ 410 h 593"/>
                <a:gd name="T34" fmla="*/ 1105 w 2191"/>
                <a:gd name="T35" fmla="*/ 455 h 593"/>
                <a:gd name="T36" fmla="*/ 2028 w 2191"/>
                <a:gd name="T37" fmla="*/ 349 h 593"/>
                <a:gd name="T38" fmla="*/ 2186 w 2191"/>
                <a:gd name="T39" fmla="*/ 240 h 593"/>
                <a:gd name="T40" fmla="*/ 2191 w 2191"/>
                <a:gd name="T41" fmla="*/ 235 h 593"/>
                <a:gd name="T42" fmla="*/ 1184 w 2191"/>
                <a:gd name="T43" fmla="*/ 341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1" h="593">
                  <a:moveTo>
                    <a:pt x="1184" y="341"/>
                  </a:moveTo>
                  <a:cubicBezTo>
                    <a:pt x="1167" y="356"/>
                    <a:pt x="1150" y="370"/>
                    <a:pt x="1133" y="383"/>
                  </a:cubicBezTo>
                  <a:cubicBezTo>
                    <a:pt x="1116" y="369"/>
                    <a:pt x="1098" y="354"/>
                    <a:pt x="1080" y="339"/>
                  </a:cubicBezTo>
                  <a:cubicBezTo>
                    <a:pt x="560" y="324"/>
                    <a:pt x="82" y="156"/>
                    <a:pt x="82" y="156"/>
                  </a:cubicBezTo>
                  <a:cubicBezTo>
                    <a:pt x="82" y="156"/>
                    <a:pt x="612" y="254"/>
                    <a:pt x="997" y="264"/>
                  </a:cubicBezTo>
                  <a:cubicBezTo>
                    <a:pt x="945" y="215"/>
                    <a:pt x="893" y="161"/>
                    <a:pt x="840" y="103"/>
                  </a:cubicBezTo>
                  <a:cubicBezTo>
                    <a:pt x="627" y="80"/>
                    <a:pt x="412" y="39"/>
                    <a:pt x="237" y="0"/>
                  </a:cubicBezTo>
                  <a:cubicBezTo>
                    <a:pt x="136" y="111"/>
                    <a:pt x="59" y="163"/>
                    <a:pt x="0" y="163"/>
                  </a:cubicBezTo>
                  <a:cubicBezTo>
                    <a:pt x="107" y="259"/>
                    <a:pt x="227" y="342"/>
                    <a:pt x="356" y="408"/>
                  </a:cubicBezTo>
                  <a:cubicBezTo>
                    <a:pt x="362" y="411"/>
                    <a:pt x="362" y="411"/>
                    <a:pt x="362" y="411"/>
                  </a:cubicBezTo>
                  <a:cubicBezTo>
                    <a:pt x="499" y="482"/>
                    <a:pt x="648" y="534"/>
                    <a:pt x="803" y="565"/>
                  </a:cubicBezTo>
                  <a:cubicBezTo>
                    <a:pt x="906" y="583"/>
                    <a:pt x="1016" y="592"/>
                    <a:pt x="1133" y="591"/>
                  </a:cubicBezTo>
                  <a:cubicBezTo>
                    <a:pt x="1133" y="592"/>
                    <a:pt x="1133" y="592"/>
                    <a:pt x="1133" y="592"/>
                  </a:cubicBezTo>
                  <a:cubicBezTo>
                    <a:pt x="1280" y="593"/>
                    <a:pt x="1414" y="578"/>
                    <a:pt x="1540" y="550"/>
                  </a:cubicBezTo>
                  <a:cubicBezTo>
                    <a:pt x="1632" y="528"/>
                    <a:pt x="1721" y="499"/>
                    <a:pt x="1807" y="463"/>
                  </a:cubicBezTo>
                  <a:cubicBezTo>
                    <a:pt x="1807" y="463"/>
                    <a:pt x="1446" y="505"/>
                    <a:pt x="1102" y="503"/>
                  </a:cubicBezTo>
                  <a:cubicBezTo>
                    <a:pt x="859" y="502"/>
                    <a:pt x="398" y="410"/>
                    <a:pt x="398" y="410"/>
                  </a:cubicBezTo>
                  <a:cubicBezTo>
                    <a:pt x="398" y="410"/>
                    <a:pt x="854" y="455"/>
                    <a:pt x="1105" y="455"/>
                  </a:cubicBezTo>
                  <a:cubicBezTo>
                    <a:pt x="1580" y="455"/>
                    <a:pt x="2028" y="349"/>
                    <a:pt x="2028" y="349"/>
                  </a:cubicBezTo>
                  <a:cubicBezTo>
                    <a:pt x="2083" y="316"/>
                    <a:pt x="2135" y="279"/>
                    <a:pt x="2186" y="240"/>
                  </a:cubicBezTo>
                  <a:cubicBezTo>
                    <a:pt x="2188" y="238"/>
                    <a:pt x="2189" y="237"/>
                    <a:pt x="2191" y="235"/>
                  </a:cubicBezTo>
                  <a:cubicBezTo>
                    <a:pt x="2177" y="240"/>
                    <a:pt x="1805" y="346"/>
                    <a:pt x="1184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30">
              <a:extLst>
                <a:ext uri="{FF2B5EF4-FFF2-40B4-BE49-F238E27FC236}">
                  <a16:creationId xmlns:a16="http://schemas.microsoft.com/office/drawing/2014/main" id="{2249CB34-D9AE-4868-9F5C-06C615B9B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99575" y="1641475"/>
              <a:ext cx="101600" cy="74613"/>
            </a:xfrm>
            <a:custGeom>
              <a:avLst/>
              <a:gdLst>
                <a:gd name="T0" fmla="*/ 53 w 73"/>
                <a:gd name="T1" fmla="*/ 18 h 54"/>
                <a:gd name="T2" fmla="*/ 40 w 73"/>
                <a:gd name="T3" fmla="*/ 0 h 54"/>
                <a:gd name="T4" fmla="*/ 0 w 73"/>
                <a:gd name="T5" fmla="*/ 54 h 54"/>
                <a:gd name="T6" fmla="*/ 73 w 73"/>
                <a:gd name="T7" fmla="*/ 46 h 54"/>
                <a:gd name="T8" fmla="*/ 53 w 73"/>
                <a:gd name="T9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4">
                  <a:moveTo>
                    <a:pt x="53" y="18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7" y="18"/>
                    <a:pt x="13" y="36"/>
                    <a:pt x="0" y="54"/>
                  </a:cubicBezTo>
                  <a:cubicBezTo>
                    <a:pt x="25" y="52"/>
                    <a:pt x="49" y="49"/>
                    <a:pt x="73" y="46"/>
                  </a:cubicBezTo>
                  <a:cubicBezTo>
                    <a:pt x="67" y="37"/>
                    <a:pt x="60" y="28"/>
                    <a:pt x="53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31">
              <a:extLst>
                <a:ext uri="{FF2B5EF4-FFF2-40B4-BE49-F238E27FC236}">
                  <a16:creationId xmlns:a16="http://schemas.microsoft.com/office/drawing/2014/main" id="{10B3E94C-F49C-4DC2-B916-62F88DCBCA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12050" y="1641475"/>
              <a:ext cx="141288" cy="100013"/>
            </a:xfrm>
            <a:custGeom>
              <a:avLst/>
              <a:gdLst>
                <a:gd name="T0" fmla="*/ 35 w 102"/>
                <a:gd name="T1" fmla="*/ 18 h 72"/>
                <a:gd name="T2" fmla="*/ 0 w 102"/>
                <a:gd name="T3" fmla="*/ 65 h 72"/>
                <a:gd name="T4" fmla="*/ 102 w 102"/>
                <a:gd name="T5" fmla="*/ 72 h 72"/>
                <a:gd name="T6" fmla="*/ 48 w 102"/>
                <a:gd name="T7" fmla="*/ 0 h 72"/>
                <a:gd name="T8" fmla="*/ 35 w 102"/>
                <a:gd name="T9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2">
                  <a:moveTo>
                    <a:pt x="35" y="18"/>
                  </a:moveTo>
                  <a:cubicBezTo>
                    <a:pt x="23" y="34"/>
                    <a:pt x="12" y="50"/>
                    <a:pt x="0" y="65"/>
                  </a:cubicBezTo>
                  <a:cubicBezTo>
                    <a:pt x="33" y="68"/>
                    <a:pt x="67" y="70"/>
                    <a:pt x="102" y="72"/>
                  </a:cubicBezTo>
                  <a:cubicBezTo>
                    <a:pt x="84" y="48"/>
                    <a:pt x="65" y="24"/>
                    <a:pt x="48" y="0"/>
                  </a:cubicBezTo>
                  <a:lnTo>
                    <a:pt x="35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32">
              <a:extLst>
                <a:ext uri="{FF2B5EF4-FFF2-40B4-BE49-F238E27FC236}">
                  <a16:creationId xmlns:a16="http://schemas.microsoft.com/office/drawing/2014/main" id="{3B0F83C4-E360-4FE1-9C54-2DD83E519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85250" y="1890713"/>
              <a:ext cx="661988" cy="217488"/>
            </a:xfrm>
            <a:custGeom>
              <a:avLst/>
              <a:gdLst>
                <a:gd name="T0" fmla="*/ 114 w 480"/>
                <a:gd name="T1" fmla="*/ 21 h 158"/>
                <a:gd name="T2" fmla="*/ 0 w 480"/>
                <a:gd name="T3" fmla="*/ 158 h 158"/>
                <a:gd name="T4" fmla="*/ 480 w 480"/>
                <a:gd name="T5" fmla="*/ 98 h 158"/>
                <a:gd name="T6" fmla="*/ 401 w 480"/>
                <a:gd name="T7" fmla="*/ 0 h 158"/>
                <a:gd name="T8" fmla="*/ 114 w 480"/>
                <a:gd name="T9" fmla="*/ 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158">
                  <a:moveTo>
                    <a:pt x="114" y="21"/>
                  </a:moveTo>
                  <a:cubicBezTo>
                    <a:pt x="76" y="68"/>
                    <a:pt x="38" y="114"/>
                    <a:pt x="0" y="158"/>
                  </a:cubicBezTo>
                  <a:cubicBezTo>
                    <a:pt x="182" y="143"/>
                    <a:pt x="343" y="121"/>
                    <a:pt x="480" y="98"/>
                  </a:cubicBezTo>
                  <a:cubicBezTo>
                    <a:pt x="455" y="68"/>
                    <a:pt x="429" y="36"/>
                    <a:pt x="401" y="0"/>
                  </a:cubicBezTo>
                  <a:cubicBezTo>
                    <a:pt x="309" y="8"/>
                    <a:pt x="213" y="16"/>
                    <a:pt x="114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33">
              <a:extLst>
                <a:ext uri="{FF2B5EF4-FFF2-40B4-BE49-F238E27FC236}">
                  <a16:creationId xmlns:a16="http://schemas.microsoft.com/office/drawing/2014/main" id="{1800D6DD-26B4-4D40-97D4-414927084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37600" y="-646113"/>
              <a:ext cx="1027113" cy="249238"/>
            </a:xfrm>
            <a:custGeom>
              <a:avLst/>
              <a:gdLst>
                <a:gd name="T0" fmla="*/ 719 w 745"/>
                <a:gd name="T1" fmla="*/ 181 h 181"/>
                <a:gd name="T2" fmla="*/ 745 w 745"/>
                <a:gd name="T3" fmla="*/ 76 h 181"/>
                <a:gd name="T4" fmla="*/ 0 w 745"/>
                <a:gd name="T5" fmla="*/ 0 h 181"/>
                <a:gd name="T6" fmla="*/ 69 w 745"/>
                <a:gd name="T7" fmla="*/ 158 h 181"/>
                <a:gd name="T8" fmla="*/ 719 w 745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181">
                  <a:moveTo>
                    <a:pt x="719" y="181"/>
                  </a:moveTo>
                  <a:cubicBezTo>
                    <a:pt x="729" y="145"/>
                    <a:pt x="737" y="110"/>
                    <a:pt x="745" y="76"/>
                  </a:cubicBezTo>
                  <a:cubicBezTo>
                    <a:pt x="534" y="42"/>
                    <a:pt x="281" y="12"/>
                    <a:pt x="0" y="0"/>
                  </a:cubicBezTo>
                  <a:cubicBezTo>
                    <a:pt x="22" y="53"/>
                    <a:pt x="45" y="105"/>
                    <a:pt x="69" y="158"/>
                  </a:cubicBezTo>
                  <a:cubicBezTo>
                    <a:pt x="304" y="160"/>
                    <a:pt x="526" y="169"/>
                    <a:pt x="719" y="1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34">
              <a:extLst>
                <a:ext uri="{FF2B5EF4-FFF2-40B4-BE49-F238E27FC236}">
                  <a16:creationId xmlns:a16="http://schemas.microsoft.com/office/drawing/2014/main" id="{1B843D71-EF7E-4D38-8F67-5B0C5414F5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8513" y="-650875"/>
              <a:ext cx="1041400" cy="336550"/>
            </a:xfrm>
            <a:custGeom>
              <a:avLst/>
              <a:gdLst>
                <a:gd name="T0" fmla="*/ 755 w 755"/>
                <a:gd name="T1" fmla="*/ 0 h 244"/>
                <a:gd name="T2" fmla="*/ 0 w 755"/>
                <a:gd name="T3" fmla="*/ 46 h 244"/>
                <a:gd name="T4" fmla="*/ 49 w 755"/>
                <a:gd name="T5" fmla="*/ 244 h 244"/>
                <a:gd name="T6" fmla="*/ 678 w 755"/>
                <a:gd name="T7" fmla="*/ 177 h 244"/>
                <a:gd name="T8" fmla="*/ 755 w 75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244">
                  <a:moveTo>
                    <a:pt x="755" y="0"/>
                  </a:moveTo>
                  <a:cubicBezTo>
                    <a:pt x="464" y="5"/>
                    <a:pt x="205" y="25"/>
                    <a:pt x="0" y="46"/>
                  </a:cubicBezTo>
                  <a:cubicBezTo>
                    <a:pt x="13" y="108"/>
                    <a:pt x="29" y="174"/>
                    <a:pt x="49" y="244"/>
                  </a:cubicBezTo>
                  <a:cubicBezTo>
                    <a:pt x="235" y="217"/>
                    <a:pt x="449" y="192"/>
                    <a:pt x="678" y="177"/>
                  </a:cubicBezTo>
                  <a:cubicBezTo>
                    <a:pt x="705" y="117"/>
                    <a:pt x="731" y="58"/>
                    <a:pt x="7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35">
              <a:extLst>
                <a:ext uri="{FF2B5EF4-FFF2-40B4-BE49-F238E27FC236}">
                  <a16:creationId xmlns:a16="http://schemas.microsoft.com/office/drawing/2014/main" id="{FBC01F88-1E43-4310-8623-589B1CB815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34450" y="-209550"/>
              <a:ext cx="719138" cy="206375"/>
            </a:xfrm>
            <a:custGeom>
              <a:avLst/>
              <a:gdLst>
                <a:gd name="T0" fmla="*/ 71 w 521"/>
                <a:gd name="T1" fmla="*/ 146 h 150"/>
                <a:gd name="T2" fmla="*/ 483 w 521"/>
                <a:gd name="T3" fmla="*/ 150 h 150"/>
                <a:gd name="T4" fmla="*/ 521 w 521"/>
                <a:gd name="T5" fmla="*/ 46 h 150"/>
                <a:gd name="T6" fmla="*/ 0 w 521"/>
                <a:gd name="T7" fmla="*/ 0 h 150"/>
                <a:gd name="T8" fmla="*/ 71 w 521"/>
                <a:gd name="T9" fmla="*/ 14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150">
                  <a:moveTo>
                    <a:pt x="71" y="146"/>
                  </a:moveTo>
                  <a:cubicBezTo>
                    <a:pt x="208" y="146"/>
                    <a:pt x="348" y="147"/>
                    <a:pt x="483" y="150"/>
                  </a:cubicBezTo>
                  <a:cubicBezTo>
                    <a:pt x="497" y="114"/>
                    <a:pt x="509" y="80"/>
                    <a:pt x="521" y="46"/>
                  </a:cubicBezTo>
                  <a:cubicBezTo>
                    <a:pt x="362" y="28"/>
                    <a:pt x="186" y="12"/>
                    <a:pt x="0" y="0"/>
                  </a:cubicBezTo>
                  <a:cubicBezTo>
                    <a:pt x="23" y="49"/>
                    <a:pt x="46" y="98"/>
                    <a:pt x="71" y="1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36">
              <a:extLst>
                <a:ext uri="{FF2B5EF4-FFF2-40B4-BE49-F238E27FC236}">
                  <a16:creationId xmlns:a16="http://schemas.microsoft.com/office/drawing/2014/main" id="{7D88A93A-7E43-4D59-BD0B-9F90184A00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8288" y="238125"/>
              <a:ext cx="330200" cy="166688"/>
            </a:xfrm>
            <a:custGeom>
              <a:avLst/>
              <a:gdLst>
                <a:gd name="T0" fmla="*/ 0 w 240"/>
                <a:gd name="T1" fmla="*/ 0 h 120"/>
                <a:gd name="T2" fmla="*/ 25 w 240"/>
                <a:gd name="T3" fmla="*/ 48 h 120"/>
                <a:gd name="T4" fmla="*/ 64 w 240"/>
                <a:gd name="T5" fmla="*/ 120 h 120"/>
                <a:gd name="T6" fmla="*/ 189 w 240"/>
                <a:gd name="T7" fmla="*/ 118 h 120"/>
                <a:gd name="T8" fmla="*/ 240 w 240"/>
                <a:gd name="T9" fmla="*/ 14 h 120"/>
                <a:gd name="T10" fmla="*/ 0 w 240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20">
                  <a:moveTo>
                    <a:pt x="0" y="0"/>
                  </a:moveTo>
                  <a:cubicBezTo>
                    <a:pt x="8" y="16"/>
                    <a:pt x="16" y="32"/>
                    <a:pt x="25" y="48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106" y="120"/>
                    <a:pt x="147" y="119"/>
                    <a:pt x="189" y="118"/>
                  </a:cubicBezTo>
                  <a:cubicBezTo>
                    <a:pt x="207" y="83"/>
                    <a:pt x="224" y="48"/>
                    <a:pt x="240" y="14"/>
                  </a:cubicBezTo>
                  <a:cubicBezTo>
                    <a:pt x="162" y="9"/>
                    <a:pt x="81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37">
              <a:extLst>
                <a:ext uri="{FF2B5EF4-FFF2-40B4-BE49-F238E27FC236}">
                  <a16:creationId xmlns:a16="http://schemas.microsoft.com/office/drawing/2014/main" id="{8996ECD7-9008-4F38-83A9-1F582E4C4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6938" y="-234950"/>
              <a:ext cx="758825" cy="319088"/>
            </a:xfrm>
            <a:custGeom>
              <a:avLst/>
              <a:gdLst>
                <a:gd name="T0" fmla="*/ 550 w 550"/>
                <a:gd name="T1" fmla="*/ 0 h 231"/>
                <a:gd name="T2" fmla="*/ 0 w 550"/>
                <a:gd name="T3" fmla="*/ 13 h 231"/>
                <a:gd name="T4" fmla="*/ 81 w 550"/>
                <a:gd name="T5" fmla="*/ 231 h 231"/>
                <a:gd name="T6" fmla="*/ 454 w 550"/>
                <a:gd name="T7" fmla="*/ 199 h 231"/>
                <a:gd name="T8" fmla="*/ 550 w 550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231">
                  <a:moveTo>
                    <a:pt x="550" y="0"/>
                  </a:moveTo>
                  <a:cubicBezTo>
                    <a:pt x="348" y="1"/>
                    <a:pt x="162" y="6"/>
                    <a:pt x="0" y="13"/>
                  </a:cubicBezTo>
                  <a:cubicBezTo>
                    <a:pt x="23" y="83"/>
                    <a:pt x="49" y="156"/>
                    <a:pt x="81" y="231"/>
                  </a:cubicBezTo>
                  <a:cubicBezTo>
                    <a:pt x="204" y="220"/>
                    <a:pt x="331" y="208"/>
                    <a:pt x="454" y="199"/>
                  </a:cubicBezTo>
                  <a:cubicBezTo>
                    <a:pt x="487" y="132"/>
                    <a:pt x="519" y="66"/>
                    <a:pt x="5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38">
              <a:extLst>
                <a:ext uri="{FF2B5EF4-FFF2-40B4-BE49-F238E27FC236}">
                  <a16:creationId xmlns:a16="http://schemas.microsoft.com/office/drawing/2014/main" id="{7A621E3E-DDB7-49F6-BD70-FE87616F07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8350" y="-1798638"/>
              <a:ext cx="2657475" cy="568325"/>
            </a:xfrm>
            <a:custGeom>
              <a:avLst/>
              <a:gdLst>
                <a:gd name="T0" fmla="*/ 936 w 1926"/>
                <a:gd name="T1" fmla="*/ 252 h 411"/>
                <a:gd name="T2" fmla="*/ 1926 w 1926"/>
                <a:gd name="T3" fmla="*/ 331 h 411"/>
                <a:gd name="T4" fmla="*/ 1866 w 1926"/>
                <a:gd name="T5" fmla="*/ 244 h 411"/>
                <a:gd name="T6" fmla="*/ 1861 w 1926"/>
                <a:gd name="T7" fmla="*/ 241 h 411"/>
                <a:gd name="T8" fmla="*/ 946 w 1926"/>
                <a:gd name="T9" fmla="*/ 137 h 411"/>
                <a:gd name="T10" fmla="*/ 238 w 1926"/>
                <a:gd name="T11" fmla="*/ 182 h 411"/>
                <a:gd name="T12" fmla="*/ 943 w 1926"/>
                <a:gd name="T13" fmla="*/ 89 h 411"/>
                <a:gd name="T14" fmla="*/ 1645 w 1926"/>
                <a:gd name="T15" fmla="*/ 129 h 411"/>
                <a:gd name="T16" fmla="*/ 975 w 1926"/>
                <a:gd name="T17" fmla="*/ 0 h 411"/>
                <a:gd name="T18" fmla="*/ 973 w 1926"/>
                <a:gd name="T19" fmla="*/ 0 h 411"/>
                <a:gd name="T20" fmla="*/ 972 w 1926"/>
                <a:gd name="T21" fmla="*/ 0 h 411"/>
                <a:gd name="T22" fmla="*/ 550 w 1926"/>
                <a:gd name="T23" fmla="*/ 49 h 411"/>
                <a:gd name="T24" fmla="*/ 203 w 1926"/>
                <a:gd name="T25" fmla="*/ 181 h 411"/>
                <a:gd name="T26" fmla="*/ 197 w 1926"/>
                <a:gd name="T27" fmla="*/ 183 h 411"/>
                <a:gd name="T28" fmla="*/ 60 w 1926"/>
                <a:gd name="T29" fmla="*/ 263 h 411"/>
                <a:gd name="T30" fmla="*/ 0 w 1926"/>
                <a:gd name="T31" fmla="*/ 411 h 411"/>
                <a:gd name="T32" fmla="*/ 936 w 1926"/>
                <a:gd name="T33" fmla="*/ 25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6" h="411">
                  <a:moveTo>
                    <a:pt x="936" y="252"/>
                  </a:moveTo>
                  <a:cubicBezTo>
                    <a:pt x="1418" y="240"/>
                    <a:pt x="1763" y="296"/>
                    <a:pt x="1926" y="331"/>
                  </a:cubicBezTo>
                  <a:cubicBezTo>
                    <a:pt x="1910" y="289"/>
                    <a:pt x="1890" y="259"/>
                    <a:pt x="1866" y="244"/>
                  </a:cubicBezTo>
                  <a:cubicBezTo>
                    <a:pt x="1864" y="243"/>
                    <a:pt x="1862" y="242"/>
                    <a:pt x="1861" y="241"/>
                  </a:cubicBezTo>
                  <a:cubicBezTo>
                    <a:pt x="1797" y="227"/>
                    <a:pt x="1383" y="137"/>
                    <a:pt x="946" y="137"/>
                  </a:cubicBezTo>
                  <a:cubicBezTo>
                    <a:pt x="695" y="137"/>
                    <a:pt x="238" y="182"/>
                    <a:pt x="238" y="182"/>
                  </a:cubicBezTo>
                  <a:cubicBezTo>
                    <a:pt x="238" y="182"/>
                    <a:pt x="700" y="90"/>
                    <a:pt x="943" y="89"/>
                  </a:cubicBezTo>
                  <a:cubicBezTo>
                    <a:pt x="1268" y="87"/>
                    <a:pt x="1607" y="125"/>
                    <a:pt x="1645" y="129"/>
                  </a:cubicBezTo>
                  <a:cubicBezTo>
                    <a:pt x="1467" y="54"/>
                    <a:pt x="1251" y="3"/>
                    <a:pt x="975" y="0"/>
                  </a:cubicBezTo>
                  <a:cubicBezTo>
                    <a:pt x="973" y="0"/>
                    <a:pt x="973" y="0"/>
                    <a:pt x="973" y="0"/>
                  </a:cubicBezTo>
                  <a:cubicBezTo>
                    <a:pt x="972" y="0"/>
                    <a:pt x="972" y="0"/>
                    <a:pt x="972" y="0"/>
                  </a:cubicBezTo>
                  <a:cubicBezTo>
                    <a:pt x="813" y="2"/>
                    <a:pt x="674" y="20"/>
                    <a:pt x="550" y="49"/>
                  </a:cubicBezTo>
                  <a:cubicBezTo>
                    <a:pt x="429" y="80"/>
                    <a:pt x="312" y="125"/>
                    <a:pt x="203" y="181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50" y="208"/>
                    <a:pt x="104" y="234"/>
                    <a:pt x="60" y="263"/>
                  </a:cubicBezTo>
                  <a:cubicBezTo>
                    <a:pt x="33" y="292"/>
                    <a:pt x="12" y="342"/>
                    <a:pt x="0" y="411"/>
                  </a:cubicBezTo>
                  <a:cubicBezTo>
                    <a:pt x="157" y="363"/>
                    <a:pt x="535" y="262"/>
                    <a:pt x="936" y="2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39">
              <a:extLst>
                <a:ext uri="{FF2B5EF4-FFF2-40B4-BE49-F238E27FC236}">
                  <a16:creationId xmlns:a16="http://schemas.microsoft.com/office/drawing/2014/main" id="{B0FE679F-C695-47D1-B3FC-4177EBA17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13625" y="211138"/>
              <a:ext cx="371475" cy="255588"/>
            </a:xfrm>
            <a:custGeom>
              <a:avLst/>
              <a:gdLst>
                <a:gd name="T0" fmla="*/ 269 w 269"/>
                <a:gd name="T1" fmla="*/ 1 h 185"/>
                <a:gd name="T2" fmla="*/ 0 w 269"/>
                <a:gd name="T3" fmla="*/ 0 h 185"/>
                <a:gd name="T4" fmla="*/ 90 w 269"/>
                <a:gd name="T5" fmla="*/ 185 h 185"/>
                <a:gd name="T6" fmla="*/ 174 w 269"/>
                <a:gd name="T7" fmla="*/ 180 h 185"/>
                <a:gd name="T8" fmla="*/ 234 w 269"/>
                <a:gd name="T9" fmla="*/ 68 h 185"/>
                <a:gd name="T10" fmla="*/ 269 w 269"/>
                <a:gd name="T11" fmla="*/ 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85">
                  <a:moveTo>
                    <a:pt x="269" y="1"/>
                  </a:moveTo>
                  <a:cubicBezTo>
                    <a:pt x="181" y="1"/>
                    <a:pt x="90" y="1"/>
                    <a:pt x="0" y="0"/>
                  </a:cubicBezTo>
                  <a:cubicBezTo>
                    <a:pt x="27" y="60"/>
                    <a:pt x="57" y="122"/>
                    <a:pt x="90" y="185"/>
                  </a:cubicBezTo>
                  <a:cubicBezTo>
                    <a:pt x="118" y="183"/>
                    <a:pt x="145" y="182"/>
                    <a:pt x="174" y="180"/>
                  </a:cubicBezTo>
                  <a:cubicBezTo>
                    <a:pt x="194" y="142"/>
                    <a:pt x="215" y="104"/>
                    <a:pt x="234" y="68"/>
                  </a:cubicBezTo>
                  <a:cubicBezTo>
                    <a:pt x="246" y="46"/>
                    <a:pt x="257" y="24"/>
                    <a:pt x="269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5" name="Freeform 40">
              <a:extLst>
                <a:ext uri="{FF2B5EF4-FFF2-40B4-BE49-F238E27FC236}">
                  <a16:creationId xmlns:a16="http://schemas.microsoft.com/office/drawing/2014/main" id="{DEAA65F3-91D3-44A3-A143-FFBE597289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85200" y="-1019175"/>
              <a:ext cx="1230313" cy="269875"/>
            </a:xfrm>
            <a:custGeom>
              <a:avLst/>
              <a:gdLst>
                <a:gd name="T0" fmla="*/ 58 w 892"/>
                <a:gd name="T1" fmla="*/ 147 h 195"/>
                <a:gd name="T2" fmla="*/ 882 w 892"/>
                <a:gd name="T3" fmla="*/ 195 h 195"/>
                <a:gd name="T4" fmla="*/ 892 w 892"/>
                <a:gd name="T5" fmla="*/ 100 h 195"/>
                <a:gd name="T6" fmla="*/ 0 w 892"/>
                <a:gd name="T7" fmla="*/ 0 h 195"/>
                <a:gd name="T8" fmla="*/ 58 w 892"/>
                <a:gd name="T9" fmla="*/ 1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195">
                  <a:moveTo>
                    <a:pt x="58" y="147"/>
                  </a:moveTo>
                  <a:cubicBezTo>
                    <a:pt x="344" y="143"/>
                    <a:pt x="641" y="167"/>
                    <a:pt x="882" y="195"/>
                  </a:cubicBezTo>
                  <a:cubicBezTo>
                    <a:pt x="886" y="162"/>
                    <a:pt x="890" y="130"/>
                    <a:pt x="892" y="100"/>
                  </a:cubicBezTo>
                  <a:cubicBezTo>
                    <a:pt x="669" y="56"/>
                    <a:pt x="370" y="14"/>
                    <a:pt x="0" y="0"/>
                  </a:cubicBezTo>
                  <a:cubicBezTo>
                    <a:pt x="19" y="48"/>
                    <a:pt x="38" y="97"/>
                    <a:pt x="58" y="1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6" name="Freeform 41">
              <a:extLst>
                <a:ext uri="{FF2B5EF4-FFF2-40B4-BE49-F238E27FC236}">
                  <a16:creationId xmlns:a16="http://schemas.microsoft.com/office/drawing/2014/main" id="{8F7A96A8-B99F-4CC6-9342-9D9D08BB8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7713" y="-1357313"/>
              <a:ext cx="1354138" cy="404813"/>
            </a:xfrm>
            <a:custGeom>
              <a:avLst/>
              <a:gdLst>
                <a:gd name="T0" fmla="*/ 981 w 981"/>
                <a:gd name="T1" fmla="*/ 9 h 293"/>
                <a:gd name="T2" fmla="*/ 963 w 981"/>
                <a:gd name="T3" fmla="*/ 8 h 293"/>
                <a:gd name="T4" fmla="*/ 12 w 981"/>
                <a:gd name="T5" fmla="*/ 103 h 293"/>
                <a:gd name="T6" fmla="*/ 3 w 981"/>
                <a:gd name="T7" fmla="*/ 293 h 293"/>
                <a:gd name="T8" fmla="*/ 932 w 981"/>
                <a:gd name="T9" fmla="*/ 152 h 293"/>
                <a:gd name="T10" fmla="*/ 981 w 981"/>
                <a:gd name="T11" fmla="*/ 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1" h="293">
                  <a:moveTo>
                    <a:pt x="981" y="9"/>
                  </a:moveTo>
                  <a:cubicBezTo>
                    <a:pt x="975" y="9"/>
                    <a:pt x="969" y="8"/>
                    <a:pt x="963" y="8"/>
                  </a:cubicBezTo>
                  <a:cubicBezTo>
                    <a:pt x="658" y="0"/>
                    <a:pt x="192" y="73"/>
                    <a:pt x="12" y="103"/>
                  </a:cubicBezTo>
                  <a:cubicBezTo>
                    <a:pt x="4" y="157"/>
                    <a:pt x="0" y="220"/>
                    <a:pt x="3" y="293"/>
                  </a:cubicBezTo>
                  <a:cubicBezTo>
                    <a:pt x="251" y="235"/>
                    <a:pt x="613" y="163"/>
                    <a:pt x="932" y="152"/>
                  </a:cubicBezTo>
                  <a:cubicBezTo>
                    <a:pt x="950" y="103"/>
                    <a:pt x="966" y="55"/>
                    <a:pt x="98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7" name="Freeform 42">
              <a:extLst>
                <a:ext uri="{FF2B5EF4-FFF2-40B4-BE49-F238E27FC236}">
                  <a16:creationId xmlns:a16="http://schemas.microsoft.com/office/drawing/2014/main" id="{07598209-668C-40F2-8597-C599A7F53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0900" y="-1344613"/>
              <a:ext cx="1350963" cy="282575"/>
            </a:xfrm>
            <a:custGeom>
              <a:avLst/>
              <a:gdLst>
                <a:gd name="T0" fmla="*/ 48 w 979"/>
                <a:gd name="T1" fmla="*/ 141 h 205"/>
                <a:gd name="T2" fmla="*/ 979 w 979"/>
                <a:gd name="T3" fmla="*/ 205 h 205"/>
                <a:gd name="T4" fmla="*/ 973 w 979"/>
                <a:gd name="T5" fmla="*/ 122 h 205"/>
                <a:gd name="T6" fmla="*/ 0 w 979"/>
                <a:gd name="T7" fmla="*/ 0 h 205"/>
                <a:gd name="T8" fmla="*/ 48 w 979"/>
                <a:gd name="T9" fmla="*/ 14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9" h="205">
                  <a:moveTo>
                    <a:pt x="48" y="141"/>
                  </a:moveTo>
                  <a:cubicBezTo>
                    <a:pt x="425" y="138"/>
                    <a:pt x="753" y="172"/>
                    <a:pt x="979" y="205"/>
                  </a:cubicBezTo>
                  <a:cubicBezTo>
                    <a:pt x="978" y="176"/>
                    <a:pt x="976" y="147"/>
                    <a:pt x="973" y="122"/>
                  </a:cubicBezTo>
                  <a:cubicBezTo>
                    <a:pt x="758" y="72"/>
                    <a:pt x="421" y="13"/>
                    <a:pt x="0" y="0"/>
                  </a:cubicBezTo>
                  <a:cubicBezTo>
                    <a:pt x="15" y="46"/>
                    <a:pt x="31" y="93"/>
                    <a:pt x="48" y="1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8" name="Freeform 43">
              <a:extLst>
                <a:ext uri="{FF2B5EF4-FFF2-40B4-BE49-F238E27FC236}">
                  <a16:creationId xmlns:a16="http://schemas.microsoft.com/office/drawing/2014/main" id="{B97C1C50-6678-4344-8DA2-F2A014499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04063" y="-1027113"/>
              <a:ext cx="1236663" cy="384175"/>
            </a:xfrm>
            <a:custGeom>
              <a:avLst/>
              <a:gdLst>
                <a:gd name="T0" fmla="*/ 896 w 896"/>
                <a:gd name="T1" fmla="*/ 1 h 279"/>
                <a:gd name="T2" fmla="*/ 0 w 896"/>
                <a:gd name="T3" fmla="*/ 79 h 279"/>
                <a:gd name="T4" fmla="*/ 25 w 896"/>
                <a:gd name="T5" fmla="*/ 279 h 279"/>
                <a:gd name="T6" fmla="*/ 831 w 896"/>
                <a:gd name="T7" fmla="*/ 169 h 279"/>
                <a:gd name="T8" fmla="*/ 896 w 896"/>
                <a:gd name="T9" fmla="*/ 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6" h="279">
                  <a:moveTo>
                    <a:pt x="896" y="1"/>
                  </a:moveTo>
                  <a:cubicBezTo>
                    <a:pt x="588" y="0"/>
                    <a:pt x="241" y="43"/>
                    <a:pt x="0" y="79"/>
                  </a:cubicBezTo>
                  <a:cubicBezTo>
                    <a:pt x="4" y="140"/>
                    <a:pt x="12" y="207"/>
                    <a:pt x="25" y="279"/>
                  </a:cubicBezTo>
                  <a:cubicBezTo>
                    <a:pt x="247" y="237"/>
                    <a:pt x="528" y="194"/>
                    <a:pt x="831" y="169"/>
                  </a:cubicBezTo>
                  <a:cubicBezTo>
                    <a:pt x="854" y="112"/>
                    <a:pt x="876" y="56"/>
                    <a:pt x="896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59" name="Freeform 44">
              <a:extLst>
                <a:ext uri="{FF2B5EF4-FFF2-40B4-BE49-F238E27FC236}">
                  <a16:creationId xmlns:a16="http://schemas.microsoft.com/office/drawing/2014/main" id="{13575EB0-A677-4336-8FFA-1BBE9210C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5088" y="-68263"/>
              <a:ext cx="541338" cy="103188"/>
            </a:xfrm>
            <a:custGeom>
              <a:avLst/>
              <a:gdLst>
                <a:gd name="T0" fmla="*/ 0 w 392"/>
                <a:gd name="T1" fmla="*/ 59 h 74"/>
                <a:gd name="T2" fmla="*/ 392 w 392"/>
                <a:gd name="T3" fmla="*/ 74 h 74"/>
                <a:gd name="T4" fmla="*/ 390 w 392"/>
                <a:gd name="T5" fmla="*/ 63 h 74"/>
                <a:gd name="T6" fmla="*/ 22 w 392"/>
                <a:gd name="T7" fmla="*/ 0 h 74"/>
                <a:gd name="T8" fmla="*/ 0 w 392"/>
                <a:gd name="T9" fmla="*/ 5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74">
                  <a:moveTo>
                    <a:pt x="0" y="59"/>
                  </a:moveTo>
                  <a:cubicBezTo>
                    <a:pt x="210" y="66"/>
                    <a:pt x="361" y="73"/>
                    <a:pt x="392" y="74"/>
                  </a:cubicBezTo>
                  <a:cubicBezTo>
                    <a:pt x="391" y="71"/>
                    <a:pt x="390" y="67"/>
                    <a:pt x="390" y="63"/>
                  </a:cubicBezTo>
                  <a:cubicBezTo>
                    <a:pt x="362" y="58"/>
                    <a:pt x="228" y="31"/>
                    <a:pt x="22" y="0"/>
                  </a:cubicBezTo>
                  <a:cubicBezTo>
                    <a:pt x="15" y="19"/>
                    <a:pt x="8" y="39"/>
                    <a:pt x="0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0" name="Freeform 45">
              <a:extLst>
                <a:ext uri="{FF2B5EF4-FFF2-40B4-BE49-F238E27FC236}">
                  <a16:creationId xmlns:a16="http://schemas.microsoft.com/office/drawing/2014/main" id="{095A135A-FA0F-4185-ACEC-27F735F5B0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88513" y="1077913"/>
              <a:ext cx="1073150" cy="168275"/>
            </a:xfrm>
            <a:custGeom>
              <a:avLst/>
              <a:gdLst>
                <a:gd name="T0" fmla="*/ 62 w 778"/>
                <a:gd name="T1" fmla="*/ 121 h 121"/>
                <a:gd name="T2" fmla="*/ 775 w 778"/>
                <a:gd name="T3" fmla="*/ 11 h 121"/>
                <a:gd name="T4" fmla="*/ 778 w 778"/>
                <a:gd name="T5" fmla="*/ 0 h 121"/>
                <a:gd name="T6" fmla="*/ 0 w 778"/>
                <a:gd name="T7" fmla="*/ 26 h 121"/>
                <a:gd name="T8" fmla="*/ 62 w 77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8" h="121">
                  <a:moveTo>
                    <a:pt x="62" y="121"/>
                  </a:moveTo>
                  <a:cubicBezTo>
                    <a:pt x="450" y="75"/>
                    <a:pt x="722" y="22"/>
                    <a:pt x="775" y="11"/>
                  </a:cubicBezTo>
                  <a:cubicBezTo>
                    <a:pt x="776" y="7"/>
                    <a:pt x="777" y="4"/>
                    <a:pt x="778" y="0"/>
                  </a:cubicBezTo>
                  <a:cubicBezTo>
                    <a:pt x="720" y="3"/>
                    <a:pt x="389" y="18"/>
                    <a:pt x="0" y="26"/>
                  </a:cubicBezTo>
                  <a:cubicBezTo>
                    <a:pt x="21" y="59"/>
                    <a:pt x="42" y="91"/>
                    <a:pt x="62" y="1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1" name="Freeform 46">
              <a:extLst>
                <a:ext uri="{FF2B5EF4-FFF2-40B4-BE49-F238E27FC236}">
                  <a16:creationId xmlns:a16="http://schemas.microsoft.com/office/drawing/2014/main" id="{7FD83076-E063-4B63-BBB8-9D8F3037F8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36150" y="717550"/>
              <a:ext cx="974725" cy="112713"/>
            </a:xfrm>
            <a:custGeom>
              <a:avLst/>
              <a:gdLst>
                <a:gd name="T0" fmla="*/ 44 w 707"/>
                <a:gd name="T1" fmla="*/ 0 h 81"/>
                <a:gd name="T2" fmla="*/ 0 w 707"/>
                <a:gd name="T3" fmla="*/ 81 h 81"/>
                <a:gd name="T4" fmla="*/ 707 w 707"/>
                <a:gd name="T5" fmla="*/ 12 h 81"/>
                <a:gd name="T6" fmla="*/ 707 w 707"/>
                <a:gd name="T7" fmla="*/ 10 h 81"/>
                <a:gd name="T8" fmla="*/ 44 w 7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81">
                  <a:moveTo>
                    <a:pt x="44" y="0"/>
                  </a:moveTo>
                  <a:cubicBezTo>
                    <a:pt x="30" y="27"/>
                    <a:pt x="15" y="54"/>
                    <a:pt x="0" y="81"/>
                  </a:cubicBezTo>
                  <a:cubicBezTo>
                    <a:pt x="369" y="52"/>
                    <a:pt x="652" y="19"/>
                    <a:pt x="707" y="12"/>
                  </a:cubicBezTo>
                  <a:cubicBezTo>
                    <a:pt x="707" y="11"/>
                    <a:pt x="707" y="10"/>
                    <a:pt x="707" y="10"/>
                  </a:cubicBezTo>
                  <a:cubicBezTo>
                    <a:pt x="652" y="9"/>
                    <a:pt x="372" y="5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2" name="Freeform 47">
              <a:extLst>
                <a:ext uri="{FF2B5EF4-FFF2-40B4-BE49-F238E27FC236}">
                  <a16:creationId xmlns:a16="http://schemas.microsoft.com/office/drawing/2014/main" id="{C0E9B570-F289-4F1E-A74D-273858442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40975" y="-420688"/>
              <a:ext cx="320675" cy="112713"/>
            </a:xfrm>
            <a:custGeom>
              <a:avLst/>
              <a:gdLst>
                <a:gd name="T0" fmla="*/ 0 w 233"/>
                <a:gd name="T1" fmla="*/ 55 h 82"/>
                <a:gd name="T2" fmla="*/ 233 w 233"/>
                <a:gd name="T3" fmla="*/ 82 h 82"/>
                <a:gd name="T4" fmla="*/ 223 w 233"/>
                <a:gd name="T5" fmla="*/ 57 h 82"/>
                <a:gd name="T6" fmla="*/ 12 w 233"/>
                <a:gd name="T7" fmla="*/ 0 h 82"/>
                <a:gd name="T8" fmla="*/ 0 w 233"/>
                <a:gd name="T9" fmla="*/ 5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82">
                  <a:moveTo>
                    <a:pt x="0" y="55"/>
                  </a:moveTo>
                  <a:cubicBezTo>
                    <a:pt x="130" y="68"/>
                    <a:pt x="214" y="79"/>
                    <a:pt x="233" y="82"/>
                  </a:cubicBezTo>
                  <a:cubicBezTo>
                    <a:pt x="230" y="73"/>
                    <a:pt x="226" y="65"/>
                    <a:pt x="223" y="57"/>
                  </a:cubicBezTo>
                  <a:cubicBezTo>
                    <a:pt x="205" y="51"/>
                    <a:pt x="131" y="29"/>
                    <a:pt x="12" y="0"/>
                  </a:cubicBezTo>
                  <a:cubicBezTo>
                    <a:pt x="9" y="18"/>
                    <a:pt x="4" y="36"/>
                    <a:pt x="0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3" name="Freeform 48">
              <a:extLst>
                <a:ext uri="{FF2B5EF4-FFF2-40B4-BE49-F238E27FC236}">
                  <a16:creationId xmlns:a16="http://schemas.microsoft.com/office/drawing/2014/main" id="{507C8C46-4C08-4F30-9FCC-B5C76BE706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90188" y="-733425"/>
              <a:ext cx="107950" cy="85725"/>
            </a:xfrm>
            <a:custGeom>
              <a:avLst/>
              <a:gdLst>
                <a:gd name="T0" fmla="*/ 1 w 78"/>
                <a:gd name="T1" fmla="*/ 48 h 62"/>
                <a:gd name="T2" fmla="*/ 78 w 78"/>
                <a:gd name="T3" fmla="*/ 62 h 62"/>
                <a:gd name="T4" fmla="*/ 51 w 78"/>
                <a:gd name="T5" fmla="*/ 18 h 62"/>
                <a:gd name="T6" fmla="*/ 0 w 78"/>
                <a:gd name="T7" fmla="*/ 0 h 62"/>
                <a:gd name="T8" fmla="*/ 1 w 78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2">
                  <a:moveTo>
                    <a:pt x="1" y="48"/>
                  </a:moveTo>
                  <a:cubicBezTo>
                    <a:pt x="42" y="55"/>
                    <a:pt x="68" y="60"/>
                    <a:pt x="78" y="62"/>
                  </a:cubicBezTo>
                  <a:cubicBezTo>
                    <a:pt x="69" y="47"/>
                    <a:pt x="60" y="33"/>
                    <a:pt x="51" y="18"/>
                  </a:cubicBezTo>
                  <a:cubicBezTo>
                    <a:pt x="44" y="15"/>
                    <a:pt x="27" y="9"/>
                    <a:pt x="0" y="0"/>
                  </a:cubicBezTo>
                  <a:cubicBezTo>
                    <a:pt x="1" y="15"/>
                    <a:pt x="1" y="31"/>
                    <a:pt x="1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4" name="Freeform 49">
              <a:extLst>
                <a:ext uri="{FF2B5EF4-FFF2-40B4-BE49-F238E27FC236}">
                  <a16:creationId xmlns:a16="http://schemas.microsoft.com/office/drawing/2014/main" id="{D584A705-A7B2-4C5B-9B7A-FD378C58D0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45688" y="1422400"/>
              <a:ext cx="714375" cy="184150"/>
            </a:xfrm>
            <a:custGeom>
              <a:avLst/>
              <a:gdLst>
                <a:gd name="T0" fmla="*/ 64 w 517"/>
                <a:gd name="T1" fmla="*/ 133 h 133"/>
                <a:gd name="T2" fmla="*/ 507 w 517"/>
                <a:gd name="T3" fmla="*/ 24 h 133"/>
                <a:gd name="T4" fmla="*/ 517 w 517"/>
                <a:gd name="T5" fmla="*/ 0 h 133"/>
                <a:gd name="T6" fmla="*/ 0 w 517"/>
                <a:gd name="T7" fmla="*/ 52 h 133"/>
                <a:gd name="T8" fmla="*/ 64 w 517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" h="133">
                  <a:moveTo>
                    <a:pt x="64" y="133"/>
                  </a:moveTo>
                  <a:cubicBezTo>
                    <a:pt x="311" y="84"/>
                    <a:pt x="471" y="36"/>
                    <a:pt x="507" y="24"/>
                  </a:cubicBezTo>
                  <a:cubicBezTo>
                    <a:pt x="510" y="16"/>
                    <a:pt x="513" y="8"/>
                    <a:pt x="517" y="0"/>
                  </a:cubicBezTo>
                  <a:cubicBezTo>
                    <a:pt x="479" y="5"/>
                    <a:pt x="283" y="30"/>
                    <a:pt x="0" y="52"/>
                  </a:cubicBezTo>
                  <a:cubicBezTo>
                    <a:pt x="22" y="81"/>
                    <a:pt x="43" y="108"/>
                    <a:pt x="64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5" name="Freeform 50">
              <a:extLst>
                <a:ext uri="{FF2B5EF4-FFF2-40B4-BE49-F238E27FC236}">
                  <a16:creationId xmlns:a16="http://schemas.microsoft.com/office/drawing/2014/main" id="{573D3298-F3FB-49A4-8986-DB33EB1086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5" y="1760538"/>
              <a:ext cx="263525" cy="103188"/>
            </a:xfrm>
            <a:custGeom>
              <a:avLst/>
              <a:gdLst>
                <a:gd name="T0" fmla="*/ 78 w 191"/>
                <a:gd name="T1" fmla="*/ 74 h 74"/>
                <a:gd name="T2" fmla="*/ 164 w 191"/>
                <a:gd name="T3" fmla="*/ 44 h 74"/>
                <a:gd name="T4" fmla="*/ 191 w 191"/>
                <a:gd name="T5" fmla="*/ 0 h 74"/>
                <a:gd name="T6" fmla="*/ 0 w 191"/>
                <a:gd name="T7" fmla="*/ 32 h 74"/>
                <a:gd name="T8" fmla="*/ 78 w 191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74">
                  <a:moveTo>
                    <a:pt x="78" y="74"/>
                  </a:moveTo>
                  <a:cubicBezTo>
                    <a:pt x="124" y="59"/>
                    <a:pt x="153" y="48"/>
                    <a:pt x="164" y="44"/>
                  </a:cubicBezTo>
                  <a:cubicBezTo>
                    <a:pt x="173" y="29"/>
                    <a:pt x="182" y="15"/>
                    <a:pt x="191" y="0"/>
                  </a:cubicBezTo>
                  <a:cubicBezTo>
                    <a:pt x="174" y="3"/>
                    <a:pt x="104" y="16"/>
                    <a:pt x="0" y="32"/>
                  </a:cubicBezTo>
                  <a:cubicBezTo>
                    <a:pt x="28" y="53"/>
                    <a:pt x="54" y="67"/>
                    <a:pt x="78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6" name="Freeform 51">
              <a:extLst>
                <a:ext uri="{FF2B5EF4-FFF2-40B4-BE49-F238E27FC236}">
                  <a16:creationId xmlns:a16="http://schemas.microsoft.com/office/drawing/2014/main" id="{E84C56B2-EE0F-4325-AEDE-7A28F408EB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61575" y="304800"/>
              <a:ext cx="752475" cy="87313"/>
            </a:xfrm>
            <a:custGeom>
              <a:avLst/>
              <a:gdLst>
                <a:gd name="T0" fmla="*/ 0 w 545"/>
                <a:gd name="T1" fmla="*/ 63 h 63"/>
                <a:gd name="T2" fmla="*/ 545 w 545"/>
                <a:gd name="T3" fmla="*/ 55 h 63"/>
                <a:gd name="T4" fmla="*/ 545 w 545"/>
                <a:gd name="T5" fmla="*/ 53 h 63"/>
                <a:gd name="T6" fmla="*/ 29 w 545"/>
                <a:gd name="T7" fmla="*/ 0 h 63"/>
                <a:gd name="T8" fmla="*/ 0 w 545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63">
                  <a:moveTo>
                    <a:pt x="0" y="63"/>
                  </a:moveTo>
                  <a:cubicBezTo>
                    <a:pt x="278" y="59"/>
                    <a:pt x="501" y="56"/>
                    <a:pt x="545" y="55"/>
                  </a:cubicBezTo>
                  <a:cubicBezTo>
                    <a:pt x="545" y="54"/>
                    <a:pt x="545" y="54"/>
                    <a:pt x="545" y="53"/>
                  </a:cubicBezTo>
                  <a:cubicBezTo>
                    <a:pt x="505" y="48"/>
                    <a:pt x="306" y="25"/>
                    <a:pt x="29" y="0"/>
                  </a:cubicBezTo>
                  <a:cubicBezTo>
                    <a:pt x="20" y="21"/>
                    <a:pt x="10" y="42"/>
                    <a:pt x="0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7" name="Freeform 52">
              <a:extLst>
                <a:ext uri="{FF2B5EF4-FFF2-40B4-BE49-F238E27FC236}">
                  <a16:creationId xmlns:a16="http://schemas.microsoft.com/office/drawing/2014/main" id="{307F5A7A-AED8-4106-A45C-D953C2C0C5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91513" y="215900"/>
              <a:ext cx="336550" cy="214313"/>
            </a:xfrm>
            <a:custGeom>
              <a:avLst/>
              <a:gdLst>
                <a:gd name="T0" fmla="*/ 89 w 244"/>
                <a:gd name="T1" fmla="*/ 0 h 155"/>
                <a:gd name="T2" fmla="*/ 75 w 244"/>
                <a:gd name="T3" fmla="*/ 0 h 155"/>
                <a:gd name="T4" fmla="*/ 0 w 244"/>
                <a:gd name="T5" fmla="*/ 155 h 155"/>
                <a:gd name="T6" fmla="*/ 78 w 244"/>
                <a:gd name="T7" fmla="*/ 152 h 155"/>
                <a:gd name="T8" fmla="*/ 244 w 244"/>
                <a:gd name="T9" fmla="*/ 147 h 155"/>
                <a:gd name="T10" fmla="*/ 174 w 244"/>
                <a:gd name="T11" fmla="*/ 1 h 155"/>
                <a:gd name="T12" fmla="*/ 89 w 244"/>
                <a:gd name="T1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155">
                  <a:moveTo>
                    <a:pt x="89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51" y="52"/>
                    <a:pt x="26" y="104"/>
                    <a:pt x="0" y="155"/>
                  </a:cubicBezTo>
                  <a:cubicBezTo>
                    <a:pt x="26" y="154"/>
                    <a:pt x="52" y="153"/>
                    <a:pt x="78" y="152"/>
                  </a:cubicBezTo>
                  <a:cubicBezTo>
                    <a:pt x="124" y="151"/>
                    <a:pt x="181" y="149"/>
                    <a:pt x="244" y="147"/>
                  </a:cubicBezTo>
                  <a:cubicBezTo>
                    <a:pt x="220" y="99"/>
                    <a:pt x="197" y="50"/>
                    <a:pt x="174" y="1"/>
                  </a:cubicBezTo>
                  <a:cubicBezTo>
                    <a:pt x="145" y="1"/>
                    <a:pt x="117" y="1"/>
                    <a:pt x="8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8" name="Freeform 53">
              <a:extLst>
                <a:ext uri="{FF2B5EF4-FFF2-40B4-BE49-F238E27FC236}">
                  <a16:creationId xmlns:a16="http://schemas.microsoft.com/office/drawing/2014/main" id="{944CCD7A-B4B5-44F9-BE1D-D64871B64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02575" y="1077913"/>
              <a:ext cx="1120775" cy="269875"/>
            </a:xfrm>
            <a:custGeom>
              <a:avLst/>
              <a:gdLst>
                <a:gd name="T0" fmla="*/ 19 w 812"/>
                <a:gd name="T1" fmla="*/ 0 h 196"/>
                <a:gd name="T2" fmla="*/ 0 w 812"/>
                <a:gd name="T3" fmla="*/ 31 h 196"/>
                <a:gd name="T4" fmla="*/ 128 w 812"/>
                <a:gd name="T5" fmla="*/ 196 h 196"/>
                <a:gd name="T6" fmla="*/ 376 w 812"/>
                <a:gd name="T7" fmla="*/ 193 h 196"/>
                <a:gd name="T8" fmla="*/ 697 w 812"/>
                <a:gd name="T9" fmla="*/ 180 h 196"/>
                <a:gd name="T10" fmla="*/ 812 w 812"/>
                <a:gd name="T11" fmla="*/ 32 h 196"/>
                <a:gd name="T12" fmla="*/ 365 w 812"/>
                <a:gd name="T13" fmla="*/ 22 h 196"/>
                <a:gd name="T14" fmla="*/ 19 w 812"/>
                <a:gd name="T1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2" h="196">
                  <a:moveTo>
                    <a:pt x="19" y="0"/>
                  </a:moveTo>
                  <a:cubicBezTo>
                    <a:pt x="12" y="10"/>
                    <a:pt x="6" y="20"/>
                    <a:pt x="0" y="31"/>
                  </a:cubicBezTo>
                  <a:cubicBezTo>
                    <a:pt x="41" y="87"/>
                    <a:pt x="85" y="143"/>
                    <a:pt x="128" y="196"/>
                  </a:cubicBezTo>
                  <a:cubicBezTo>
                    <a:pt x="208" y="196"/>
                    <a:pt x="291" y="195"/>
                    <a:pt x="376" y="193"/>
                  </a:cubicBezTo>
                  <a:cubicBezTo>
                    <a:pt x="485" y="191"/>
                    <a:pt x="593" y="186"/>
                    <a:pt x="697" y="180"/>
                  </a:cubicBezTo>
                  <a:cubicBezTo>
                    <a:pt x="736" y="132"/>
                    <a:pt x="775" y="82"/>
                    <a:pt x="812" y="32"/>
                  </a:cubicBezTo>
                  <a:cubicBezTo>
                    <a:pt x="654" y="31"/>
                    <a:pt x="501" y="28"/>
                    <a:pt x="365" y="22"/>
                  </a:cubicBezTo>
                  <a:cubicBezTo>
                    <a:pt x="260" y="17"/>
                    <a:pt x="141" y="9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9" name="Freeform 54">
              <a:extLst>
                <a:ext uri="{FF2B5EF4-FFF2-40B4-BE49-F238E27FC236}">
                  <a16:creationId xmlns:a16="http://schemas.microsoft.com/office/drawing/2014/main" id="{2372F44F-627E-42F8-B31E-F25FA8DB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4338" y="676275"/>
              <a:ext cx="850900" cy="222250"/>
            </a:xfrm>
            <a:custGeom>
              <a:avLst/>
              <a:gdLst>
                <a:gd name="T0" fmla="*/ 91 w 616"/>
                <a:gd name="T1" fmla="*/ 0 h 161"/>
                <a:gd name="T2" fmla="*/ 0 w 616"/>
                <a:gd name="T3" fmla="*/ 161 h 161"/>
                <a:gd name="T4" fmla="*/ 274 w 616"/>
                <a:gd name="T5" fmla="*/ 159 h 161"/>
                <a:gd name="T6" fmla="*/ 616 w 616"/>
                <a:gd name="T7" fmla="*/ 152 h 161"/>
                <a:gd name="T8" fmla="*/ 538 w 616"/>
                <a:gd name="T9" fmla="*/ 15 h 161"/>
                <a:gd name="T10" fmla="*/ 264 w 616"/>
                <a:gd name="T11" fmla="*/ 7 h 161"/>
                <a:gd name="T12" fmla="*/ 91 w 616"/>
                <a:gd name="T1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6" h="161">
                  <a:moveTo>
                    <a:pt x="91" y="0"/>
                  </a:moveTo>
                  <a:cubicBezTo>
                    <a:pt x="61" y="55"/>
                    <a:pt x="31" y="108"/>
                    <a:pt x="0" y="161"/>
                  </a:cubicBezTo>
                  <a:cubicBezTo>
                    <a:pt x="105" y="160"/>
                    <a:pt x="199" y="160"/>
                    <a:pt x="274" y="159"/>
                  </a:cubicBezTo>
                  <a:cubicBezTo>
                    <a:pt x="387" y="159"/>
                    <a:pt x="501" y="156"/>
                    <a:pt x="616" y="152"/>
                  </a:cubicBezTo>
                  <a:cubicBezTo>
                    <a:pt x="590" y="107"/>
                    <a:pt x="564" y="62"/>
                    <a:pt x="538" y="15"/>
                  </a:cubicBezTo>
                  <a:cubicBezTo>
                    <a:pt x="430" y="13"/>
                    <a:pt x="335" y="10"/>
                    <a:pt x="264" y="7"/>
                  </a:cubicBezTo>
                  <a:cubicBezTo>
                    <a:pt x="207" y="5"/>
                    <a:pt x="149" y="3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70" name="Freeform 55">
              <a:extLst>
                <a:ext uri="{FF2B5EF4-FFF2-40B4-BE49-F238E27FC236}">
                  <a16:creationId xmlns:a16="http://schemas.microsoft.com/office/drawing/2014/main" id="{9083C594-A808-44C0-98DB-583D7EB4F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8013" y="1527175"/>
              <a:ext cx="458788" cy="238125"/>
            </a:xfrm>
            <a:custGeom>
              <a:avLst/>
              <a:gdLst>
                <a:gd name="T0" fmla="*/ 0 w 333"/>
                <a:gd name="T1" fmla="*/ 0 h 172"/>
                <a:gd name="T2" fmla="*/ 153 w 333"/>
                <a:gd name="T3" fmla="*/ 172 h 172"/>
                <a:gd name="T4" fmla="*/ 188 w 333"/>
                <a:gd name="T5" fmla="*/ 172 h 172"/>
                <a:gd name="T6" fmla="*/ 333 w 333"/>
                <a:gd name="T7" fmla="*/ 9 h 172"/>
                <a:gd name="T8" fmla="*/ 127 w 333"/>
                <a:gd name="T9" fmla="*/ 5 h 172"/>
                <a:gd name="T10" fmla="*/ 0 w 333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172">
                  <a:moveTo>
                    <a:pt x="0" y="0"/>
                  </a:moveTo>
                  <a:cubicBezTo>
                    <a:pt x="69" y="80"/>
                    <a:pt x="126" y="143"/>
                    <a:pt x="153" y="172"/>
                  </a:cubicBezTo>
                  <a:cubicBezTo>
                    <a:pt x="165" y="172"/>
                    <a:pt x="176" y="172"/>
                    <a:pt x="188" y="172"/>
                  </a:cubicBezTo>
                  <a:cubicBezTo>
                    <a:pt x="214" y="144"/>
                    <a:pt x="267" y="85"/>
                    <a:pt x="333" y="9"/>
                  </a:cubicBezTo>
                  <a:cubicBezTo>
                    <a:pt x="265" y="8"/>
                    <a:pt x="196" y="7"/>
                    <a:pt x="127" y="5"/>
                  </a:cubicBezTo>
                  <a:cubicBezTo>
                    <a:pt x="84" y="4"/>
                    <a:pt x="4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44134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A68DD-1B89-3D41-A4B2-DE4A293CBE74}"/>
              </a:ext>
            </a:extLst>
          </p:cNvPr>
          <p:cNvSpPr txBox="1"/>
          <p:nvPr userDrawn="1"/>
        </p:nvSpPr>
        <p:spPr>
          <a:xfrm>
            <a:off x="8040756" y="6477728"/>
            <a:ext cx="1103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5AE4BA-A4A8-904A-8206-EECDBA151E95}" type="slidenum">
              <a:rPr lang="en-US" sz="675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3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3D6BFC-EA21-3642-B8C0-7CADDCF9B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3440607" y="5464753"/>
            <a:ext cx="2086931" cy="7151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B4FAFB-5C2B-8941-B938-A41D72A0190F}"/>
              </a:ext>
            </a:extLst>
          </p:cNvPr>
          <p:cNvCxnSpPr>
            <a:cxnSpLocks/>
          </p:cNvCxnSpPr>
          <p:nvPr userDrawn="1"/>
        </p:nvCxnSpPr>
        <p:spPr>
          <a:xfrm>
            <a:off x="2636222" y="3912322"/>
            <a:ext cx="369570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9D35CE-AE09-5746-BDE7-A4FDA0C358D6}"/>
              </a:ext>
            </a:extLst>
          </p:cNvPr>
          <p:cNvCxnSpPr>
            <a:cxnSpLocks/>
          </p:cNvCxnSpPr>
          <p:nvPr userDrawn="1"/>
        </p:nvCxnSpPr>
        <p:spPr>
          <a:xfrm>
            <a:off x="2636222" y="5208246"/>
            <a:ext cx="369570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7">
            <a:extLst>
              <a:ext uri="{FF2B5EF4-FFF2-40B4-BE49-F238E27FC236}">
                <a16:creationId xmlns:a16="http://schemas.microsoft.com/office/drawing/2014/main" id="{FB76EC93-543D-C64D-A58D-F55396993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808" y="3912323"/>
            <a:ext cx="7886700" cy="722653"/>
          </a:xfrm>
          <a:prstGeom prst="rect">
            <a:avLst/>
          </a:prstGeom>
        </p:spPr>
        <p:txBody>
          <a:bodyPr/>
          <a:lstStyle>
            <a:lvl1pPr algn="ctr">
              <a:defRPr sz="3000" b="0" i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6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A68DD-1B89-3D41-A4B2-DE4A293CBE74}"/>
              </a:ext>
            </a:extLst>
          </p:cNvPr>
          <p:cNvSpPr txBox="1"/>
          <p:nvPr userDrawn="1"/>
        </p:nvSpPr>
        <p:spPr>
          <a:xfrm>
            <a:off x="8040756" y="6477728"/>
            <a:ext cx="1103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5AE4BA-A4A8-904A-8206-EECDBA151E95}" type="slidenum">
              <a:rPr lang="en-US" sz="675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3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749DB337-55E5-214E-B9D4-5E72EBCE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08" y="2706344"/>
            <a:ext cx="7886700" cy="995178"/>
          </a:xfrm>
          <a:prstGeom prst="rect">
            <a:avLst/>
          </a:prstGeom>
        </p:spPr>
        <p:txBody>
          <a:bodyPr/>
          <a:lstStyle>
            <a:lvl1pPr>
              <a:defRPr sz="45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BFF4943B-D361-DA48-AEBD-18DAAAC8F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5808" y="37015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00" b="0" i="0">
                <a:solidFill>
                  <a:srgbClr val="38B2E3"/>
                </a:solidFill>
                <a:latin typeface="Myriad Pro Light" panose="020B0403030403020204" pitchFamily="34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673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C278-84D7-4E64-9513-D963FCDD5D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0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09149" y="0"/>
            <a:ext cx="263485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324600"/>
            <a:ext cx="9144000" cy="5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57" r:id="rId3"/>
    <p:sldLayoutId id="2147483660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E6A180-711E-AB47-B556-EAACD4E11C4B}"/>
              </a:ext>
            </a:extLst>
          </p:cNvPr>
          <p:cNvSpPr txBox="1">
            <a:spLocks/>
          </p:cNvSpPr>
          <p:nvPr userDrawn="1"/>
        </p:nvSpPr>
        <p:spPr>
          <a:xfrm>
            <a:off x="281589" y="235923"/>
            <a:ext cx="5751095" cy="8095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550" dirty="0">
              <a:solidFill>
                <a:srgbClr val="00447C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D5BAA-BF3E-0645-B907-0B1781A19BC1}"/>
              </a:ext>
            </a:extLst>
          </p:cNvPr>
          <p:cNvSpPr txBox="1">
            <a:spLocks/>
          </p:cNvSpPr>
          <p:nvPr userDrawn="1"/>
        </p:nvSpPr>
        <p:spPr>
          <a:xfrm>
            <a:off x="250739" y="6412273"/>
            <a:ext cx="3810920" cy="398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1200" dirty="0">
              <a:solidFill>
                <a:srgbClr val="1085CD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AF4D76-57C0-7545-835E-52758E372DCB}"/>
              </a:ext>
            </a:extLst>
          </p:cNvPr>
          <p:cNvSpPr txBox="1">
            <a:spLocks/>
          </p:cNvSpPr>
          <p:nvPr userDrawn="1"/>
        </p:nvSpPr>
        <p:spPr>
          <a:xfrm>
            <a:off x="281589" y="235923"/>
            <a:ext cx="5751095" cy="8095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550" dirty="0">
              <a:solidFill>
                <a:srgbClr val="00447C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75626B-9C01-5147-90AA-B8047AD3A4DF}"/>
              </a:ext>
            </a:extLst>
          </p:cNvPr>
          <p:cNvSpPr txBox="1">
            <a:spLocks/>
          </p:cNvSpPr>
          <p:nvPr userDrawn="1"/>
        </p:nvSpPr>
        <p:spPr>
          <a:xfrm>
            <a:off x="250739" y="6420088"/>
            <a:ext cx="3810920" cy="398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1200" dirty="0">
              <a:solidFill>
                <a:srgbClr val="00447C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FDE4928-57AA-5F4A-A6B5-8AA5EE7BCC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" y="0"/>
            <a:ext cx="9136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2400" kern="1200" dirty="0" err="1" smtClean="0">
          <a:solidFill>
            <a:srgbClr val="00447C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7D81C861-1887-794B-9AF8-A0CE1F63169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FB88BD0-D9AA-AC4F-AA86-B8DE12C1D6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913685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E6A180-711E-AB47-B556-EAACD4E11C4B}"/>
              </a:ext>
            </a:extLst>
          </p:cNvPr>
          <p:cNvSpPr txBox="1">
            <a:spLocks/>
          </p:cNvSpPr>
          <p:nvPr userDrawn="1"/>
        </p:nvSpPr>
        <p:spPr>
          <a:xfrm>
            <a:off x="281589" y="235923"/>
            <a:ext cx="5751095" cy="8095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550" dirty="0">
              <a:solidFill>
                <a:srgbClr val="00447C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D5BAA-BF3E-0645-B907-0B1781A19BC1}"/>
              </a:ext>
            </a:extLst>
          </p:cNvPr>
          <p:cNvSpPr txBox="1">
            <a:spLocks/>
          </p:cNvSpPr>
          <p:nvPr userDrawn="1"/>
        </p:nvSpPr>
        <p:spPr>
          <a:xfrm>
            <a:off x="250739" y="6412273"/>
            <a:ext cx="3810920" cy="398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1200" dirty="0">
              <a:solidFill>
                <a:srgbClr val="1085CD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AF4D76-57C0-7545-835E-52758E372DCB}"/>
              </a:ext>
            </a:extLst>
          </p:cNvPr>
          <p:cNvSpPr txBox="1">
            <a:spLocks/>
          </p:cNvSpPr>
          <p:nvPr userDrawn="1"/>
        </p:nvSpPr>
        <p:spPr>
          <a:xfrm>
            <a:off x="281589" y="235923"/>
            <a:ext cx="5751095" cy="8095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550" dirty="0">
              <a:solidFill>
                <a:srgbClr val="00447C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75626B-9C01-5147-90AA-B8047AD3A4DF}"/>
              </a:ext>
            </a:extLst>
          </p:cNvPr>
          <p:cNvSpPr txBox="1">
            <a:spLocks/>
          </p:cNvSpPr>
          <p:nvPr userDrawn="1"/>
        </p:nvSpPr>
        <p:spPr>
          <a:xfrm>
            <a:off x="250739" y="6420088"/>
            <a:ext cx="3810920" cy="398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1200" dirty="0">
              <a:solidFill>
                <a:srgbClr val="00447C"/>
              </a:solidFill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2400" kern="1200" dirty="0" err="1" smtClean="0">
          <a:solidFill>
            <a:srgbClr val="00447C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g"/><Relationship Id="rId21" Type="http://schemas.openxmlformats.org/officeDocument/2006/relationships/image" Target="../media/image35.jp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jpe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0763" y="5793504"/>
            <a:ext cx="153237" cy="1921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6B37F6-CCF6-4756-9E94-39DF954D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585"/>
            <a:ext cx="7886700" cy="5181600"/>
          </a:xfrm>
        </p:spPr>
        <p:txBody>
          <a:bodyPr/>
          <a:lstStyle/>
          <a:p>
            <a:br>
              <a:rPr lang="is-IS" sz="4800" dirty="0"/>
            </a:b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Neurological Surgery </a:t>
            </a:r>
            <a:b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Residency Training Program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Westchester Medical Center/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 Medical College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Valhalla, NY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74EE7-3244-4767-9829-6B2F45706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77200"/>
            <a:ext cx="2285650" cy="1632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033F66-7348-4D74-8DDD-96B459E75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460966"/>
            <a:ext cx="22383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41623" y="128394"/>
            <a:ext cx="8802256" cy="6413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3666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Excellence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990600"/>
            <a:ext cx="8229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scope of neurosurgical pathology taught by sub-specialized faculty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 f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acilities and newest technology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Closely supervised autonomy in the OR and clinics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Intense daily Neurosurgery ICU experience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Involvement in daily management decisions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DCD0-3EAA-4308-97F5-E14F7D60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Excellence: Graduating Volumes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EA778-F240-4824-945C-77BEFF4C2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Resident 2023: 1,728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Resident 2022: 1,459</a:t>
            </a:r>
          </a:p>
          <a:p>
            <a:pPr marL="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Resident 2021: 1,698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Resident 2021: 1,694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77A4A-09EE-4FAA-8D98-F7465245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3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41623" y="128394"/>
            <a:ext cx="8802256" cy="641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</p:txBody>
      </p:sp>
      <p:pic>
        <p:nvPicPr>
          <p:cNvPr id="4" name="Picture 2" descr="C:\Users\loscric\AppData\Local\Microsoft\Windows\Temporary Internet Files\Content.IE5\0A160HDA\brain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60" y="1073436"/>
            <a:ext cx="292608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6934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Weekly</a:t>
            </a:r>
          </a:p>
          <a:p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of Service Rounds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Neurovascular Case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 Epilepsy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Bi-Weekly</a:t>
            </a:r>
          </a:p>
          <a:p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NICU Rounds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Neuro-Oncology Tumor Board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Peds Neuro-Oncology Tumor Board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Cedarwood Outpatient Clinic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Neuroendovascular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Didactics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E4A09-B3F3-4BD5-B1BC-21FFC5641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86200"/>
            <a:ext cx="3352800" cy="23069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183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0872" y="13855"/>
            <a:ext cx="8802256" cy="641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</p:txBody>
      </p:sp>
      <p:pic>
        <p:nvPicPr>
          <p:cNvPr id="2050" name="Picture 2" descr="C:\Users\loscric\AppData\Local\Microsoft\Windows\Temporary Internet Files\Content.IE5\U7OWOW2A\Lumbar_vertebrae_-_close-up_-_lateral_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810000" cy="43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449045"/>
            <a:ext cx="6096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</a:p>
          <a:p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 Rounds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Morbidity and Mortality Conference (NCC, NIR, 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Cerebrovascular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Neuro-Ortho Spine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Indications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Meeting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Resident Case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Spine Didactics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Neurosurgery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Resident Focused Topic Review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Care Grand Rounds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Club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Lunch Series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Nerve Case Conference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 Neurosurgery Conference</a:t>
            </a:r>
          </a:p>
        </p:txBody>
      </p:sp>
    </p:spTree>
    <p:extLst>
      <p:ext uri="{BB962C8B-B14F-4D97-AF65-F5344CB8AC3E}">
        <p14:creationId xmlns:p14="http://schemas.microsoft.com/office/powerpoint/2010/main" val="1468863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-791131" y="58932"/>
            <a:ext cx="3961031" cy="6413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59" y="1240007"/>
            <a:ext cx="48009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PGY-1 Year- Intern Boot Camp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PGY-2 Year- Junior Boot Camp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PGY-3 Year- RUNN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PGY-4 or 5 Research Year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Science Research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Endovascular (or NCC)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Off-site based on career goals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PGY-6/7 –Senior courses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and National Meetings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AANS/CNS Resident Courses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Written Board Prep Courses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46" y="29744"/>
            <a:ext cx="2653518" cy="1990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95" y="1688627"/>
            <a:ext cx="3416040" cy="2562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84998-4F4B-4503-9A63-2141A4913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7190">
            <a:off x="6829360" y="3347433"/>
            <a:ext cx="2408594" cy="1806446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B5ABE-5D53-4742-B387-B3E2F7872C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6507">
            <a:off x="4233285" y="398109"/>
            <a:ext cx="2112762" cy="1584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BE5818-843A-4964-AAF3-08C11B0921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12754" r="5001" b="15557"/>
          <a:stretch/>
        </p:blipFill>
        <p:spPr>
          <a:xfrm>
            <a:off x="6152946" y="5189950"/>
            <a:ext cx="2902995" cy="1675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3087" y="3740696"/>
            <a:ext cx="2506551" cy="1883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206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-1066800" y="-228600"/>
            <a:ext cx="975360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06908">
              <a:defRPr sz="3471" b="1">
                <a:solidFill>
                  <a:srgbClr val="FFFFFF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br>
              <a:rPr lang="en-US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</a:t>
            </a:r>
            <a:r>
              <a:rPr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 and Mentorship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028343"/>
            <a:ext cx="76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Residency training is where long-term professional relationships are formed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 close relationships with faculty that can help with career advancement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door policy for all faculty!!!</a:t>
            </a:r>
          </a:p>
        </p:txBody>
      </p:sp>
    </p:spTree>
    <p:extLst>
      <p:ext uri="{BB962C8B-B14F-4D97-AF65-F5344CB8AC3E}">
        <p14:creationId xmlns:p14="http://schemas.microsoft.com/office/powerpoint/2010/main" val="1110870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2405-DC64-423E-BA6D-67019450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15" y="-10214"/>
            <a:ext cx="8229600" cy="8484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Graduates: Where Are They Now?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B705-1FAA-453E-BE2C-435D610E5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85" y="685800"/>
            <a:ext cx="8413415" cy="457200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2023: Jared Cooper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Endovascular Fellowship, WMC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2022: Tolga Sursal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Spine Fellowship, UVA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2021: John Wainwright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Spine Fellowship, Thomas Jefferson, PA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Position: Westchester Medical Center, Valhalla, 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2021: Michael Kim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 Base Fellowship, UC-Irvine, CA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Position: Asst Clinical Professor, UCI and Practice in Long Beach, 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2020: Anubhav Amin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Neurosurgical Oncology Fellowship, Memorial Sloan Kettering, 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Position: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Professor, Spine Oncology, University of Washington, WA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2018: Jennifer Ronecker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Pediatric Neurosurgery Fellowship, Barrow Medical Center, AZ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Position: Clinical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Professor, Phoenix Children’s Hospital, AZ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2018: Arthur Wang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Endovascular Surgery Fellowship, Columbia University, 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Position: Assistant Professor, Neurovascular Surgery, Tulane, 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CFBD5-ED50-407F-89AE-885EEA109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012C0E-2459-4CDA-80BD-262099B5D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12" y="990600"/>
            <a:ext cx="1923288" cy="16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7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1C8A5-B422-4085-B386-4541F1168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/>
          <a:stretch/>
        </p:blipFill>
        <p:spPr>
          <a:xfrm rot="20964938">
            <a:off x="174998" y="2436174"/>
            <a:ext cx="3006524" cy="1882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82F4B3-B530-46B2-AFF1-7B82B7933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24985" r="6666"/>
          <a:stretch/>
        </p:blipFill>
        <p:spPr>
          <a:xfrm>
            <a:off x="2677941" y="171494"/>
            <a:ext cx="3815821" cy="2324548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62707-ED34-495E-9C60-E9911E54D3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 rot="333422">
            <a:off x="6328517" y="318538"/>
            <a:ext cx="2740108" cy="1689733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3FDEE4-D5C7-46E9-A705-4F7A81595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2223" r="10001" b="8888"/>
          <a:stretch/>
        </p:blipFill>
        <p:spPr>
          <a:xfrm>
            <a:off x="2358006" y="2410984"/>
            <a:ext cx="4605032" cy="3070022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1B1C74-E107-448C-979B-724EECAED2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052">
            <a:off x="6144979" y="4472742"/>
            <a:ext cx="2897150" cy="2172863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00EE26-5875-413C-9CCA-AB2B682BF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5984" y="2257282"/>
            <a:ext cx="2613833" cy="1960375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D1F2E-2D64-4F2B-B998-1D47739856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6"/>
          <a:stretch/>
        </p:blipFill>
        <p:spPr>
          <a:xfrm rot="10800000">
            <a:off x="260166" y="3903192"/>
            <a:ext cx="2658088" cy="1742861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875">
            <a:off x="-114007" y="387749"/>
            <a:ext cx="2921043" cy="2190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0E913C-1B7D-4279-A10A-662E0E4BCD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852">
            <a:off x="3088134" y="4315534"/>
            <a:ext cx="3144775" cy="2358582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41E23C-F0FB-4B54-AE77-D385107835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185">
            <a:off x="1009715" y="4923232"/>
            <a:ext cx="2393009" cy="1794757"/>
          </a:xfrm>
          <a:prstGeom prst="rect">
            <a:avLst/>
          </a:prstGeom>
          <a:ln>
            <a:solidFill>
              <a:srgbClr val="005DAA"/>
            </a:solidFill>
          </a:ln>
        </p:spPr>
      </p:pic>
    </p:spTree>
    <p:extLst>
      <p:ext uri="{BB962C8B-B14F-4D97-AF65-F5344CB8AC3E}">
        <p14:creationId xmlns:p14="http://schemas.microsoft.com/office/powerpoint/2010/main" val="1328162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7BA1C-41A9-41D7-BB92-27E4BC148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7526298" cy="4572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be part of a close-knit program with an intimate, homegrown feel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be part of a program that is progressive, dynamic, and believes in constant innovation and evolution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get significant attention from each faculty member at every step of the way</a:t>
            </a: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grow under a system of graded responsibility, independence, and autonomy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be surrounded by highly motivated faculty and leadership, enthusiasm about building the department together</a:t>
            </a: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65C25-7189-4BA3-8213-3243953F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06344"/>
            <a:ext cx="8271508" cy="995178"/>
          </a:xfrm>
        </p:spPr>
        <p:txBody>
          <a:bodyPr/>
          <a:lstStyle/>
          <a:p>
            <a:pPr algn="ctr"/>
            <a:r>
              <a:rPr lang="en-US" dirty="0"/>
              <a:t>Welcome!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7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E547-FA4E-4406-8319-E3438CEA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Westchester County, 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5606C-59D0-4D25-B11A-4E871D47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" y="1777275"/>
            <a:ext cx="4415476" cy="39632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rated as one of the most desirable places to live in the US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Population- 1 million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Proximity to New York City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Provides the best of both worlds, city access and outdoor activities in the Hudson Valley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30-40 minute drive to Manhattan from most of the county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public transport and dedicated airport (White Plains)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28517-F234-41D5-9F4B-6A0A031F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 descr="Yankee Stadium on field - Food Bank For New York City">
            <a:extLst>
              <a:ext uri="{FF2B5EF4-FFF2-40B4-BE49-F238E27FC236}">
                <a16:creationId xmlns:a16="http://schemas.microsoft.com/office/drawing/2014/main" id="{5D02AF46-12A9-4172-A225-326EA686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71" y="4815750"/>
            <a:ext cx="2705766" cy="17931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132" y="203413"/>
            <a:ext cx="2362200" cy="1811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441952"/>
            <a:ext cx="2555854" cy="1727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332" y="2988732"/>
            <a:ext cx="2286000" cy="15402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38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95D0-0282-4929-B1F1-4423F76A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292"/>
            <a:ext cx="8717732" cy="533268"/>
          </a:xfrm>
        </p:spPr>
        <p:txBody>
          <a:bodyPr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WMCHealth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33B0-6C1F-47BD-8BCC-1668E6605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8209"/>
            <a:ext cx="4724400" cy="50191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health system in Westchester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 hospital and healthcare network between NYC and Albany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Massive catchment of over 3 million people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Tertiary care facility handling the most complex surgical and medical cases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and feeder hospitals extending nearly 150 miles north, just short of Albany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8316F-B1EE-4E71-B3AD-3CEA5374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12" y="848209"/>
            <a:ext cx="4180140" cy="47506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191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3199" y="-157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8477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Neurosurgery at WMC/NYMC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5576" y="3581400"/>
            <a:ext cx="64648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WESTCHESTER MEDICAL CENTER</a:t>
            </a:r>
          </a:p>
          <a:p>
            <a:pPr algn="ctr"/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Tertiary care medical center for 100 mile radius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Level 1 Trauma, CSC, Level 4 Epilepsy Centers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700 bed hospital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ACGME Sponsor for 35 Programs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985300"/>
            <a:ext cx="5029200" cy="26166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004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1649" y="88629"/>
            <a:ext cx="8229600" cy="763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8477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Neurosurgery at WMC/NYMC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449" y="3886199"/>
            <a:ext cx="7833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MARIA FARERI CHILDREN’S HOSPITAL</a:t>
            </a:r>
          </a:p>
          <a:p>
            <a:pPr algn="ctr"/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Tertiary care center-Only Regional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Peds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Level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Neonatal ICU, Pediatric ICU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Dedicated Pediatric 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47895"/>
            <a:ext cx="4724400" cy="28426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8177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1541" y="83356"/>
            <a:ext cx="8229600" cy="763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8477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Neurosurgery at WMC/NYMC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789" y="3962400"/>
            <a:ext cx="7833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ICU PAVILION</a:t>
            </a:r>
          </a:p>
          <a:p>
            <a:pPr algn="ctr"/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in 2023, Completion in 2025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floor ICU Tower with advanced imaging</a:t>
            </a:r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003" y="999745"/>
            <a:ext cx="5400675" cy="2809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Down Arrow 9"/>
          <p:cNvSpPr/>
          <p:nvPr/>
        </p:nvSpPr>
        <p:spPr>
          <a:xfrm>
            <a:off x="2133600" y="1600200"/>
            <a:ext cx="228600" cy="91440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8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9737"/>
            <a:ext cx="8229600" cy="82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8477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Neurosurgery at WMC/NYMC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2CE209-5369-4FF0-98EF-F69F25918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19231" r="1172" b="9170"/>
          <a:stretch/>
        </p:blipFill>
        <p:spPr>
          <a:xfrm>
            <a:off x="922064" y="859572"/>
            <a:ext cx="7147471" cy="3492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84932" y="4212624"/>
            <a:ext cx="7978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Residency complement: 2 residents per year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Fellowships offered in Endovascular and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Neurocritical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for more…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Extensive APP support</a:t>
            </a:r>
          </a:p>
        </p:txBody>
      </p:sp>
    </p:spTree>
    <p:extLst>
      <p:ext uri="{BB962C8B-B14F-4D97-AF65-F5344CB8AC3E}">
        <p14:creationId xmlns:p14="http://schemas.microsoft.com/office/powerpoint/2010/main" val="76044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8827" y="-186742"/>
            <a:ext cx="5679192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Faculty- WMC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2800" r="14545" b="30390"/>
          <a:stretch/>
        </p:blipFill>
        <p:spPr>
          <a:xfrm>
            <a:off x="3709316" y="921549"/>
            <a:ext cx="1085540" cy="1362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t="7733" r="18901" b="22176"/>
          <a:stretch/>
        </p:blipFill>
        <p:spPr>
          <a:xfrm>
            <a:off x="5061134" y="2679064"/>
            <a:ext cx="898673" cy="13272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7714" r="14684" b="19442"/>
          <a:stretch/>
        </p:blipFill>
        <p:spPr>
          <a:xfrm>
            <a:off x="3755410" y="4576229"/>
            <a:ext cx="1012473" cy="13531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1802" r="6849" b="18955"/>
          <a:stretch/>
        </p:blipFill>
        <p:spPr>
          <a:xfrm>
            <a:off x="144637" y="2668611"/>
            <a:ext cx="962398" cy="1334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1754" r="16112" b="31676"/>
          <a:stretch/>
        </p:blipFill>
        <p:spPr>
          <a:xfrm>
            <a:off x="1282278" y="4587024"/>
            <a:ext cx="943858" cy="13622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468" r="17804" b="29463"/>
          <a:stretch/>
        </p:blipFill>
        <p:spPr>
          <a:xfrm>
            <a:off x="1315719" y="906094"/>
            <a:ext cx="910417" cy="1362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2"/>
          <a:stretch/>
        </p:blipFill>
        <p:spPr>
          <a:xfrm>
            <a:off x="6215533" y="2668611"/>
            <a:ext cx="1085540" cy="1362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14645" b="18053"/>
          <a:stretch/>
        </p:blipFill>
        <p:spPr>
          <a:xfrm>
            <a:off x="162961" y="4587025"/>
            <a:ext cx="899423" cy="1362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138357" y="2282094"/>
            <a:ext cx="7987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        Chirag Gandhi         Fawaz Al-Mufti           Arundhati Biswas           P. Charles Garell            Simon Hanft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041108"/>
            <a:ext cx="89037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Meena Jhanwar-Uniyal          </a:t>
            </a:r>
            <a:r>
              <a:rPr lang="en-US" sz="1050" dirty="0"/>
              <a:t>Gurmeen Kaur          Merritt Kinon             Stephan Mayer             Avinash Mohan                 Carrie Muh             Andrew Bauerschmidt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903" y="5998935"/>
            <a:ext cx="85801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Jared Pisapia          Justin Santarelli            Vishad Sukul               Michael Tobias             Rachana Tyagi           John Wainwright               Jon Rosenberg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r="11172" b="25914"/>
          <a:stretch/>
        </p:blipFill>
        <p:spPr>
          <a:xfrm>
            <a:off x="1311642" y="2672867"/>
            <a:ext cx="959127" cy="13306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2" r="14292"/>
          <a:stretch/>
        </p:blipFill>
        <p:spPr bwMode="auto">
          <a:xfrm>
            <a:off x="3771870" y="2656901"/>
            <a:ext cx="877154" cy="13583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ADD477-6D61-43BD-A2C4-65AA244DA4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"/>
          <a:stretch/>
        </p:blipFill>
        <p:spPr>
          <a:xfrm>
            <a:off x="2518844" y="4572728"/>
            <a:ext cx="943858" cy="1356618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710818-A5E4-401E-85C4-C9A78A5CEA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"/>
          <a:stretch/>
        </p:blipFill>
        <p:spPr>
          <a:xfrm>
            <a:off x="5020958" y="4569907"/>
            <a:ext cx="1006242" cy="1362260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194FF7-5D7B-4720-A7C5-C0739643C2E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"/>
          <a:stretch/>
        </p:blipFill>
        <p:spPr>
          <a:xfrm>
            <a:off x="2510802" y="912652"/>
            <a:ext cx="959942" cy="1362261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3BF2D5-632C-4EE4-B662-7561AFA5324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2701" r="-1132" b="2600"/>
          <a:stretch/>
        </p:blipFill>
        <p:spPr>
          <a:xfrm>
            <a:off x="5068073" y="899766"/>
            <a:ext cx="959127" cy="1362260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D7BF1C-AFE6-4372-958F-209D08E855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44" y="2640567"/>
            <a:ext cx="910400" cy="1365734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D30E8B-8F5A-4D8C-B1B1-95668516F45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7" y="905473"/>
            <a:ext cx="917747" cy="1376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96199A-C157-4DA5-AEA2-5DD902E6B16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3" b="12445"/>
          <a:stretch/>
        </p:blipFill>
        <p:spPr>
          <a:xfrm>
            <a:off x="6280276" y="4548221"/>
            <a:ext cx="943858" cy="14010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2C5D9-1749-508E-7FF8-5CEB039C467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4"/>
          <a:stretch/>
        </p:blipFill>
        <p:spPr>
          <a:xfrm>
            <a:off x="7667069" y="2666714"/>
            <a:ext cx="1085540" cy="1374394"/>
          </a:xfrm>
          <a:prstGeom prst="rect">
            <a:avLst/>
          </a:prstGeom>
          <a:ln>
            <a:solidFill>
              <a:srgbClr val="005DAA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17E10-C03E-3C6E-B04E-914E6E500E8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/>
        </p:blipFill>
        <p:spPr>
          <a:xfrm>
            <a:off x="7677460" y="4569907"/>
            <a:ext cx="1000567" cy="1379378"/>
          </a:xfrm>
          <a:prstGeom prst="rect">
            <a:avLst/>
          </a:prstGeom>
          <a:ln>
            <a:solidFill>
              <a:srgbClr val="005DAA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797CCD-E4CA-5D56-490B-9FF9F8364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1424" y="76943"/>
            <a:ext cx="3531290" cy="25353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variety of training programs represented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WMC!!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Emory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Columbia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 Sinai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UPenn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8E111-1800-D058-FA20-13EE859DA6A1}"/>
              </a:ext>
            </a:extLst>
          </p:cNvPr>
          <p:cNvSpPr txBox="1"/>
          <p:nvPr/>
        </p:nvSpPr>
        <p:spPr>
          <a:xfrm>
            <a:off x="7178610" y="733356"/>
            <a:ext cx="217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Montefiore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Stanford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Barrow (BNI)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UMiami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Duke</a:t>
            </a:r>
          </a:p>
        </p:txBody>
      </p:sp>
    </p:spTree>
    <p:extLst>
      <p:ext uri="{BB962C8B-B14F-4D97-AF65-F5344CB8AC3E}">
        <p14:creationId xmlns:p14="http://schemas.microsoft.com/office/powerpoint/2010/main" val="156291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46" y="0"/>
            <a:ext cx="8229600" cy="838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Hackensack University Medical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43400"/>
            <a:ext cx="7010400" cy="91440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Neurosurgery procedures annually, 13 surgeons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operative experience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PGY-3 through PGY-7 rotations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344-5FB7-1D48-BA15-F92EB528483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86" y="1143000"/>
            <a:ext cx="443992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2805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2024&quot;&gt;&lt;object type=&quot;3&quot; unique_id=&quot;12025&quot;&gt;&lt;property id=&quot;20148&quot; value=&quot;5&quot;/&gt;&lt;property id=&quot;20300&quot; value=&quot;Slide 1 - &amp;quot;&amp;#x0D;&amp;#x0A;&amp;#x0D;&amp;#x0A;&amp;#x0D;&amp;#x0A;&amp;#x0D;&amp;#x0A;&amp;#x0D;&amp;#x0A;&amp;#x0D;&amp;#x0A;&amp;#x0D;&amp;#x0A;&amp;#x0D;&amp;#x0A;&amp;#x0D;&amp;#x0A;&amp;#x0D;&amp;#x0A;&amp;#x0D;&amp;#x0A;&amp;quot;&quot;/&gt;&lt;property id=&quot;20307&quot; value=&quot;260&quot;/&gt;&lt;/object&gt;&lt;object type=&quot;3&quot; unique_id=&quot;12026&quot;&gt;&lt;property id=&quot;20148&quot; value=&quot;5&quot;/&gt;&lt;property id=&quot;20300&quot; value=&quot;Slide 2 - &amp;quot;Westchester Medical Center&amp;quot;&quot;/&gt;&lt;property id=&quot;20307&quot; value=&quot;295&quot;/&gt;&lt;/object&gt;&lt;object type=&quot;3&quot; unique_id=&quot;12027&quot;&gt;&lt;property id=&quot;20148&quot; value=&quot;5&quot;/&gt;&lt;property id=&quot;20300&quot; value=&quot;Slide 3 - &amp;quot;WMC Sites&amp;quot;&quot;/&gt;&lt;property id=&quot;20307&quot; value=&quot;262&quot;/&gt;&lt;/object&gt;&lt;object type=&quot;3&quot; unique_id=&quot;12028&quot;&gt;&lt;property id=&quot;20148&quot; value=&quot;5&quot;/&gt;&lt;property id=&quot;20300&quot; value=&quot;Slide 4 - &amp;quot;Mission &amp;amp; Vision&amp;quot;&quot;/&gt;&lt;property id=&quot;20307&quot; value=&quot;296&quot;/&gt;&lt;/object&gt;&lt;object type=&quot;3&quot; unique_id=&quot;12029&quot;&gt;&lt;property id=&quot;20148&quot; value=&quot;5&quot;/&gt;&lt;property id=&quot;20300&quot; value=&quot;Slide 5 - &amp;quot;WMC History pre-1998&amp;quot;&quot;/&gt;&lt;property id=&quot;20307&quot; value=&quot;264&quot;/&gt;&lt;/object&gt;&lt;object type=&quot;3&quot; unique_id=&quot;12030&quot;&gt;&lt;property id=&quot;20148&quot; value=&quot;5&quot;/&gt;&lt;property id=&quot;20300&quot; value=&quot;Slide 6 - &amp;quot;Public Benefit Corporation&amp;quot;&quot;/&gt;&lt;property id=&quot;20307&quot; value=&quot;265&quot;/&gt;&lt;/object&gt;&lt;object type=&quot;3&quot; unique_id=&quot;12031&quot;&gt;&lt;property id=&quot;20148&quot; value=&quot;5&quot;/&gt;&lt;property id=&quot;20300&quot; value=&quot;Slide 7 - &amp;quot;WCHCC Statutory Requirements&amp;quot;&quot;/&gt;&lt;property id=&quot;20307&quot; value=&quot;266&quot;/&gt;&lt;/object&gt;&lt;object type=&quot;3&quot; unique_id=&quot;12032&quot;&gt;&lt;property id=&quot;20148&quot; value=&quot;5&quot;/&gt;&lt;property id=&quot;20300&quot; value=&quot;Slide 8 - &amp;quot;1998 - 2012&amp;quot;&quot;/&gt;&lt;property id=&quot;20307&quot; value=&quot;267&quot;/&gt;&lt;/object&gt;&lt;object type=&quot;3&quot; unique_id=&quot;12033&quot;&gt;&lt;property id=&quot;20148&quot; value=&quot;5&quot;/&gt;&lt;property id=&quot;20300&quot; value=&quot;Slide 9 - &amp;quot;&amp;#x0D;&amp;#x0A;&amp;#x0D;&amp;#x0A;&amp;#x0D;&amp;#x0A;&amp;#x0D;&amp;#x0A;&amp;#x0D;&amp;#x0A;&amp;#x0D;&amp;#x0A;&amp;#x0D;&amp;#x0A;&amp;#x0D;&amp;#x0A;&amp;#x0D;&amp;#x0A;&amp;#x0D;&amp;#x0A;&amp;#x0D;&amp;#x0A;&amp;quot;&quot;/&gt;&lt;property id=&quot;20307&quot; value=&quot;294&quot;/&gt;&lt;/object&gt;&lt;object type=&quot;3&quot; unique_id=&quot;12034&quot;&gt;&lt;property id=&quot;20148&quot; value=&quot;5&quot;/&gt;&lt;property id=&quot;20300&quot; value=&quot;Slide 10&quot;/&gt;&lt;property id=&quot;20307&quot; value=&quot;269&quot;/&gt;&lt;/object&gt;&lt;object type=&quot;3&quot; unique_id=&quot;12035&quot;&gt;&lt;property id=&quot;20148&quot; value=&quot;5&quot;/&gt;&lt;property id=&quot;20300&quot; value=&quot;Slide 11 - &amp;quot;WMC By the Numbers&amp;quot;&quot;/&gt;&lt;property id=&quot;20307&quot; value=&quot;270&quot;/&gt;&lt;/object&gt;&lt;object type=&quot;3&quot; unique_id=&quot;12036&quot;&gt;&lt;property id=&quot;20148&quot; value=&quot;5&quot;/&gt;&lt;property id=&quot;20300&quot; value=&quot;Slide 12&quot;/&gt;&lt;property id=&quot;20307&quot; value=&quot;301&quot;/&gt;&lt;/object&gt;&lt;object type=&quot;3&quot; unique_id=&quot;12037&quot;&gt;&lt;property id=&quot;20148&quot; value=&quot;5&quot;/&gt;&lt;property id=&quot;20300&quot; value=&quot;Slide 13&quot;/&gt;&lt;property id=&quot;20307&quot; value=&quot;272&quot;/&gt;&lt;/object&gt;&lt;object type=&quot;3&quot; unique_id=&quot;12038&quot;&gt;&lt;property id=&quot;20148&quot; value=&quot;5&quot;/&gt;&lt;property id=&quot;20300&quot; value=&quot;Slide 14 - &amp;quot;WCHCC Statutory Requirements&amp;quot;&quot;/&gt;&lt;property id=&quot;20307&quot; value=&quot;302&quot;/&gt;&lt;/object&gt;&lt;object type=&quot;3&quot; unique_id=&quot;12039&quot;&gt;&lt;property id=&quot;20148&quot; value=&quot;5&quot;/&gt;&lt;property id=&quot;20300&quot; value=&quot;Slide 15 - &amp;quot;Quality of Care&amp;quot;&quot;/&gt;&lt;property id=&quot;20307&quot; value=&quot;303&quot;/&gt;&lt;/object&gt;&lt;object type=&quot;3&quot; unique_id=&quot;12040&quot;&gt;&lt;property id=&quot;20148&quot; value=&quot;5&quot;/&gt;&lt;property id=&quot;20300&quot; value=&quot;Slide 16&quot;/&gt;&lt;property id=&quot;20307&quot; value=&quot;305&quot;/&gt;&lt;/object&gt;&lt;object type=&quot;3&quot; unique_id=&quot;12041&quot;&gt;&lt;property id=&quot;20148&quot; value=&quot;5&quot;/&gt;&lt;property id=&quot;20300&quot; value=&quot;Slide 17 - &amp;quot;&amp;#x0D;&amp;#x0A;&amp;#x0D;&amp;#x0A;&amp;#x0D;&amp;#x0A;&amp;#x0D;&amp;#x0A;&amp;#x0D;&amp;#x0A;&amp;#x0D;&amp;#x0A;&amp;#x0D;&amp;#x0A;&amp;#x0D;&amp;#x0A;&amp;#x0D;&amp;#x0A;&amp;#x0D;&amp;#x0A;&amp;#x0D;&amp;#x0A;&amp;quot;&quot;/&gt;&lt;property id=&quot;20307&quot; value=&quot;299&quot;/&gt;&lt;/object&gt;&lt;object type=&quot;3&quot; unique_id=&quot;12042&quot;&gt;&lt;property id=&quot;20148&quot; value=&quot;5&quot;/&gt;&lt;property id=&quot;20300&quot; value=&quot;Slide 18&quot;/&gt;&lt;property id=&quot;20307&quot; value=&quot;304&quot;/&gt;&lt;/object&gt;&lt;object type=&quot;3&quot; unique_id=&quot;12043&quot;&gt;&lt;property id=&quot;20148&quot; value=&quot;5&quot;/&gt;&lt;property id=&quot;20300&quot; value=&quot;Slide 19&quot;/&gt;&lt;property id=&quot;20307&quot; value=&quot;276&quot;/&gt;&lt;/object&gt;&lt;object type=&quot;3&quot; unique_id=&quot;12044&quot;&gt;&lt;property id=&quot;20148&quot; value=&quot;5&quot;/&gt;&lt;property id=&quot;20300&quot; value=&quot;Slide 20&quot;/&gt;&lt;property id=&quot;20307&quot; value=&quot;277&quot;/&gt;&lt;/object&gt;&lt;object type=&quot;3&quot; unique_id=&quot;12045&quot;&gt;&lt;property id=&quot;20148&quot; value=&quot;5&quot;/&gt;&lt;property id=&quot;20300&quot; value=&quot;Slide 21&quot;/&gt;&lt;property id=&quot;20307&quot; value=&quot;278&quot;/&gt;&lt;/object&gt;&lt;object type=&quot;3&quot; unique_id=&quot;12046&quot;&gt;&lt;property id=&quot;20148&quot; value=&quot;5&quot;/&gt;&lt;property id=&quot;20300&quot; value=&quot;Slide 22&quot;/&gt;&lt;property id=&quot;20307&quot; value=&quot;279&quot;/&gt;&lt;/object&gt;&lt;object type=&quot;3&quot; unique_id=&quot;12047&quot;&gt;&lt;property id=&quot;20148&quot; value=&quot;5&quot;/&gt;&lt;property id=&quot;20300&quot; value=&quot;Slide 23&quot;/&gt;&lt;property id=&quot;20307&quot; value=&quot;280&quot;/&gt;&lt;/object&gt;&lt;object type=&quot;3&quot; unique_id=&quot;12048&quot;&gt;&lt;property id=&quot;20148&quot; value=&quot;5&quot;/&gt;&lt;property id=&quot;20300&quot; value=&quot;Slide 24&quot;/&gt;&lt;property id=&quot;20307&quot; value=&quot;281&quot;/&gt;&lt;/object&gt;&lt;object type=&quot;3&quot; unique_id=&quot;12049&quot;&gt;&lt;property id=&quot;20148&quot; value=&quot;5&quot;/&gt;&lt;property id=&quot;20300&quot; value=&quot;Slide 25&quot;/&gt;&lt;property id=&quot;20307&quot; value=&quot;282&quot;/&gt;&lt;/object&gt;&lt;object type=&quot;3&quot; unique_id=&quot;12050&quot;&gt;&lt;property id=&quot;20148&quot; value=&quot;5&quot;/&gt;&lt;property id=&quot;20300&quot; value=&quot;Slide 26&quot;/&gt;&lt;property id=&quot;20307&quot; value=&quot;283&quot;/&gt;&lt;/object&gt;&lt;object type=&quot;3&quot; unique_id=&quot;12051&quot;&gt;&lt;property id=&quot;20148&quot; value=&quot;5&quot;/&gt;&lt;property id=&quot;20300&quot; value=&quot;Slide 27&quot;/&gt;&lt;property id=&quot;20307&quot; value=&quot;284&quot;/&gt;&lt;/object&gt;&lt;object type=&quot;3&quot; unique_id=&quot;12052&quot;&gt;&lt;property id=&quot;20148&quot; value=&quot;5&quot;/&gt;&lt;property id=&quot;20300&quot; value=&quot;Slide 28&quot;/&gt;&lt;property id=&quot;20307&quot; value=&quot;285&quot;/&gt;&lt;/object&gt;&lt;object type=&quot;3&quot; unique_id=&quot;12053&quot;&gt;&lt;property id=&quot;20148&quot; value=&quot;5&quot;/&gt;&lt;property id=&quot;20300&quot; value=&quot;Slide 29&quot;/&gt;&lt;property id=&quot;20307&quot; value=&quot;286&quot;/&gt;&lt;/object&gt;&lt;object type=&quot;3&quot; unique_id=&quot;12054&quot;&gt;&lt;property id=&quot;20148&quot; value=&quot;5&quot;/&gt;&lt;property id=&quot;20300&quot; value=&quot;Slide 30&quot;/&gt;&lt;property id=&quot;20307&quot; value=&quot;287&quot;/&gt;&lt;/object&gt;&lt;object type=&quot;3&quot; unique_id=&quot;12055&quot;&gt;&lt;property id=&quot;20148&quot; value=&quot;5&quot;/&gt;&lt;property id=&quot;20300&quot; value=&quot;Slide 31&quot;/&gt;&lt;property id=&quot;20307&quot; value=&quot;288&quot;/&gt;&lt;/object&gt;&lt;object type=&quot;3&quot; unique_id=&quot;12056&quot;&gt;&lt;property id=&quot;20148&quot; value=&quot;5&quot;/&gt;&lt;property id=&quot;20300&quot; value=&quot;Slide 32&quot;/&gt;&lt;property id=&quot;20307&quot; value=&quot;289&quot;/&gt;&lt;/object&gt;&lt;object type=&quot;3&quot; unique_id=&quot;12057&quot;&gt;&lt;property id=&quot;20148&quot; value=&quot;5&quot;/&gt;&lt;property id=&quot;20300&quot; value=&quot;Slide 33&quot;/&gt;&lt;property id=&quot;20307&quot; value=&quot;290&quot;/&gt;&lt;/object&gt;&lt;object type=&quot;3&quot; unique_id=&quot;12058&quot;&gt;&lt;property id=&quot;20148&quot; value=&quot;5&quot;/&gt;&lt;property id=&quot;20300&quot; value=&quot;Slide 34&quot;/&gt;&lt;property id=&quot;20307&quot; value=&quot;291&quot;/&gt;&lt;/object&gt;&lt;object type=&quot;3&quot; unique_id=&quot;12059&quot;&gt;&lt;property id=&quot;20148&quot; value=&quot;5&quot;/&gt;&lt;property id=&quot;20300&quot; value=&quot;Slide 35 - &amp;quot;Ambulatory Care Pavilion&amp;quot;&quot;/&gt;&lt;property id=&quot;20307&quot; value=&quot;298&quot;/&gt;&lt;/object&gt;&lt;object type=&quot;3&quot; unique_id=&quot;12060&quot;&gt;&lt;property id=&quot;20148&quot; value=&quot;5&quot;/&gt;&lt;property id=&quot;20300&quot; value=&quot;Slide 36&quot;/&gt;&lt;property id=&quot;20307&quot; value=&quot;293&quot;/&gt;&lt;/object&gt;&lt;object type=&quot;3&quot; unique_id=&quot;12061&quot;&gt;&lt;property id=&quot;20148&quot; value=&quot;5&quot;/&gt;&lt;property id=&quot;20300&quot; value=&quot;Slide 37 - &amp;quot;&amp;#x0D;&amp;#x0A;&amp;#x0D;&amp;#x0A;&amp;#x0D;&amp;#x0A;&amp;#x0D;&amp;#x0A;&amp;#x0D;&amp;#x0A;&amp;#x0D;&amp;#x0A;&amp;#x0D;&amp;#x0A;&amp;#x0D;&amp;#x0A;&amp;#x0D;&amp;#x0A;&amp;#x0D;&amp;#x0A;&amp;#x0D;&amp;#x0A;&amp;quot;&quot;/&gt;&lt;property id=&quot;20307&quot; value=&quot;300&quot;/&gt;&lt;/object&gt;&lt;/object&gt;&lt;object type=&quot;8&quot; unique_id=&quot;1210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47">
      <a:dk1>
        <a:sysClr val="windowText" lastClr="000000"/>
      </a:dk1>
      <a:lt1>
        <a:sysClr val="window" lastClr="FFFFFF"/>
      </a:lt1>
      <a:dk2>
        <a:srgbClr val="2483C9"/>
      </a:dk2>
      <a:lt2>
        <a:srgbClr val="5759B8"/>
      </a:lt2>
      <a:accent1>
        <a:srgbClr val="08477B"/>
      </a:accent1>
      <a:accent2>
        <a:srgbClr val="A3B4CF"/>
      </a:accent2>
      <a:accent3>
        <a:srgbClr val="FDCE51"/>
      </a:accent3>
      <a:accent4>
        <a:srgbClr val="FF7A36"/>
      </a:accent4>
      <a:accent5>
        <a:srgbClr val="5E3EAE"/>
      </a:accent5>
      <a:accent6>
        <a:srgbClr val="86905A"/>
      </a:accent6>
      <a:hlink>
        <a:srgbClr val="CF5415"/>
      </a:hlink>
      <a:folHlink>
        <a:srgbClr val="3EBBC3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18254</TotalTime>
  <Words>815</Words>
  <Application>Microsoft Office PowerPoint</Application>
  <PresentationFormat>On-screen Show (4:3)</PresentationFormat>
  <Paragraphs>191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Franklin Gothic Book</vt:lpstr>
      <vt:lpstr>Franklin Gothic Medium</vt:lpstr>
      <vt:lpstr>Myriad Pro</vt:lpstr>
      <vt:lpstr>Myriad Pro Light</vt:lpstr>
      <vt:lpstr>Sabon Next LT</vt:lpstr>
      <vt:lpstr>Times New Roman</vt:lpstr>
      <vt:lpstr>Wingdings</vt:lpstr>
      <vt:lpstr>Office Theme</vt:lpstr>
      <vt:lpstr>Title Slide</vt:lpstr>
      <vt:lpstr>Section Slide</vt:lpstr>
      <vt:lpstr> Neurological Surgery  Residency Training Program  Westchester Medical Center/  New York Medical College  Valhalla, NY</vt:lpstr>
      <vt:lpstr>Westchester County, NY</vt:lpstr>
      <vt:lpstr>WMCHealth Alliance</vt:lpstr>
      <vt:lpstr>PowerPoint Presentation</vt:lpstr>
      <vt:lpstr>PowerPoint Presentation</vt:lpstr>
      <vt:lpstr>PowerPoint Presentation</vt:lpstr>
      <vt:lpstr>PowerPoint Presentation</vt:lpstr>
      <vt:lpstr>Core Faculty- WMC</vt:lpstr>
      <vt:lpstr>Hackensack University Medical Center</vt:lpstr>
      <vt:lpstr>Clinical Excellence</vt:lpstr>
      <vt:lpstr>Clinical Excellence: Graduating Volumes</vt:lpstr>
      <vt:lpstr>Education</vt:lpstr>
      <vt:lpstr>Education</vt:lpstr>
      <vt:lpstr>Education</vt:lpstr>
      <vt:lpstr>                        Professional Development and Mentorship</vt:lpstr>
      <vt:lpstr>Graduates: Where Are They Now?  </vt:lpstr>
      <vt:lpstr>PowerPoint Presentation</vt:lpstr>
      <vt:lpstr>PowerPoint Presentation</vt:lpstr>
      <vt:lpstr>Welcome!  </vt:lpstr>
    </vt:vector>
  </TitlesOfParts>
  <Company>Westchester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BennorthK</dc:creator>
  <cp:lastModifiedBy>Loscri, Christine</cp:lastModifiedBy>
  <cp:revision>599</cp:revision>
  <cp:lastPrinted>2015-11-20T22:33:07Z</cp:lastPrinted>
  <dcterms:created xsi:type="dcterms:W3CDTF">2009-11-02T22:32:55Z</dcterms:created>
  <dcterms:modified xsi:type="dcterms:W3CDTF">2023-07-14T14:47:56Z</dcterms:modified>
</cp:coreProperties>
</file>