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2" r:id="rId2"/>
    <p:sldMasterId id="2147483723" r:id="rId3"/>
    <p:sldMasterId id="2147483703" r:id="rId4"/>
    <p:sldMasterId id="2147483734" r:id="rId5"/>
  </p:sldMasterIdLst>
  <p:notesMasterIdLst>
    <p:notesMasterId r:id="rId14"/>
  </p:notesMasterIdLst>
  <p:sldIdLst>
    <p:sldId id="260" r:id="rId6"/>
    <p:sldId id="257" r:id="rId7"/>
    <p:sldId id="261" r:id="rId8"/>
    <p:sldId id="265" r:id="rId9"/>
    <p:sldId id="262" r:id="rId10"/>
    <p:sldId id="263" r:id="rId11"/>
    <p:sldId id="26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43A"/>
    <a:srgbClr val="001E62"/>
    <a:srgbClr val="A1D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3" autoAdjust="0"/>
    <p:restoredTop sz="94715"/>
  </p:normalViewPr>
  <p:slideViewPr>
    <p:cSldViewPr snapToGrid="0">
      <p:cViewPr varScale="1">
        <p:scale>
          <a:sx n="83" d="100"/>
          <a:sy n="83" d="100"/>
        </p:scale>
        <p:origin x="12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DC412-B107-46CD-A9A9-BB0483795BF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6160-6F9B-497D-B5CC-F29A2C5E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4200 cases puts you in the 90</a:t>
            </a:r>
            <a:r>
              <a:rPr lang="en-US" baseline="30000" dirty="0"/>
              <a:t>th</a:t>
            </a:r>
            <a:r>
              <a:rPr lang="en-US" dirty="0"/>
              <a:t> percentile of 3/</a:t>
            </a:r>
            <a:r>
              <a:rPr lang="en-US" dirty="0" err="1"/>
              <a:t>yr</a:t>
            </a:r>
            <a:r>
              <a:rPr lang="en-US" dirty="0"/>
              <a:t>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26160-6F9B-497D-B5CC-F29A2C5EC1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8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26160-6F9B-497D-B5CC-F29A2C5EC1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6474" y="4201345"/>
            <a:ext cx="803644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07" y="186506"/>
            <a:ext cx="3653444" cy="168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"/>
            <a:ext cx="40748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4051376" y="12"/>
            <a:ext cx="975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342900">
              <a:buFont typeface="Arial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28700" indent="-342900">
              <a:buFont typeface="Arial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342900">
              <a:buFont typeface="Arial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14500" indent="-342900">
              <a:buFont typeface="Arial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491412" y="731520"/>
            <a:ext cx="3200400" cy="1546854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1"/>
          </p:nvPr>
        </p:nvSpPr>
        <p:spPr>
          <a:xfrm>
            <a:off x="849961" y="2519266"/>
            <a:ext cx="3628735" cy="3153746"/>
          </a:xfrm>
          <a:prstGeom prst="rect">
            <a:avLst/>
          </a:prstGeom>
          <a:solidFill>
            <a:srgbClr val="75787B"/>
          </a:solidFill>
        </p:spPr>
        <p:txBody>
          <a:bodyPr lIns="182880" tIns="182880" rIns="182880" bIns="18288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1238"/>
            <a:ext cx="98921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4528" y="638507"/>
            <a:ext cx="11362945" cy="2391772"/>
          </a:xfrm>
        </p:spPr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06168" y="3122353"/>
            <a:ext cx="1139070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7" y="4972757"/>
            <a:ext cx="3663170" cy="1693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2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25398"/>
            <a:ext cx="12192000" cy="2641601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08" y="-25398"/>
            <a:ext cx="8348592" cy="2641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" y="219455"/>
            <a:ext cx="3620525" cy="2151892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14528" y="2861056"/>
            <a:ext cx="11362945" cy="2146916"/>
          </a:xfrm>
        </p:spPr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06168" y="5320145"/>
            <a:ext cx="11390705" cy="11597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62464" cy="68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8236" y="4201345"/>
            <a:ext cx="716468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06112" y="1717499"/>
            <a:ext cx="7147221" cy="23917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07" y="186506"/>
            <a:ext cx="3653444" cy="168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62464" cy="68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06112" y="1717498"/>
            <a:ext cx="7147221" cy="33259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77" y="186506"/>
            <a:ext cx="3653444" cy="168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2438400" cy="68580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67984" y="4201345"/>
            <a:ext cx="890948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71893" y="1717499"/>
            <a:ext cx="8905579" cy="23917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" y="383982"/>
            <a:ext cx="2233297" cy="1326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Blue 1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23622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19200" y="3134360"/>
            <a:ext cx="9753600" cy="1412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51400"/>
            <a:ext cx="3759200" cy="17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8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893" y="365125"/>
            <a:ext cx="8814585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893" y="1572768"/>
            <a:ext cx="8814585" cy="49560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893" y="365125"/>
            <a:ext cx="8814585" cy="9881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893" y="1572768"/>
            <a:ext cx="8814585" cy="495604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894" y="365125"/>
            <a:ext cx="8814584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893" y="1572768"/>
            <a:ext cx="5077291" cy="49560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42301" y="1572063"/>
            <a:ext cx="3444177" cy="49573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834" y="4616982"/>
            <a:ext cx="1125811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1056" y="2133136"/>
            <a:ext cx="11230674" cy="23917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60" y="186506"/>
            <a:ext cx="3653444" cy="168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1893" y="1572769"/>
            <a:ext cx="4264403" cy="49560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4225" y="1572769"/>
            <a:ext cx="4212253" cy="495604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71895" y="365125"/>
            <a:ext cx="8814584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1894" y="1589723"/>
            <a:ext cx="4334933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1894" y="2540318"/>
            <a:ext cx="4334933" cy="398849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77760" y="1589723"/>
            <a:ext cx="4208718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77760" y="2540318"/>
            <a:ext cx="4208718" cy="398849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71894" y="365125"/>
            <a:ext cx="8814584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71893" y="365125"/>
            <a:ext cx="8814585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71893" y="310896"/>
            <a:ext cx="8905240" cy="6217920"/>
          </a:xfrm>
        </p:spPr>
        <p:txBody>
          <a:bodyPr/>
          <a:lstStyle>
            <a:lvl1pPr marL="0" indent="0">
              <a:buFontTx/>
              <a:buNone/>
              <a:tabLst>
                <a:tab pos="2557463" algn="l"/>
              </a:tabLst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65125"/>
            <a:ext cx="111252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72767"/>
            <a:ext cx="11125200" cy="3807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65125"/>
            <a:ext cx="111252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72767"/>
            <a:ext cx="11125200" cy="38076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52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2767"/>
            <a:ext cx="11125200" cy="38076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800100" indent="-342900">
              <a:buFont typeface="Arial" charset="0"/>
              <a:buChar char="•"/>
              <a:defRPr/>
            </a:lvl2pPr>
            <a:lvl3pPr marL="1257300" indent="-342900">
              <a:buFont typeface="Arial" charset="0"/>
              <a:buChar char="•"/>
              <a:defRPr/>
            </a:lvl3pPr>
            <a:lvl4pPr marL="1657350" indent="-285750">
              <a:buFont typeface="Arial" charset="0"/>
              <a:buChar char="•"/>
              <a:defRPr/>
            </a:lvl4pPr>
            <a:lvl5pPr marL="2114550" indent="-285750"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52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2767"/>
            <a:ext cx="6800851" cy="38076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9052" y="1572063"/>
            <a:ext cx="4019549" cy="4871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1" y="365125"/>
            <a:ext cx="11106149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3" y="1572767"/>
            <a:ext cx="6781799" cy="3807615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9052" y="1572063"/>
            <a:ext cx="4019549" cy="487160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36474" y="4201345"/>
            <a:ext cx="803644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29" y="183168"/>
            <a:ext cx="3663170" cy="1693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572769"/>
            <a:ext cx="5867400" cy="495604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2451" y="365125"/>
            <a:ext cx="11106149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2452" y="1573214"/>
            <a:ext cx="4933949" cy="380716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9723"/>
            <a:ext cx="5410200" cy="823912"/>
          </a:xfrm>
        </p:spPr>
        <p:txBody>
          <a:bodyPr anchor="t" anchorCtr="0"/>
          <a:lstStyle>
            <a:lvl1pPr marL="0" indent="0">
              <a:buNone/>
              <a:defRPr sz="24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40317"/>
            <a:ext cx="5410200" cy="28400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00" y="1589723"/>
            <a:ext cx="5410200" cy="823912"/>
          </a:xfrm>
        </p:spPr>
        <p:txBody>
          <a:bodyPr anchor="t" anchorCtr="0"/>
          <a:lstStyle>
            <a:lvl1pPr marL="0" indent="0">
              <a:buNone/>
              <a:defRPr sz="24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2540318"/>
            <a:ext cx="5410200" cy="398849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52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1" y="365125"/>
            <a:ext cx="110871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3400" y="414338"/>
            <a:ext cx="11125200" cy="4629150"/>
          </a:xfrm>
        </p:spPr>
        <p:txBody>
          <a:bodyPr/>
          <a:lstStyle>
            <a:lvl1pPr marL="0" indent="0">
              <a:buFontTx/>
              <a:buNone/>
              <a:tabLst>
                <a:tab pos="2557463" algn="l"/>
              </a:tabLst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65125"/>
            <a:ext cx="111252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72767"/>
            <a:ext cx="11125200" cy="3807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65125"/>
            <a:ext cx="111252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72767"/>
            <a:ext cx="11125200" cy="38076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52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2767"/>
            <a:ext cx="11125200" cy="38076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90563" indent="-233363">
              <a:buFont typeface="Arial" charset="0"/>
              <a:buChar char="•"/>
              <a:tabLst/>
              <a:defRPr/>
            </a:lvl2pPr>
            <a:lvl3pPr marL="1157288" indent="-242888">
              <a:buFont typeface="Arial" charset="0"/>
              <a:buChar char="•"/>
              <a:tabLst/>
              <a:defRPr/>
            </a:lvl3pPr>
            <a:lvl4pPr marL="1603375" indent="-231775">
              <a:buFont typeface="Arial" charset="0"/>
              <a:buChar char="•"/>
              <a:tabLst/>
              <a:defRPr/>
            </a:lvl4pPr>
            <a:lvl5pPr marL="2071688" indent="-242888">
              <a:buFont typeface="Arial" charset="0"/>
              <a:buChar char="•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52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2767"/>
            <a:ext cx="6800851" cy="38076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9052" y="1572063"/>
            <a:ext cx="4019549" cy="4871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1" y="365125"/>
            <a:ext cx="11106149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3" y="1572767"/>
            <a:ext cx="6781799" cy="3807615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9052" y="1572063"/>
            <a:ext cx="4019549" cy="487160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8960" y="2123899"/>
            <a:ext cx="11054080" cy="2391772"/>
          </a:xfrm>
        </p:spPr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60979" y="4607745"/>
            <a:ext cx="1108108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78" y="183168"/>
            <a:ext cx="3663170" cy="1693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572769"/>
            <a:ext cx="5867400" cy="495604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2451" y="365125"/>
            <a:ext cx="11106149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2452" y="1573214"/>
            <a:ext cx="4933949" cy="380716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9723"/>
            <a:ext cx="5410200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40317"/>
            <a:ext cx="5410200" cy="28400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00" y="1589723"/>
            <a:ext cx="5410200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2540318"/>
            <a:ext cx="5410200" cy="398849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5200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2166" y="365125"/>
            <a:ext cx="11056435" cy="98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3400" y="414338"/>
            <a:ext cx="11125200" cy="4629150"/>
          </a:xfrm>
        </p:spPr>
        <p:txBody>
          <a:bodyPr/>
          <a:lstStyle>
            <a:lvl1pPr marL="0" indent="0">
              <a:buFontTx/>
              <a:buNone/>
              <a:tabLst>
                <a:tab pos="2557463" algn="l"/>
              </a:tabLst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6474" y="4201345"/>
            <a:ext cx="803644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skerville BT" panose="02020602070506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07" y="186506"/>
            <a:ext cx="3653444" cy="16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39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834" y="4616982"/>
            <a:ext cx="1125811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1056" y="2133136"/>
            <a:ext cx="11230674" cy="23917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60" y="186506"/>
            <a:ext cx="3653444" cy="16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90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36474" y="4201345"/>
            <a:ext cx="803644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29" y="183168"/>
            <a:ext cx="3663170" cy="16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19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8960" y="2123899"/>
            <a:ext cx="11054080" cy="2391772"/>
          </a:xfrm>
        </p:spPr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60979" y="4607745"/>
            <a:ext cx="1108108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78" y="183168"/>
            <a:ext cx="3663170" cy="16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8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6474" y="4201345"/>
            <a:ext cx="803644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" y="204823"/>
            <a:ext cx="2020824" cy="12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1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6474" y="4201345"/>
            <a:ext cx="803644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" y="204823"/>
            <a:ext cx="2020824" cy="120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610" y="4201345"/>
            <a:ext cx="11249597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8764" y="1717499"/>
            <a:ext cx="11222181" cy="23917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82138"/>
            <a:ext cx="12192000" cy="47586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307689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" y="6420409"/>
            <a:ext cx="98921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8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9538" y="4607218"/>
            <a:ext cx="900338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1893" y="2123372"/>
            <a:ext cx="8981440" cy="23917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14" y="186506"/>
            <a:ext cx="3653444" cy="16874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0"/>
            <a:ext cx="2438400" cy="68580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6470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270" y="4201345"/>
            <a:ext cx="1003620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45674" y="1080655"/>
            <a:ext cx="10031800" cy="3028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377696" cy="68580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354235" y="0"/>
            <a:ext cx="975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" y="94254"/>
            <a:ext cx="1182186" cy="4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5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36474" y="4201345"/>
            <a:ext cx="803644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" y="94254"/>
            <a:ext cx="98921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95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"/>
            <a:ext cx="40748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051376" y="12"/>
            <a:ext cx="975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latin typeface="+mn-lt"/>
              </a:defRPr>
            </a:lvl1pPr>
            <a:lvl2pPr marL="685800" indent="-342900">
              <a:buFont typeface="Arial" charset="0"/>
              <a:buChar char="•"/>
              <a:defRPr sz="2000">
                <a:latin typeface="+mn-lt"/>
              </a:defRPr>
            </a:lvl2pPr>
            <a:lvl3pPr marL="1028700" indent="-342900">
              <a:buFont typeface="Arial" charset="0"/>
              <a:buChar char="•"/>
              <a:defRPr sz="1800">
                <a:latin typeface="+mn-lt"/>
              </a:defRPr>
            </a:lvl3pPr>
            <a:lvl4pPr marL="1371600" indent="-342900">
              <a:buFont typeface="Arial" charset="0"/>
              <a:buChar char="•"/>
              <a:defRPr sz="1800">
                <a:latin typeface="+mn-lt"/>
              </a:defRPr>
            </a:lvl4pPr>
            <a:lvl5pPr marL="1714500" indent="-342900">
              <a:buFont typeface="Arial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491412" y="731520"/>
            <a:ext cx="3200400" cy="1546854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1"/>
          </p:nvPr>
        </p:nvSpPr>
        <p:spPr>
          <a:xfrm>
            <a:off x="849961" y="2519266"/>
            <a:ext cx="3628735" cy="3153746"/>
          </a:xfrm>
          <a:prstGeom prst="rect">
            <a:avLst/>
          </a:prstGeom>
          <a:solidFill>
            <a:srgbClr val="75787B"/>
          </a:solidFill>
        </p:spPr>
        <p:txBody>
          <a:bodyPr lIns="182880" tIns="182880" rIns="182880" bIns="18288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1238"/>
            <a:ext cx="98921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66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4528" y="638507"/>
            <a:ext cx="11362945" cy="2391772"/>
          </a:xfrm>
        </p:spPr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06168" y="3122353"/>
            <a:ext cx="1139070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7" y="4972757"/>
            <a:ext cx="3663170" cy="16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90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2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25398"/>
            <a:ext cx="12192000" cy="4442852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1326" r="3001" b="18363"/>
          <a:stretch/>
        </p:blipFill>
        <p:spPr>
          <a:xfrm>
            <a:off x="4696496" y="-25398"/>
            <a:ext cx="7495504" cy="4404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0" y="270076"/>
            <a:ext cx="2990894" cy="1777665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14527" y="4800647"/>
            <a:ext cx="11362945" cy="1674159"/>
          </a:xfrm>
        </p:spPr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6542" y="2047741"/>
            <a:ext cx="4443412" cy="2099256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105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Blue 2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25398"/>
            <a:ext cx="12192000" cy="4442852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1326" r="3001" b="18363"/>
          <a:stretch/>
        </p:blipFill>
        <p:spPr>
          <a:xfrm>
            <a:off x="0" y="13239"/>
            <a:ext cx="7495504" cy="4404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10" y="13239"/>
            <a:ext cx="2621284" cy="1557984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14527" y="4800647"/>
            <a:ext cx="11362945" cy="1674159"/>
          </a:xfrm>
        </p:spPr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08968" y="1783724"/>
            <a:ext cx="4069567" cy="2099256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219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62464" cy="68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8236" y="4201345"/>
            <a:ext cx="716468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06112" y="1717499"/>
            <a:ext cx="7147221" cy="23917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07" y="186506"/>
            <a:ext cx="3653444" cy="16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0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62464" cy="68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06112" y="1717498"/>
            <a:ext cx="7147221" cy="33259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77" y="186506"/>
            <a:ext cx="3653444" cy="16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3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610" y="4201345"/>
            <a:ext cx="11249597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8764" y="1717499"/>
            <a:ext cx="11222181" cy="23917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82138"/>
            <a:ext cx="12192000" cy="47586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6307689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" y="6420409"/>
            <a:ext cx="98921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2438400" cy="68580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67984" y="4201345"/>
            <a:ext cx="890948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71893" y="1717499"/>
            <a:ext cx="8905579" cy="23917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" y="383982"/>
            <a:ext cx="2233297" cy="13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45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Blue 1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23622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19200" y="3134360"/>
            <a:ext cx="9753600" cy="1412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51400"/>
            <a:ext cx="3759200" cy="17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9538" y="4607218"/>
            <a:ext cx="900338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1893" y="2123372"/>
            <a:ext cx="8981440" cy="23917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14" y="186506"/>
            <a:ext cx="3653444" cy="16874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0"/>
            <a:ext cx="2438400" cy="68580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270" y="4201345"/>
            <a:ext cx="1003620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7578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45674" y="1080655"/>
            <a:ext cx="10031800" cy="3028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377696" cy="68580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1354235" y="0"/>
            <a:ext cx="975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" y="94254"/>
            <a:ext cx="1182186" cy="491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1D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36474" y="4201345"/>
            <a:ext cx="803644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" y="94254"/>
            <a:ext cx="98921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6474" y="1717499"/>
            <a:ext cx="8016860" cy="2391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861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6" r:id="rId2"/>
    <p:sldLayoutId id="2147483680" r:id="rId3"/>
    <p:sldLayoutId id="2147483718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15" r:id="rId12"/>
    <p:sldLayoutId id="2147483689" r:id="rId13"/>
    <p:sldLayoutId id="2147483690" r:id="rId14"/>
    <p:sldLayoutId id="2147483691" r:id="rId15"/>
    <p:sldLayoutId id="2147483720" r:id="rId16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1E6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2871893" y="365125"/>
            <a:ext cx="8814585" cy="9881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1893" y="1572768"/>
            <a:ext cx="8814585" cy="4956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2438400" cy="68580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" y="383982"/>
            <a:ext cx="2233297" cy="13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0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1E62"/>
          </a:solidFill>
          <a:latin typeface="Baskerville BT" panose="02020602070506020303" pitchFamily="18" charset="0"/>
          <a:ea typeface="Baskerville BT" panose="02020602070506020303" pitchFamily="18" charset="0"/>
          <a:cs typeface="Baskerville BT" panose="020206020705060203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5200" cy="9881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72767"/>
            <a:ext cx="11125200" cy="3766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" y="5339223"/>
            <a:ext cx="2233297" cy="13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2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1D6CA"/>
          </a:solidFill>
          <a:latin typeface="Baskerville BT" panose="02020602070506020303" pitchFamily="18" charset="0"/>
          <a:ea typeface="Baskerville BT" panose="02020602070506020303" pitchFamily="18" charset="0"/>
          <a:cs typeface="Baskerville BT" panose="020206020705060203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Avenir LT Std 55 Roman" charset="0"/>
          <a:cs typeface="Avenir LT Std 55 Roman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Avenir LT Std 55 Roman" charset="0"/>
          <a:cs typeface="Avenir LT Std 55 Roman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600" kern="1200">
          <a:solidFill>
            <a:schemeClr val="bg1"/>
          </a:solidFill>
          <a:latin typeface="+mn-lt"/>
          <a:ea typeface="Avenir LT Std 55 Roman" charset="0"/>
          <a:cs typeface="Avenir LT Std 55 Roman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600" kern="1200">
          <a:solidFill>
            <a:schemeClr val="bg1"/>
          </a:solidFill>
          <a:latin typeface="+mn-lt"/>
          <a:ea typeface="Avenir LT Std 55 Roman" charset="0"/>
          <a:cs typeface="Avenir LT Std 55 Roman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bg1"/>
          </a:solidFill>
          <a:latin typeface="+mn-lt"/>
          <a:ea typeface="Avenir LT Std 55 Roman" charset="0"/>
          <a:cs typeface="Avenir LT Std 55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5200" cy="9881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72767"/>
            <a:ext cx="11125200" cy="3773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" y="5345849"/>
            <a:ext cx="2772129" cy="1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1D6CA"/>
          </a:solidFill>
          <a:latin typeface="Baskerville BT" panose="02020602070506020303" pitchFamily="18" charset="0"/>
          <a:ea typeface="Baskerville BT" panose="02020602070506020303" pitchFamily="18" charset="0"/>
          <a:cs typeface="Baskerville BT" panose="020206020705060203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Avenir LT Std 55 Roman" charset="0"/>
          <a:cs typeface="Avenir LT Std 55 Roman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Avenir LT Std 55 Roman" charset="0"/>
          <a:cs typeface="Avenir LT Std 55 Roman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600" kern="1200">
          <a:solidFill>
            <a:schemeClr val="bg1"/>
          </a:solidFill>
          <a:latin typeface="+mn-lt"/>
          <a:ea typeface="Avenir LT Std 55 Roman" charset="0"/>
          <a:cs typeface="Avenir LT Std 55 Roman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600" kern="1200">
          <a:solidFill>
            <a:schemeClr val="bg1"/>
          </a:solidFill>
          <a:latin typeface="+mn-lt"/>
          <a:ea typeface="Avenir LT Std 55 Roman" charset="0"/>
          <a:cs typeface="Avenir LT Std 55 Roman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bg1"/>
          </a:solidFill>
          <a:latin typeface="+mn-lt"/>
          <a:ea typeface="Avenir LT Std 55 Roman" charset="0"/>
          <a:cs typeface="Avenir LT Std 55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6474" y="1717499"/>
            <a:ext cx="8016860" cy="2391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1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1E6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redith.L.Hamilton@uth.tm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9" y="4792599"/>
            <a:ext cx="12032511" cy="1674159"/>
          </a:xfrm>
        </p:spPr>
        <p:txBody>
          <a:bodyPr/>
          <a:lstStyle/>
          <a:p>
            <a:r>
              <a:rPr lang="en-US" sz="3200" dirty="0"/>
              <a:t>The essential educational </a:t>
            </a:r>
            <a:br>
              <a:rPr lang="en-US" sz="3200" dirty="0"/>
            </a:br>
            <a:r>
              <a:rPr lang="en-US" sz="3200" dirty="0"/>
              <a:t>and professional development partner </a:t>
            </a:r>
            <a:br>
              <a:rPr lang="en-US" sz="3200" dirty="0"/>
            </a:br>
            <a:r>
              <a:rPr lang="en-US" sz="3200" dirty="0"/>
              <a:t>for neurosurgeons, trainees, and </a:t>
            </a:r>
            <a:br>
              <a:rPr lang="en-US" sz="3200" dirty="0"/>
            </a:br>
            <a:r>
              <a:rPr lang="en-US" sz="3200" dirty="0"/>
              <a:t>industry innovators.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763" y="2084169"/>
            <a:ext cx="4069567" cy="2099256"/>
          </a:xfrm>
        </p:spPr>
        <p:txBody>
          <a:bodyPr/>
          <a:lstStyle/>
          <a:p>
            <a:r>
              <a:rPr lang="en-US" b="1" dirty="0"/>
              <a:t>Residency at UT Houston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2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892" y="488950"/>
            <a:ext cx="8814585" cy="988187"/>
          </a:xfrm>
        </p:spPr>
        <p:txBody>
          <a:bodyPr/>
          <a:lstStyle/>
          <a:p>
            <a:r>
              <a:rPr lang="en-US" dirty="0">
                <a:latin typeface="Baskerville BT" panose="02020602070506020303" pitchFamily="18" charset="0"/>
              </a:rPr>
              <a:t>University of Texas Health Science Center in Houston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173" y="4812410"/>
            <a:ext cx="2822852" cy="12561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Chairman ad interim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Nitin Tandon, MD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8D5EA-BF4A-41A4-B2D9-7F8DB022F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11" y="1743443"/>
            <a:ext cx="2026043" cy="284713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6E7BA-4620-42FE-9DFC-933F2FF20F41}"/>
              </a:ext>
            </a:extLst>
          </p:cNvPr>
          <p:cNvSpPr txBox="1">
            <a:spLocks/>
          </p:cNvSpPr>
          <p:nvPr/>
        </p:nvSpPr>
        <p:spPr>
          <a:xfrm>
            <a:off x="8636192" y="4770691"/>
            <a:ext cx="3317683" cy="116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400" dirty="0">
                <a:latin typeface="+mn-lt"/>
              </a:rPr>
              <a:t>Presenter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400" dirty="0">
                <a:latin typeface="+mn-lt"/>
              </a:rPr>
              <a:t>Samantha Parker, MD,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400" dirty="0">
                <a:latin typeface="+mn-lt"/>
              </a:rPr>
              <a:t>PGY7 resident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665B11-907E-4338-ABE2-5E95D86AD1B1}"/>
              </a:ext>
            </a:extLst>
          </p:cNvPr>
          <p:cNvSpPr txBox="1">
            <a:spLocks/>
          </p:cNvSpPr>
          <p:nvPr/>
        </p:nvSpPr>
        <p:spPr>
          <a:xfrm>
            <a:off x="5795319" y="4812411"/>
            <a:ext cx="2840873" cy="108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400" dirty="0">
                <a:latin typeface="+mn-lt"/>
              </a:rPr>
              <a:t>Program Director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400" dirty="0">
                <a:latin typeface="+mn-lt"/>
              </a:rPr>
              <a:t>Spiros Blackburn, MD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ABFD45-E36F-4680-819F-92B1B1F44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02" y="1745060"/>
            <a:ext cx="2277706" cy="2847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9DBB11-6096-4AC0-AE44-D153CD76C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46" y="1745060"/>
            <a:ext cx="2277706" cy="28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rial_view_of_Texas_Medical_Center.jpg">
            <a:extLst>
              <a:ext uri="{FF2B5EF4-FFF2-40B4-BE49-F238E27FC236}">
                <a16:creationId xmlns:a16="http://schemas.microsoft.com/office/drawing/2014/main" id="{FBA88C0E-F367-C44A-A785-0A7C5B5AA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12" y="204619"/>
            <a:ext cx="7293592" cy="48593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F9C6071-4B2A-7848-8D85-24EBBCE327CC}"/>
              </a:ext>
            </a:extLst>
          </p:cNvPr>
          <p:cNvGrpSpPr/>
          <p:nvPr/>
        </p:nvGrpSpPr>
        <p:grpSpPr>
          <a:xfrm>
            <a:off x="4271370" y="5378418"/>
            <a:ext cx="6069418" cy="1274963"/>
            <a:chOff x="4561777" y="5608487"/>
            <a:chExt cx="4471625" cy="907464"/>
          </a:xfrm>
        </p:grpSpPr>
        <p:pic>
          <p:nvPicPr>
            <p:cNvPr id="6" name="Picture 5" descr="mni-logo2.png">
              <a:extLst>
                <a:ext uri="{FF2B5EF4-FFF2-40B4-BE49-F238E27FC236}">
                  <a16:creationId xmlns:a16="http://schemas.microsoft.com/office/drawing/2014/main" id="{E59DC125-1EC6-3547-ABCC-D7C7D67C5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4"/>
            <a:stretch/>
          </p:blipFill>
          <p:spPr>
            <a:xfrm>
              <a:off x="4561777" y="5608487"/>
              <a:ext cx="1780612" cy="9074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2C2A17-4223-1A44-9712-D9D3757C567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440" y="5714923"/>
              <a:ext cx="2739962" cy="689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25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57396-6664-3141-862B-BE6FC233E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529" y="1446938"/>
            <a:ext cx="4316506" cy="1806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C8BC5-572F-474A-A8EC-B5283AD9D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429" y="3253641"/>
            <a:ext cx="3731559" cy="862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1C0491-123A-F54B-A82A-1CD4D8B77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293" y="242462"/>
            <a:ext cx="5330136" cy="4215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D46A54-34CA-834D-B973-41F34608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293" y="4455575"/>
            <a:ext cx="499351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Approx. 2000-2100 cases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~60% cranial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*** Need to exclude critical care, endovascular, and radiosurgery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DF9D67-C025-4246-B2A2-846F6138E454}"/>
              </a:ext>
            </a:extLst>
          </p:cNvPr>
          <p:cNvCxnSpPr>
            <a:cxnSpLocks/>
          </p:cNvCxnSpPr>
          <p:nvPr/>
        </p:nvCxnSpPr>
        <p:spPr>
          <a:xfrm flipH="1">
            <a:off x="5607424" y="2729753"/>
            <a:ext cx="605118" cy="8068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7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47D2CA-0C91-314F-8ED1-0B8ADFD8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893" y="1267789"/>
            <a:ext cx="816218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R25 grant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Funds PGY5 year +/- PGY7; will provide part-time 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Only 16 programs have an R25 (via NINDS)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dirty="0">
                <a:latin typeface="Arial"/>
                <a:cs typeface="Arial"/>
              </a:rPr>
              <a:t>U Alabama, Stanford, UCSF, UCLA, USC, Yale, U Florida, Miami, 	Hopkins, Harvard, Michigan, </a:t>
            </a:r>
            <a:r>
              <a:rPr lang="en-US" dirty="0" err="1">
                <a:latin typeface="Arial"/>
                <a:cs typeface="Arial"/>
              </a:rPr>
              <a:t>WashU</a:t>
            </a:r>
            <a:r>
              <a:rPr lang="en-US" dirty="0">
                <a:latin typeface="Arial"/>
                <a:cs typeface="Arial"/>
              </a:rPr>
              <a:t>, Baylor, Duke, Southwestern, 	</a:t>
            </a:r>
            <a:r>
              <a:rPr lang="en-US" dirty="0" err="1">
                <a:latin typeface="Arial"/>
                <a:cs typeface="Arial"/>
              </a:rPr>
              <a:t>Uwash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NIH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$4.4m up from $2.7m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R01s: Tandon, </a:t>
            </a:r>
          </a:p>
          <a:p>
            <a:r>
              <a:rPr lang="en-US" sz="2400" dirty="0">
                <a:latin typeface="Arial"/>
                <a:cs typeface="Arial"/>
              </a:rPr>
              <a:t>	    McCullough,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         Savitz, </a:t>
            </a:r>
            <a:r>
              <a:rPr lang="en-US" sz="2400" dirty="0" err="1">
                <a:latin typeface="Arial"/>
                <a:cs typeface="Arial"/>
              </a:rPr>
              <a:t>etc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R41: Chen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BBFF80-D3E5-0D40-8919-E26E9B6A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893" y="365125"/>
            <a:ext cx="8814585" cy="988187"/>
          </a:xfrm>
        </p:spPr>
        <p:txBody>
          <a:bodyPr/>
          <a:lstStyle/>
          <a:p>
            <a:pPr algn="l"/>
            <a:r>
              <a:rPr lang="en-US" dirty="0">
                <a:latin typeface="Baskerville BT" panose="02020602070506020303" pitchFamily="18" charset="0"/>
              </a:rPr>
              <a:t>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17E89-976E-A44B-AE6E-8ECF1DE51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681" y="3186953"/>
            <a:ext cx="5712753" cy="35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20" y="341976"/>
            <a:ext cx="8814585" cy="988187"/>
          </a:xfrm>
        </p:spPr>
        <p:txBody>
          <a:bodyPr/>
          <a:lstStyle/>
          <a:p>
            <a:pPr algn="l"/>
            <a:r>
              <a:rPr lang="en-US" dirty="0">
                <a:latin typeface="Baskerville BT" panose="02020602070506020303" pitchFamily="18" charset="0"/>
              </a:rPr>
              <a:t>Fellowships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20" y="1572768"/>
            <a:ext cx="9096330" cy="41556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Upcoming: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Mullarkey MD – 2024 neurosurgical oncology at U Toronto with Zadeh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Hussein Zeineddine MD – 2024 open vascular at U Toronto with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Radovanovic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Mike Monterrey MD – 2023 MIS at Miami with Wang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Brad Budde MD – 2023 peripheral nerve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Ray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Cole Lewis MD – 2022 neurosurgical oncology at MSK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 Conner MD/PhD – 2022 DBS at U Toronto with Lozano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Yoshua Esquenazi MD – neurosurgical oncology at MSK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 Jones MD – Spine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WashU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16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95CC4-FD0F-4E58-8EDD-C0B2BE53D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t="32236" r="9049" b="29789"/>
          <a:stretch/>
        </p:blipFill>
        <p:spPr>
          <a:xfrm>
            <a:off x="3377233" y="81023"/>
            <a:ext cx="7343491" cy="2893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1DF1F2-829C-488D-B764-4420BF8B6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35106" r="12498" b="17925"/>
          <a:stretch/>
        </p:blipFill>
        <p:spPr>
          <a:xfrm>
            <a:off x="3148311" y="3006524"/>
            <a:ext cx="7801337" cy="37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9400"/>
            <a:ext cx="11125200" cy="988187"/>
          </a:xfrm>
        </p:spPr>
        <p:txBody>
          <a:bodyPr/>
          <a:lstStyle/>
          <a:p>
            <a:r>
              <a:rPr lang="en-US" sz="5400" dirty="0">
                <a:latin typeface="Baskerville BT" panose="02020602070506020303" pitchFamily="18" charset="0"/>
              </a:rPr>
              <a:t>Program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63126"/>
            <a:ext cx="11125200" cy="3807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Program Coordinator- Meredith Suescun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Email-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Meredith.L.Hamilton@uth.tmc.edu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Phone Number- (713) 486-8056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ABFCDC-05A9-47C3-993D-5E35E5DA4924}"/>
              </a:ext>
            </a:extLst>
          </p:cNvPr>
          <p:cNvSpPr txBox="1">
            <a:spLocks/>
          </p:cNvSpPr>
          <p:nvPr/>
        </p:nvSpPr>
        <p:spPr>
          <a:xfrm>
            <a:off x="209551" y="5191469"/>
            <a:ext cx="11125200" cy="9881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1D6CA"/>
                </a:solidFill>
                <a:latin typeface="Baskerville BT" panose="02020602070506020303" pitchFamily="18" charset="0"/>
                <a:ea typeface="Baskerville BT" panose="02020602070506020303" pitchFamily="18" charset="0"/>
                <a:cs typeface="Baskerville BT" panose="02020602070506020303" pitchFamily="18" charset="0"/>
              </a:defRPr>
            </a:lvl1pPr>
          </a:lstStyle>
          <a:p>
            <a:r>
              <a:rPr lang="en-US" sz="3600" dirty="0"/>
              <a:t>Please reach out with any questions </a:t>
            </a:r>
          </a:p>
          <a:p>
            <a:r>
              <a:rPr lang="en-US" sz="3600" dirty="0"/>
              <a:t>you may have…</a:t>
            </a:r>
          </a:p>
        </p:txBody>
      </p:sp>
    </p:spTree>
    <p:extLst>
      <p:ext uri="{BB962C8B-B14F-4D97-AF65-F5344CB8AC3E}">
        <p14:creationId xmlns:p14="http://schemas.microsoft.com/office/powerpoint/2010/main" val="1580789254"/>
      </p:ext>
    </p:extLst>
  </p:cSld>
  <p:clrMapOvr>
    <a:masterClrMapping/>
  </p:clrMapOvr>
</p:sld>
</file>

<file path=ppt/theme/theme1.xml><?xml version="1.0" encoding="utf-8"?>
<a:theme xmlns:a="http://schemas.openxmlformats.org/drawingml/2006/main" name="CNS PowerPoint - Wide">
  <a:themeElements>
    <a:clrScheme name="CNS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343A"/>
      </a:accent1>
      <a:accent2>
        <a:srgbClr val="A1D6CA"/>
      </a:accent2>
      <a:accent3>
        <a:srgbClr val="1D428A"/>
      </a:accent3>
      <a:accent4>
        <a:srgbClr val="D3BC8D"/>
      </a:accent4>
      <a:accent5>
        <a:srgbClr val="001E62"/>
      </a:accent5>
      <a:accent6>
        <a:srgbClr val="75787B"/>
      </a:accent6>
      <a:hlink>
        <a:srgbClr val="0563C1"/>
      </a:hlink>
      <a:folHlink>
        <a:srgbClr val="954F72"/>
      </a:folHlink>
    </a:clrScheme>
    <a:fontScheme name="CNS Fonts">
      <a:majorFont>
        <a:latin typeface="Baskerville BT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NS PowerPoint - Wide">
  <a:themeElements>
    <a:clrScheme name="CNS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343A"/>
      </a:accent1>
      <a:accent2>
        <a:srgbClr val="A1D6CA"/>
      </a:accent2>
      <a:accent3>
        <a:srgbClr val="1D428A"/>
      </a:accent3>
      <a:accent4>
        <a:srgbClr val="D3BC8D"/>
      </a:accent4>
      <a:accent5>
        <a:srgbClr val="001E62"/>
      </a:accent5>
      <a:accent6>
        <a:srgbClr val="75787B"/>
      </a:accent6>
      <a:hlink>
        <a:srgbClr val="0563C1"/>
      </a:hlink>
      <a:folHlink>
        <a:srgbClr val="954F72"/>
      </a:folHlink>
    </a:clrScheme>
    <a:fontScheme name="CNS Fonts">
      <a:majorFont>
        <a:latin typeface="Baskerville BT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292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Avenir LT Std 35 Light</vt:lpstr>
      <vt:lpstr>Avenir LT Std 55 Roman</vt:lpstr>
      <vt:lpstr>Baskerville BT</vt:lpstr>
      <vt:lpstr>Calibri</vt:lpstr>
      <vt:lpstr>CNS PowerPoint - Wide</vt:lpstr>
      <vt:lpstr>Custom Design</vt:lpstr>
      <vt:lpstr>3_Custom Design</vt:lpstr>
      <vt:lpstr>2_Custom Design</vt:lpstr>
      <vt:lpstr>1_CNS PowerPoint - Wide</vt:lpstr>
      <vt:lpstr>The essential educational  and professional development partner  for neurosurgeons, trainees, and  industry innovators.</vt:lpstr>
      <vt:lpstr>University of Texas Health Science Center in Houston</vt:lpstr>
      <vt:lpstr>PowerPoint Presentation</vt:lpstr>
      <vt:lpstr>PowerPoint Presentation</vt:lpstr>
      <vt:lpstr>Research</vt:lpstr>
      <vt:lpstr>Fellowships</vt:lpstr>
      <vt:lpstr>PowerPoint Presentation</vt:lpstr>
      <vt:lpstr>Program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K. Slowey</dc:creator>
  <cp:lastModifiedBy>Suescun, Meredith L</cp:lastModifiedBy>
  <cp:revision>84</cp:revision>
  <dcterms:created xsi:type="dcterms:W3CDTF">2017-06-15T21:01:06Z</dcterms:created>
  <dcterms:modified xsi:type="dcterms:W3CDTF">2023-07-24T16:35:23Z</dcterms:modified>
</cp:coreProperties>
</file>