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22"/>
  </p:notesMasterIdLst>
  <p:sldIdLst>
    <p:sldId id="265" r:id="rId2"/>
    <p:sldId id="299" r:id="rId3"/>
    <p:sldId id="312" r:id="rId4"/>
    <p:sldId id="283" r:id="rId5"/>
    <p:sldId id="297" r:id="rId6"/>
    <p:sldId id="306" r:id="rId7"/>
    <p:sldId id="300" r:id="rId8"/>
    <p:sldId id="305" r:id="rId9"/>
    <p:sldId id="293" r:id="rId10"/>
    <p:sldId id="307" r:id="rId11"/>
    <p:sldId id="308" r:id="rId12"/>
    <p:sldId id="309" r:id="rId13"/>
    <p:sldId id="295" r:id="rId14"/>
    <p:sldId id="301" r:id="rId15"/>
    <p:sldId id="313" r:id="rId16"/>
    <p:sldId id="310" r:id="rId17"/>
    <p:sldId id="302" r:id="rId18"/>
    <p:sldId id="315" r:id="rId19"/>
    <p:sldId id="314" r:id="rId20"/>
    <p:sldId id="288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6">
          <p15:clr>
            <a:srgbClr val="A4A3A4"/>
          </p15:clr>
        </p15:guide>
        <p15:guide id="2" orient="horz" pos="2592">
          <p15:clr>
            <a:srgbClr val="A4A3A4"/>
          </p15:clr>
        </p15:guide>
        <p15:guide id="3" orient="horz" pos="1944">
          <p15:clr>
            <a:srgbClr val="A4A3A4"/>
          </p15:clr>
        </p15:guide>
        <p15:guide id="4" orient="horz" pos="1296">
          <p15:clr>
            <a:srgbClr val="A4A3A4"/>
          </p15:clr>
        </p15:guide>
        <p15:guide id="5" orient="horz" pos="648">
          <p15:clr>
            <a:srgbClr val="A4A3A4"/>
          </p15:clr>
        </p15:guide>
        <p15:guide id="6" orient="horz" pos="324">
          <p15:clr>
            <a:srgbClr val="A4A3A4"/>
          </p15:clr>
        </p15:guide>
        <p15:guide id="7" pos="417">
          <p15:clr>
            <a:srgbClr val="A4A3A4"/>
          </p15:clr>
        </p15:guide>
        <p15:guide id="8" pos="822">
          <p15:clr>
            <a:srgbClr val="A4A3A4"/>
          </p15:clr>
        </p15:guide>
        <p15:guide id="9" pos="4935">
          <p15:clr>
            <a:srgbClr val="A4A3A4"/>
          </p15:clr>
        </p15:guide>
        <p15:guide id="10" pos="5345">
          <p15:clr>
            <a:srgbClr val="A4A3A4"/>
          </p15:clr>
        </p15:guide>
        <p15:guide id="11" pos="4113">
          <p15:clr>
            <a:srgbClr val="A4A3A4"/>
          </p15:clr>
        </p15:guide>
        <p15:guide id="12" pos="1649">
          <p15:clr>
            <a:srgbClr val="A4A3A4"/>
          </p15:clr>
        </p15:guide>
        <p15:guide id="13" pos="2465">
          <p15:clr>
            <a:srgbClr val="A4A3A4"/>
          </p15:clr>
        </p15:guide>
        <p15:guide id="14" pos="32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93" autoAdjust="0"/>
    <p:restoredTop sz="96357" autoAdjust="0"/>
  </p:normalViewPr>
  <p:slideViewPr>
    <p:cSldViewPr showGuides="1">
      <p:cViewPr varScale="1">
        <p:scale>
          <a:sx n="113" d="100"/>
          <a:sy n="113" d="100"/>
        </p:scale>
        <p:origin x="907" y="101"/>
      </p:cViewPr>
      <p:guideLst>
        <p:guide orient="horz" pos="2916"/>
        <p:guide orient="horz" pos="2592"/>
        <p:guide orient="horz" pos="1944"/>
        <p:guide orient="horz" pos="1296"/>
        <p:guide orient="horz" pos="648"/>
        <p:guide orient="horz" pos="324"/>
        <p:guide pos="417"/>
        <p:guide pos="822"/>
        <p:guide pos="4935"/>
        <p:guide pos="5345"/>
        <p:guide pos="4113"/>
        <p:guide pos="1649"/>
        <p:guide pos="2465"/>
        <p:guide pos="32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4" d="100"/>
          <a:sy n="104" d="100"/>
        </p:scale>
        <p:origin x="-430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31C45-5EC8-4D81-9D26-A35143BC19AB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10237-F78C-408F-8D67-D41026643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2057400"/>
            <a:ext cx="7827264" cy="1028700"/>
          </a:xfrm>
        </p:spPr>
        <p:txBody>
          <a:bodyPr lIns="0" rIns="0" anchor="b" anchorCtr="0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3086100"/>
            <a:ext cx="7827264" cy="514350"/>
          </a:xfrm>
        </p:spPr>
        <p:txBody>
          <a:bodyPr lIns="0" tIns="228600" rIns="0">
            <a:no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1B9B-776F-4EBA-AB3F-C5781EB5CB65}" type="datetime1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pic>
        <p:nvPicPr>
          <p:cNvPr id="1028" name="Picture 4" descr="Mayo-clinic-logo.png (200Ã225)">
            <a:extLst>
              <a:ext uri="{FF2B5EF4-FFF2-40B4-BE49-F238E27FC236}">
                <a16:creationId xmlns:a16="http://schemas.microsoft.com/office/drawing/2014/main" id="{1A22E4B0-5455-4E8B-A898-D424513B79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950"/>
            <a:ext cx="1219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27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0287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368" y="1083564"/>
            <a:ext cx="7827264" cy="32026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4341114"/>
            <a:ext cx="7827264" cy="288036"/>
          </a:xfrm>
        </p:spPr>
        <p:txBody>
          <a:bodyPr tIns="45720" anchor="ctr" anchorCtr="0"/>
          <a:lstStyle>
            <a:lvl1pPr marL="0" indent="0">
              <a:spcBef>
                <a:spcPts val="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A0308-B32A-41C7-A2BC-25AF7F931F8F}" type="datetime1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EB7235-0521-4C54-B4FF-31AE48105ABD}"/>
              </a:ext>
            </a:extLst>
          </p:cNvPr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CF80788C-A8A4-4115-8842-FA57397A6C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BB6C5054-02DE-4CE6-9B24-6FB2C74901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A159E48A-E709-4AE7-ADA1-C5DD524CDA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C7405191-2FE6-4AD9-B870-44144BCDD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5F451288-5FE5-429D-B5C3-6CB109F76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449539DA-0F17-47FC-AE37-04454AAD35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9D3F1C41-7959-4D24-B59F-55392A02A9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F6D3A950-B8E3-4665-8A7A-F6D8E96E45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B1A3090C-0C04-4DD4-80C2-D859755226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5AED56E2-16CC-4817-9CEB-AE45C4487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2D61E5C1-3AD5-40DD-818E-D5F50149CC2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268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0256"/>
            <a:ext cx="9144000" cy="10287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C2782-84DC-4FFA-8240-4A1092D11BAB}" type="datetime1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4" descr="Mayo-clinic-logo.png (200Ã225)">
            <a:extLst>
              <a:ext uri="{FF2B5EF4-FFF2-40B4-BE49-F238E27FC236}">
                <a16:creationId xmlns:a16="http://schemas.microsoft.com/office/drawing/2014/main" id="{F2079830-1F1B-48F2-ABCA-034896DBC3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312" y="361950"/>
            <a:ext cx="1219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60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F5817-B0F9-46B6-89EE-1DEC6A61949A}" type="datetime1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8BDF-74AF-4FD8-99AD-FAD20971CDC1}" type="datetime1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49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2FE87-A991-4ACF-B64F-4E9F8D43B38F}" type="datetime1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21" name="Freeform 5"/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/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15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ayo Reduced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736" y="1255014"/>
            <a:ext cx="6528816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EB2A-16D5-4939-B5F7-14E156FD2449}" type="datetime1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3EF21DD-19C1-46A1-AE9F-52205037883B}"/>
              </a:ext>
            </a:extLst>
          </p:cNvPr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59E1A35B-A154-4CE0-8ED2-29A36698DF0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CE299B80-3F97-46DF-9847-AD0E8BBC97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5F0CBF7C-5DB6-4537-B25B-F4D58644B8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7054E031-86C2-4209-97D3-591506CCB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D6F2D1DA-68DA-48CA-BF9A-87A7816E91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6EE445D1-A15F-4EA0-95F3-935629B90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D66BEC9C-19E1-411C-80CF-CAD0C8F72C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74EA6008-F3A6-4B38-96AA-EAD8373876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227F9452-9B3A-4010-BDF0-CDE4BF21D4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4AE9CCD2-82A2-449E-9C57-23E673E72B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46DA64EC-B124-4213-A935-FB817A8A150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25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2057400"/>
            <a:ext cx="7827264" cy="1028700"/>
          </a:xfrm>
        </p:spPr>
        <p:txBody>
          <a:bodyPr anchor="b" anchorCtr="0"/>
          <a:lstStyle>
            <a:lvl1pPr algn="l">
              <a:defRPr sz="36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3086100"/>
            <a:ext cx="7827264" cy="514350"/>
          </a:xfrm>
        </p:spPr>
        <p:txBody>
          <a:bodyPr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3E11B-81E3-4D06-A23A-B8000D4A6DD3}" type="datetime1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2AF573-AC29-4060-A597-C396C86F4643}"/>
              </a:ext>
            </a:extLst>
          </p:cNvPr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EC94FA9E-8303-4B40-824F-02DE016C57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CDC18C8A-E1EC-4D30-AFDC-9AEA6FCEE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F4581C03-F2D7-44CE-9C51-70B78C4422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BB4BF08E-B534-47B5-BE56-BA5756B372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BC1A9704-2F6D-4F31-AA2C-34208882BE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F1E007FF-84F6-4AFA-8AFA-B2015117D4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6449FCA-BDAA-4481-BF5B-89B3215FF2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id="{1A6479F4-168D-48A0-B20E-39758952EC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24124F09-9625-4064-B5C9-BAEB7910B37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id="{0C879B98-5145-44EC-96C0-5A05C76F7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id="{02296E11-DDF0-4FC7-A348-74ECA7F1AD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183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8368" y="1028700"/>
            <a:ext cx="3840480" cy="360045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3840480" cy="360045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D57BA-8F33-46B3-AC13-7A4C86C58873}" type="datetime1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524557-8487-458F-BBA5-5C45DB3932B2}"/>
              </a:ext>
            </a:extLst>
          </p:cNvPr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C1EE917-2043-4370-9A1A-FEDC3348F2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B0651525-9719-4A46-96B5-5E013675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B82A0154-A51E-4D5E-9F8A-048443DC9F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CEE9F8A2-1FAB-4820-9318-1121DC8A5A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5BFFEA44-7F05-4208-94BC-FE6F4A156F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02840F44-C8EF-49C8-A81C-B6497A598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FE60F255-663C-47B4-B587-841615C260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0BC1DF9-3509-44C9-90C4-988E9742C8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92AE4AB8-8166-457A-AB44-3FC02CBB10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A73B8E16-DE03-4D13-8FCA-C7520465C6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E27BDC5E-6550-4641-8152-8C8CCBDEBD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8600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028700"/>
            <a:ext cx="3840480" cy="603504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" y="1631156"/>
            <a:ext cx="3840480" cy="29900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28700"/>
            <a:ext cx="3840480" cy="603504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3840480" cy="299008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3F994-04CC-456C-862A-CB7C3CF052C0}" type="datetime1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8F999D-586A-461E-B0A3-753D789E709B}"/>
              </a:ext>
            </a:extLst>
          </p:cNvPr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E090F648-B1C5-4617-8F12-1CB464FC7D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9BC50AF4-90A3-4193-B076-354492E346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F57828F2-C4CB-4524-B6D5-3C1472E20C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92B56FF4-62E0-4AC8-8803-3F9CFE6586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4E68B325-39C5-4CCE-875B-0332699EDF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4F44F985-6997-4E89-8298-42D491383F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632BFCD5-AB5E-4ECB-ABEC-D4994D1B6F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F740B716-6551-447B-A9F1-070A8479EE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311F2CDC-73E7-4AD1-9D2E-582A2FAA8F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E93281FA-DC6C-4A48-A509-5F769E8771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2A48B9FA-6479-4E8C-B891-BF50FFB6EB3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43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EABD0-80EB-46F6-9049-AFAAEFB14300}" type="datetime1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EACE56-32E0-468B-AFAC-950D5FAB75F3}"/>
              </a:ext>
            </a:extLst>
          </p:cNvPr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748D9C3A-19DD-4935-8C46-BFF7A8B812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37F91411-5C01-4A3A-AEC6-F4B13ECDC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E59D4C30-1451-4C34-931E-6C26B5CE06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A16D65B8-B706-426E-A3E9-8E75B89D3D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917484AC-DC28-4E58-B6F8-AE2687F104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73D7E317-5064-441B-8142-E904DC861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72301EA7-23DF-4E21-AC35-CF8942CD09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8B9F5AF1-C751-4B82-B87B-CFC98332E6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464BEAF0-B9BE-4679-87AD-AFF4D01899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211DB1D1-B4F8-447A-BF04-BC3887FD7F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2E383568-CB88-4C7F-8433-94FC365E0E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0499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0D126-F161-4926-91C4-91B37ACB92E6}" type="datetime1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D40435-004C-4E7F-9263-208A9447B490}"/>
              </a:ext>
            </a:extLst>
          </p:cNvPr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5F9B34FD-0DD5-45E5-A130-9D4D0302DE7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8DFC3989-C256-48B5-918D-253DD224A8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29EAB18D-3148-4FAB-AF51-1B37FF74AB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5439CDCF-7AED-4529-9BCB-F19CF3B59D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41DFF89B-79F3-4DEC-9B02-3AA29F265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8E4D78D-1008-4C64-8F59-D8CBF5DD1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9DC813C8-3600-4EAC-973E-558DB125FA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E4347E5D-83E8-4FDB-8932-AAD4731B4F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01AFFBCD-C99C-499D-88A6-70C52142A6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69A23EE9-87ED-4878-9E00-E3AC03E5C5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A62E8A63-CBA5-4BFD-ACD5-1C09350AC1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7252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368" y="0"/>
            <a:ext cx="2807208" cy="10287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42900"/>
            <a:ext cx="4910328" cy="4286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368" y="1028700"/>
            <a:ext cx="2807208" cy="36004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E5F96-5AE7-4250-A83B-306AAB0C2C4C}" type="datetime1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CEEF6-673E-454E-86C7-8216BA50636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B6A424A-C23D-4A92-B68E-9D51F361A1F1}"/>
              </a:ext>
            </a:extLst>
          </p:cNvPr>
          <p:cNvGrpSpPr/>
          <p:nvPr userDrawn="1"/>
        </p:nvGrpSpPr>
        <p:grpSpPr>
          <a:xfrm>
            <a:off x="76200" y="4724620"/>
            <a:ext cx="381000" cy="342900"/>
            <a:chOff x="657225" y="681038"/>
            <a:chExt cx="1266825" cy="1381125"/>
          </a:xfrm>
          <a:solidFill>
            <a:srgbClr val="FFFFFF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90E0F848-876F-4610-9306-75753CB2DF3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46138" y="1354138"/>
              <a:ext cx="887413" cy="708025"/>
            </a:xfrm>
            <a:custGeom>
              <a:avLst/>
              <a:gdLst>
                <a:gd name="T0" fmla="*/ 2203 w 2794"/>
                <a:gd name="T1" fmla="*/ 0 h 2229"/>
                <a:gd name="T2" fmla="*/ 1613 w 2794"/>
                <a:gd name="T3" fmla="*/ 0 h 2229"/>
                <a:gd name="T4" fmla="*/ 1613 w 2794"/>
                <a:gd name="T5" fmla="*/ 665 h 2229"/>
                <a:gd name="T6" fmla="*/ 1904 w 2794"/>
                <a:gd name="T7" fmla="*/ 1330 h 2229"/>
                <a:gd name="T8" fmla="*/ 1904 w 2794"/>
                <a:gd name="T9" fmla="*/ 1237 h 2229"/>
                <a:gd name="T10" fmla="*/ 1749 w 2794"/>
                <a:gd name="T11" fmla="*/ 747 h 2229"/>
                <a:gd name="T12" fmla="*/ 1749 w 2794"/>
                <a:gd name="T13" fmla="*/ 573 h 2229"/>
                <a:gd name="T14" fmla="*/ 1972 w 2794"/>
                <a:gd name="T15" fmla="*/ 573 h 2229"/>
                <a:gd name="T16" fmla="*/ 1972 w 2794"/>
                <a:gd name="T17" fmla="*/ 1332 h 2229"/>
                <a:gd name="T18" fmla="*/ 1401 w 2794"/>
                <a:gd name="T19" fmla="*/ 2182 h 2229"/>
                <a:gd name="T20" fmla="*/ 829 w 2794"/>
                <a:gd name="T21" fmla="*/ 1374 h 2229"/>
                <a:gd name="T22" fmla="*/ 1180 w 2794"/>
                <a:gd name="T23" fmla="*/ 665 h 2229"/>
                <a:gd name="T24" fmla="*/ 1180 w 2794"/>
                <a:gd name="T25" fmla="*/ 573 h 2229"/>
                <a:gd name="T26" fmla="*/ 1401 w 2794"/>
                <a:gd name="T27" fmla="*/ 573 h 2229"/>
                <a:gd name="T28" fmla="*/ 1542 w 2794"/>
                <a:gd name="T29" fmla="*/ 573 h 2229"/>
                <a:gd name="T30" fmla="*/ 1542 w 2794"/>
                <a:gd name="T31" fmla="*/ 436 h 2229"/>
                <a:gd name="T32" fmla="*/ 1401 w 2794"/>
                <a:gd name="T33" fmla="*/ 436 h 2229"/>
                <a:gd name="T34" fmla="*/ 1180 w 2794"/>
                <a:gd name="T35" fmla="*/ 436 h 2229"/>
                <a:gd name="T36" fmla="*/ 1180 w 2794"/>
                <a:gd name="T37" fmla="*/ 436 h 2229"/>
                <a:gd name="T38" fmla="*/ 1044 w 2794"/>
                <a:gd name="T39" fmla="*/ 436 h 2229"/>
                <a:gd name="T40" fmla="*/ 1044 w 2794"/>
                <a:gd name="T41" fmla="*/ 436 h 2229"/>
                <a:gd name="T42" fmla="*/ 692 w 2794"/>
                <a:gd name="T43" fmla="*/ 436 h 2229"/>
                <a:gd name="T44" fmla="*/ 692 w 2794"/>
                <a:gd name="T45" fmla="*/ 1234 h 2229"/>
                <a:gd name="T46" fmla="*/ 695 w 2794"/>
                <a:gd name="T47" fmla="*/ 1315 h 2229"/>
                <a:gd name="T48" fmla="*/ 695 w 2794"/>
                <a:gd name="T49" fmla="*/ 1315 h 2229"/>
                <a:gd name="T50" fmla="*/ 829 w 2794"/>
                <a:gd name="T51" fmla="*/ 1205 h 2229"/>
                <a:gd name="T52" fmla="*/ 829 w 2794"/>
                <a:gd name="T53" fmla="*/ 1205 h 2229"/>
                <a:gd name="T54" fmla="*/ 829 w 2794"/>
                <a:gd name="T55" fmla="*/ 573 h 2229"/>
                <a:gd name="T56" fmla="*/ 1044 w 2794"/>
                <a:gd name="T57" fmla="*/ 573 h 2229"/>
                <a:gd name="T58" fmla="*/ 1044 w 2794"/>
                <a:gd name="T59" fmla="*/ 573 h 2229"/>
                <a:gd name="T60" fmla="*/ 1044 w 2794"/>
                <a:gd name="T61" fmla="*/ 747 h 2229"/>
                <a:gd name="T62" fmla="*/ 590 w 2794"/>
                <a:gd name="T63" fmla="*/ 1447 h 2229"/>
                <a:gd name="T64" fmla="*/ 135 w 2794"/>
                <a:gd name="T65" fmla="*/ 747 h 2229"/>
                <a:gd name="T66" fmla="*/ 135 w 2794"/>
                <a:gd name="T67" fmla="*/ 136 h 2229"/>
                <a:gd name="T68" fmla="*/ 590 w 2794"/>
                <a:gd name="T69" fmla="*/ 136 h 2229"/>
                <a:gd name="T70" fmla="*/ 1044 w 2794"/>
                <a:gd name="T71" fmla="*/ 136 h 2229"/>
                <a:gd name="T72" fmla="*/ 1044 w 2794"/>
                <a:gd name="T73" fmla="*/ 370 h 2229"/>
                <a:gd name="T74" fmla="*/ 1180 w 2794"/>
                <a:gd name="T75" fmla="*/ 370 h 2229"/>
                <a:gd name="T76" fmla="*/ 1180 w 2794"/>
                <a:gd name="T77" fmla="*/ 0 h 2229"/>
                <a:gd name="T78" fmla="*/ 590 w 2794"/>
                <a:gd name="T79" fmla="*/ 0 h 2229"/>
                <a:gd name="T80" fmla="*/ 0 w 2794"/>
                <a:gd name="T81" fmla="*/ 0 h 2229"/>
                <a:gd name="T82" fmla="*/ 0 w 2794"/>
                <a:gd name="T83" fmla="*/ 665 h 2229"/>
                <a:gd name="T84" fmla="*/ 590 w 2794"/>
                <a:gd name="T85" fmla="*/ 1495 h 2229"/>
                <a:gd name="T86" fmla="*/ 708 w 2794"/>
                <a:gd name="T87" fmla="*/ 1444 h 2229"/>
                <a:gd name="T88" fmla="*/ 1401 w 2794"/>
                <a:gd name="T89" fmla="*/ 2229 h 2229"/>
                <a:gd name="T90" fmla="*/ 2093 w 2794"/>
                <a:gd name="T91" fmla="*/ 1447 h 2229"/>
                <a:gd name="T92" fmla="*/ 2203 w 2794"/>
                <a:gd name="T93" fmla="*/ 1495 h 2229"/>
                <a:gd name="T94" fmla="*/ 2794 w 2794"/>
                <a:gd name="T95" fmla="*/ 665 h 2229"/>
                <a:gd name="T96" fmla="*/ 2794 w 2794"/>
                <a:gd name="T97" fmla="*/ 0 h 2229"/>
                <a:gd name="T98" fmla="*/ 2203 w 2794"/>
                <a:gd name="T99" fmla="*/ 0 h 2229"/>
                <a:gd name="T100" fmla="*/ 2658 w 2794"/>
                <a:gd name="T101" fmla="*/ 747 h 2229"/>
                <a:gd name="T102" fmla="*/ 2203 w 2794"/>
                <a:gd name="T103" fmla="*/ 1447 h 2229"/>
                <a:gd name="T104" fmla="*/ 2100 w 2794"/>
                <a:gd name="T105" fmla="*/ 1395 h 2229"/>
                <a:gd name="T106" fmla="*/ 2109 w 2794"/>
                <a:gd name="T107" fmla="*/ 1234 h 2229"/>
                <a:gd name="T108" fmla="*/ 2109 w 2794"/>
                <a:gd name="T109" fmla="*/ 436 h 2229"/>
                <a:gd name="T110" fmla="*/ 1749 w 2794"/>
                <a:gd name="T111" fmla="*/ 436 h 2229"/>
                <a:gd name="T112" fmla="*/ 1749 w 2794"/>
                <a:gd name="T113" fmla="*/ 136 h 2229"/>
                <a:gd name="T114" fmla="*/ 2203 w 2794"/>
                <a:gd name="T115" fmla="*/ 136 h 2229"/>
                <a:gd name="T116" fmla="*/ 2658 w 2794"/>
                <a:gd name="T117" fmla="*/ 136 h 2229"/>
                <a:gd name="T118" fmla="*/ 2658 w 2794"/>
                <a:gd name="T119" fmla="*/ 747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94" h="2229">
                  <a:moveTo>
                    <a:pt x="2203" y="0"/>
                  </a:moveTo>
                  <a:cubicBezTo>
                    <a:pt x="1613" y="0"/>
                    <a:pt x="1613" y="0"/>
                    <a:pt x="1613" y="0"/>
                  </a:cubicBezTo>
                  <a:cubicBezTo>
                    <a:pt x="1613" y="665"/>
                    <a:pt x="1613" y="665"/>
                    <a:pt x="1613" y="665"/>
                  </a:cubicBezTo>
                  <a:cubicBezTo>
                    <a:pt x="1613" y="970"/>
                    <a:pt x="1719" y="1183"/>
                    <a:pt x="1904" y="1330"/>
                  </a:cubicBezTo>
                  <a:cubicBezTo>
                    <a:pt x="1904" y="1237"/>
                    <a:pt x="1904" y="1237"/>
                    <a:pt x="1904" y="1237"/>
                  </a:cubicBezTo>
                  <a:cubicBezTo>
                    <a:pt x="1769" y="1081"/>
                    <a:pt x="1749" y="901"/>
                    <a:pt x="1749" y="747"/>
                  </a:cubicBezTo>
                  <a:cubicBezTo>
                    <a:pt x="1749" y="573"/>
                    <a:pt x="1749" y="573"/>
                    <a:pt x="1749" y="573"/>
                  </a:cubicBezTo>
                  <a:cubicBezTo>
                    <a:pt x="1972" y="573"/>
                    <a:pt x="1972" y="573"/>
                    <a:pt x="1972" y="573"/>
                  </a:cubicBezTo>
                  <a:cubicBezTo>
                    <a:pt x="1972" y="1332"/>
                    <a:pt x="1972" y="1332"/>
                    <a:pt x="1972" y="1332"/>
                  </a:cubicBezTo>
                  <a:cubicBezTo>
                    <a:pt x="1972" y="1609"/>
                    <a:pt x="1895" y="1961"/>
                    <a:pt x="1401" y="2182"/>
                  </a:cubicBezTo>
                  <a:cubicBezTo>
                    <a:pt x="931" y="1972"/>
                    <a:pt x="838" y="1643"/>
                    <a:pt x="829" y="1374"/>
                  </a:cubicBezTo>
                  <a:cubicBezTo>
                    <a:pt x="1051" y="1225"/>
                    <a:pt x="1180" y="1001"/>
                    <a:pt x="1180" y="665"/>
                  </a:cubicBezTo>
                  <a:cubicBezTo>
                    <a:pt x="1180" y="573"/>
                    <a:pt x="1180" y="573"/>
                    <a:pt x="1180" y="573"/>
                  </a:cubicBezTo>
                  <a:cubicBezTo>
                    <a:pt x="1401" y="573"/>
                    <a:pt x="1401" y="573"/>
                    <a:pt x="1401" y="573"/>
                  </a:cubicBezTo>
                  <a:cubicBezTo>
                    <a:pt x="1542" y="573"/>
                    <a:pt x="1542" y="573"/>
                    <a:pt x="1542" y="573"/>
                  </a:cubicBezTo>
                  <a:cubicBezTo>
                    <a:pt x="1542" y="436"/>
                    <a:pt x="1542" y="436"/>
                    <a:pt x="1542" y="436"/>
                  </a:cubicBezTo>
                  <a:cubicBezTo>
                    <a:pt x="1401" y="436"/>
                    <a:pt x="1401" y="436"/>
                    <a:pt x="1401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180" y="436"/>
                    <a:pt x="1180" y="436"/>
                    <a:pt x="1180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1044" y="436"/>
                    <a:pt x="1044" y="436"/>
                    <a:pt x="1044" y="436"/>
                  </a:cubicBezTo>
                  <a:cubicBezTo>
                    <a:pt x="692" y="436"/>
                    <a:pt x="692" y="436"/>
                    <a:pt x="692" y="436"/>
                  </a:cubicBezTo>
                  <a:cubicBezTo>
                    <a:pt x="692" y="1234"/>
                    <a:pt x="692" y="1234"/>
                    <a:pt x="692" y="1234"/>
                  </a:cubicBezTo>
                  <a:cubicBezTo>
                    <a:pt x="692" y="1262"/>
                    <a:pt x="693" y="1289"/>
                    <a:pt x="695" y="1315"/>
                  </a:cubicBezTo>
                  <a:cubicBezTo>
                    <a:pt x="695" y="1315"/>
                    <a:pt x="695" y="1315"/>
                    <a:pt x="695" y="1315"/>
                  </a:cubicBezTo>
                  <a:cubicBezTo>
                    <a:pt x="748" y="1280"/>
                    <a:pt x="792" y="1244"/>
                    <a:pt x="829" y="1205"/>
                  </a:cubicBezTo>
                  <a:cubicBezTo>
                    <a:pt x="829" y="1205"/>
                    <a:pt x="829" y="1205"/>
                    <a:pt x="829" y="1205"/>
                  </a:cubicBezTo>
                  <a:cubicBezTo>
                    <a:pt x="829" y="573"/>
                    <a:pt x="829" y="573"/>
                    <a:pt x="829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573"/>
                    <a:pt x="1044" y="573"/>
                    <a:pt x="1044" y="573"/>
                  </a:cubicBezTo>
                  <a:cubicBezTo>
                    <a:pt x="1044" y="747"/>
                    <a:pt x="1044" y="747"/>
                    <a:pt x="1044" y="747"/>
                  </a:cubicBezTo>
                  <a:cubicBezTo>
                    <a:pt x="1044" y="978"/>
                    <a:pt x="1001" y="1263"/>
                    <a:pt x="590" y="1447"/>
                  </a:cubicBezTo>
                  <a:cubicBezTo>
                    <a:pt x="178" y="1263"/>
                    <a:pt x="135" y="978"/>
                    <a:pt x="135" y="747"/>
                  </a:cubicBezTo>
                  <a:cubicBezTo>
                    <a:pt x="135" y="136"/>
                    <a:pt x="135" y="136"/>
                    <a:pt x="135" y="136"/>
                  </a:cubicBezTo>
                  <a:cubicBezTo>
                    <a:pt x="590" y="136"/>
                    <a:pt x="590" y="136"/>
                    <a:pt x="590" y="136"/>
                  </a:cubicBezTo>
                  <a:cubicBezTo>
                    <a:pt x="1044" y="136"/>
                    <a:pt x="1044" y="136"/>
                    <a:pt x="1044" y="136"/>
                  </a:cubicBezTo>
                  <a:cubicBezTo>
                    <a:pt x="1044" y="370"/>
                    <a:pt x="1044" y="370"/>
                    <a:pt x="1044" y="370"/>
                  </a:cubicBezTo>
                  <a:cubicBezTo>
                    <a:pt x="1180" y="370"/>
                    <a:pt x="1180" y="370"/>
                    <a:pt x="1180" y="370"/>
                  </a:cubicBezTo>
                  <a:cubicBezTo>
                    <a:pt x="1180" y="0"/>
                    <a:pt x="1180" y="0"/>
                    <a:pt x="1180" y="0"/>
                  </a:cubicBezTo>
                  <a:cubicBezTo>
                    <a:pt x="590" y="0"/>
                    <a:pt x="590" y="0"/>
                    <a:pt x="5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5"/>
                    <a:pt x="0" y="665"/>
                    <a:pt x="0" y="665"/>
                  </a:cubicBezTo>
                  <a:cubicBezTo>
                    <a:pt x="0" y="1109"/>
                    <a:pt x="224" y="1357"/>
                    <a:pt x="590" y="1495"/>
                  </a:cubicBezTo>
                  <a:cubicBezTo>
                    <a:pt x="631" y="1479"/>
                    <a:pt x="670" y="1462"/>
                    <a:pt x="708" y="1444"/>
                  </a:cubicBezTo>
                  <a:cubicBezTo>
                    <a:pt x="771" y="1847"/>
                    <a:pt x="1023" y="2087"/>
                    <a:pt x="1401" y="2229"/>
                  </a:cubicBezTo>
                  <a:cubicBezTo>
                    <a:pt x="1777" y="2087"/>
                    <a:pt x="2029" y="1848"/>
                    <a:pt x="2093" y="1447"/>
                  </a:cubicBezTo>
                  <a:cubicBezTo>
                    <a:pt x="2128" y="1464"/>
                    <a:pt x="2165" y="1480"/>
                    <a:pt x="2203" y="1495"/>
                  </a:cubicBezTo>
                  <a:cubicBezTo>
                    <a:pt x="2569" y="1357"/>
                    <a:pt x="2794" y="1109"/>
                    <a:pt x="2794" y="665"/>
                  </a:cubicBezTo>
                  <a:cubicBezTo>
                    <a:pt x="2794" y="0"/>
                    <a:pt x="2794" y="0"/>
                    <a:pt x="2794" y="0"/>
                  </a:cubicBezTo>
                  <a:lnTo>
                    <a:pt x="2203" y="0"/>
                  </a:lnTo>
                  <a:close/>
                  <a:moveTo>
                    <a:pt x="2658" y="747"/>
                  </a:moveTo>
                  <a:cubicBezTo>
                    <a:pt x="2658" y="978"/>
                    <a:pt x="2615" y="1263"/>
                    <a:pt x="2203" y="1447"/>
                  </a:cubicBezTo>
                  <a:cubicBezTo>
                    <a:pt x="2166" y="1431"/>
                    <a:pt x="2131" y="1413"/>
                    <a:pt x="2100" y="1395"/>
                  </a:cubicBezTo>
                  <a:cubicBezTo>
                    <a:pt x="2106" y="1344"/>
                    <a:pt x="2109" y="1290"/>
                    <a:pt x="2109" y="1234"/>
                  </a:cubicBezTo>
                  <a:cubicBezTo>
                    <a:pt x="2109" y="436"/>
                    <a:pt x="2109" y="436"/>
                    <a:pt x="2109" y="436"/>
                  </a:cubicBezTo>
                  <a:cubicBezTo>
                    <a:pt x="1749" y="436"/>
                    <a:pt x="1749" y="436"/>
                    <a:pt x="1749" y="436"/>
                  </a:cubicBezTo>
                  <a:cubicBezTo>
                    <a:pt x="1749" y="136"/>
                    <a:pt x="1749" y="136"/>
                    <a:pt x="1749" y="136"/>
                  </a:cubicBezTo>
                  <a:cubicBezTo>
                    <a:pt x="2203" y="136"/>
                    <a:pt x="2203" y="136"/>
                    <a:pt x="2203" y="136"/>
                  </a:cubicBezTo>
                  <a:cubicBezTo>
                    <a:pt x="2658" y="136"/>
                    <a:pt x="2658" y="136"/>
                    <a:pt x="2658" y="136"/>
                  </a:cubicBezTo>
                  <a:lnTo>
                    <a:pt x="2658" y="7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9F61AA2B-498F-481A-8080-C9B267E833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1003301"/>
              <a:ext cx="188913" cy="236538"/>
            </a:xfrm>
            <a:custGeom>
              <a:avLst/>
              <a:gdLst>
                <a:gd name="T0" fmla="*/ 49 w 596"/>
                <a:gd name="T1" fmla="*/ 747 h 747"/>
                <a:gd name="T2" fmla="*/ 49 w 596"/>
                <a:gd name="T3" fmla="*/ 721 h 747"/>
                <a:gd name="T4" fmla="*/ 91 w 596"/>
                <a:gd name="T5" fmla="*/ 696 h 747"/>
                <a:gd name="T6" fmla="*/ 99 w 596"/>
                <a:gd name="T7" fmla="*/ 684 h 747"/>
                <a:gd name="T8" fmla="*/ 105 w 596"/>
                <a:gd name="T9" fmla="*/ 621 h 747"/>
                <a:gd name="T10" fmla="*/ 109 w 596"/>
                <a:gd name="T11" fmla="*/ 535 h 747"/>
                <a:gd name="T12" fmla="*/ 109 w 596"/>
                <a:gd name="T13" fmla="*/ 252 h 747"/>
                <a:gd name="T14" fmla="*/ 105 w 596"/>
                <a:gd name="T15" fmla="*/ 112 h 747"/>
                <a:gd name="T16" fmla="*/ 98 w 596"/>
                <a:gd name="T17" fmla="*/ 52 h 747"/>
                <a:gd name="T18" fmla="*/ 78 w 596"/>
                <a:gd name="T19" fmla="*/ 39 h 747"/>
                <a:gd name="T20" fmla="*/ 0 w 596"/>
                <a:gd name="T21" fmla="*/ 33 h 747"/>
                <a:gd name="T22" fmla="*/ 0 w 596"/>
                <a:gd name="T23" fmla="*/ 0 h 747"/>
                <a:gd name="T24" fmla="*/ 165 w 596"/>
                <a:gd name="T25" fmla="*/ 3 h 747"/>
                <a:gd name="T26" fmla="*/ 323 w 596"/>
                <a:gd name="T27" fmla="*/ 0 h 747"/>
                <a:gd name="T28" fmla="*/ 323 w 596"/>
                <a:gd name="T29" fmla="*/ 33 h 747"/>
                <a:gd name="T30" fmla="*/ 243 w 596"/>
                <a:gd name="T31" fmla="*/ 39 h 747"/>
                <a:gd name="T32" fmla="*/ 224 w 596"/>
                <a:gd name="T33" fmla="*/ 51 h 747"/>
                <a:gd name="T34" fmla="*/ 216 w 596"/>
                <a:gd name="T35" fmla="*/ 102 h 747"/>
                <a:gd name="T36" fmla="*/ 213 w 596"/>
                <a:gd name="T37" fmla="*/ 252 h 747"/>
                <a:gd name="T38" fmla="*/ 213 w 596"/>
                <a:gd name="T39" fmla="*/ 606 h 747"/>
                <a:gd name="T40" fmla="*/ 216 w 596"/>
                <a:gd name="T41" fmla="*/ 696 h 747"/>
                <a:gd name="T42" fmla="*/ 303 w 596"/>
                <a:gd name="T43" fmla="*/ 700 h 747"/>
                <a:gd name="T44" fmla="*/ 525 w 596"/>
                <a:gd name="T45" fmla="*/ 681 h 747"/>
                <a:gd name="T46" fmla="*/ 538 w 596"/>
                <a:gd name="T47" fmla="*/ 644 h 747"/>
                <a:gd name="T48" fmla="*/ 560 w 596"/>
                <a:gd name="T49" fmla="*/ 557 h 747"/>
                <a:gd name="T50" fmla="*/ 596 w 596"/>
                <a:gd name="T51" fmla="*/ 557 h 747"/>
                <a:gd name="T52" fmla="*/ 573 w 596"/>
                <a:gd name="T53" fmla="*/ 741 h 747"/>
                <a:gd name="T54" fmla="*/ 537 w 596"/>
                <a:gd name="T55" fmla="*/ 746 h 747"/>
                <a:gd name="T56" fmla="*/ 449 w 596"/>
                <a:gd name="T57" fmla="*/ 747 h 747"/>
                <a:gd name="T58" fmla="*/ 156 w 596"/>
                <a:gd name="T59" fmla="*/ 744 h 747"/>
                <a:gd name="T60" fmla="*/ 49 w 596"/>
                <a:gd name="T61" fmla="*/ 747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6" h="747">
                  <a:moveTo>
                    <a:pt x="49" y="747"/>
                  </a:moveTo>
                  <a:cubicBezTo>
                    <a:pt x="49" y="721"/>
                    <a:pt x="49" y="721"/>
                    <a:pt x="49" y="721"/>
                  </a:cubicBezTo>
                  <a:cubicBezTo>
                    <a:pt x="71" y="710"/>
                    <a:pt x="85" y="702"/>
                    <a:pt x="91" y="696"/>
                  </a:cubicBezTo>
                  <a:cubicBezTo>
                    <a:pt x="95" y="693"/>
                    <a:pt x="98" y="689"/>
                    <a:pt x="99" y="684"/>
                  </a:cubicBezTo>
                  <a:cubicBezTo>
                    <a:pt x="102" y="675"/>
                    <a:pt x="104" y="654"/>
                    <a:pt x="105" y="621"/>
                  </a:cubicBezTo>
                  <a:cubicBezTo>
                    <a:pt x="108" y="573"/>
                    <a:pt x="109" y="545"/>
                    <a:pt x="109" y="535"/>
                  </a:cubicBezTo>
                  <a:cubicBezTo>
                    <a:pt x="109" y="252"/>
                    <a:pt x="109" y="252"/>
                    <a:pt x="109" y="252"/>
                  </a:cubicBezTo>
                  <a:cubicBezTo>
                    <a:pt x="109" y="204"/>
                    <a:pt x="108" y="157"/>
                    <a:pt x="105" y="112"/>
                  </a:cubicBezTo>
                  <a:cubicBezTo>
                    <a:pt x="104" y="78"/>
                    <a:pt x="102" y="59"/>
                    <a:pt x="98" y="52"/>
                  </a:cubicBezTo>
                  <a:cubicBezTo>
                    <a:pt x="93" y="46"/>
                    <a:pt x="87" y="42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9" y="2"/>
                    <a:pt x="144" y="3"/>
                    <a:pt x="165" y="3"/>
                  </a:cubicBezTo>
                  <a:cubicBezTo>
                    <a:pt x="189" y="3"/>
                    <a:pt x="241" y="2"/>
                    <a:pt x="323" y="0"/>
                  </a:cubicBezTo>
                  <a:cubicBezTo>
                    <a:pt x="323" y="33"/>
                    <a:pt x="323" y="33"/>
                    <a:pt x="323" y="33"/>
                  </a:cubicBezTo>
                  <a:cubicBezTo>
                    <a:pt x="279" y="34"/>
                    <a:pt x="253" y="36"/>
                    <a:pt x="243" y="39"/>
                  </a:cubicBezTo>
                  <a:cubicBezTo>
                    <a:pt x="234" y="42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3" y="252"/>
                  </a:cubicBezTo>
                  <a:cubicBezTo>
                    <a:pt x="213" y="606"/>
                    <a:pt x="213" y="606"/>
                    <a:pt x="213" y="606"/>
                  </a:cubicBezTo>
                  <a:cubicBezTo>
                    <a:pt x="213" y="643"/>
                    <a:pt x="214" y="673"/>
                    <a:pt x="216" y="696"/>
                  </a:cubicBezTo>
                  <a:cubicBezTo>
                    <a:pt x="257" y="699"/>
                    <a:pt x="262" y="700"/>
                    <a:pt x="303" y="700"/>
                  </a:cubicBezTo>
                  <a:cubicBezTo>
                    <a:pt x="407" y="700"/>
                    <a:pt x="484" y="693"/>
                    <a:pt x="525" y="681"/>
                  </a:cubicBezTo>
                  <a:cubicBezTo>
                    <a:pt x="530" y="670"/>
                    <a:pt x="534" y="658"/>
                    <a:pt x="538" y="644"/>
                  </a:cubicBezTo>
                  <a:cubicBezTo>
                    <a:pt x="560" y="557"/>
                    <a:pt x="560" y="557"/>
                    <a:pt x="560" y="557"/>
                  </a:cubicBezTo>
                  <a:cubicBezTo>
                    <a:pt x="596" y="557"/>
                    <a:pt x="596" y="557"/>
                    <a:pt x="596" y="557"/>
                  </a:cubicBezTo>
                  <a:cubicBezTo>
                    <a:pt x="588" y="609"/>
                    <a:pt x="580" y="671"/>
                    <a:pt x="573" y="741"/>
                  </a:cubicBezTo>
                  <a:cubicBezTo>
                    <a:pt x="558" y="744"/>
                    <a:pt x="546" y="745"/>
                    <a:pt x="537" y="746"/>
                  </a:cubicBezTo>
                  <a:cubicBezTo>
                    <a:pt x="518" y="747"/>
                    <a:pt x="488" y="747"/>
                    <a:pt x="449" y="747"/>
                  </a:cubicBezTo>
                  <a:cubicBezTo>
                    <a:pt x="156" y="744"/>
                    <a:pt x="156" y="744"/>
                    <a:pt x="156" y="744"/>
                  </a:cubicBezTo>
                  <a:cubicBezTo>
                    <a:pt x="121" y="744"/>
                    <a:pt x="85" y="745"/>
                    <a:pt x="49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0A4CF214-B0D9-4D6B-B947-ADE7EB458F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7125" y="1003301"/>
              <a:ext cx="103188" cy="236538"/>
            </a:xfrm>
            <a:custGeom>
              <a:avLst/>
              <a:gdLst>
                <a:gd name="T0" fmla="*/ 321 w 321"/>
                <a:gd name="T1" fmla="*/ 714 h 747"/>
                <a:gd name="T2" fmla="*/ 321 w 321"/>
                <a:gd name="T3" fmla="*/ 747 h 747"/>
                <a:gd name="T4" fmla="*/ 168 w 321"/>
                <a:gd name="T5" fmla="*/ 744 h 747"/>
                <a:gd name="T6" fmla="*/ 0 w 321"/>
                <a:gd name="T7" fmla="*/ 747 h 747"/>
                <a:gd name="T8" fmla="*/ 0 w 321"/>
                <a:gd name="T9" fmla="*/ 714 h 747"/>
                <a:gd name="T10" fmla="*/ 77 w 321"/>
                <a:gd name="T11" fmla="*/ 708 h 747"/>
                <a:gd name="T12" fmla="*/ 97 w 321"/>
                <a:gd name="T13" fmla="*/ 696 h 747"/>
                <a:gd name="T14" fmla="*/ 105 w 321"/>
                <a:gd name="T15" fmla="*/ 645 h 747"/>
                <a:gd name="T16" fmla="*/ 108 w 321"/>
                <a:gd name="T17" fmla="*/ 495 h 747"/>
                <a:gd name="T18" fmla="*/ 108 w 321"/>
                <a:gd name="T19" fmla="*/ 251 h 747"/>
                <a:gd name="T20" fmla="*/ 105 w 321"/>
                <a:gd name="T21" fmla="*/ 111 h 747"/>
                <a:gd name="T22" fmla="*/ 97 w 321"/>
                <a:gd name="T23" fmla="*/ 52 h 747"/>
                <a:gd name="T24" fmla="*/ 77 w 321"/>
                <a:gd name="T25" fmla="*/ 39 h 747"/>
                <a:gd name="T26" fmla="*/ 0 w 321"/>
                <a:gd name="T27" fmla="*/ 33 h 747"/>
                <a:gd name="T28" fmla="*/ 0 w 321"/>
                <a:gd name="T29" fmla="*/ 0 h 747"/>
                <a:gd name="T30" fmla="*/ 161 w 321"/>
                <a:gd name="T31" fmla="*/ 3 h 747"/>
                <a:gd name="T32" fmla="*/ 321 w 321"/>
                <a:gd name="T33" fmla="*/ 0 h 747"/>
                <a:gd name="T34" fmla="*/ 321 w 321"/>
                <a:gd name="T35" fmla="*/ 33 h 747"/>
                <a:gd name="T36" fmla="*/ 243 w 321"/>
                <a:gd name="T37" fmla="*/ 39 h 747"/>
                <a:gd name="T38" fmla="*/ 224 w 321"/>
                <a:gd name="T39" fmla="*/ 51 h 747"/>
                <a:gd name="T40" fmla="*/ 216 w 321"/>
                <a:gd name="T41" fmla="*/ 102 h 747"/>
                <a:gd name="T42" fmla="*/ 212 w 321"/>
                <a:gd name="T43" fmla="*/ 251 h 747"/>
                <a:gd name="T44" fmla="*/ 212 w 321"/>
                <a:gd name="T45" fmla="*/ 495 h 747"/>
                <a:gd name="T46" fmla="*/ 214 w 321"/>
                <a:gd name="T47" fmla="*/ 635 h 747"/>
                <a:gd name="T48" fmla="*/ 222 w 321"/>
                <a:gd name="T49" fmla="*/ 694 h 747"/>
                <a:gd name="T50" fmla="*/ 242 w 321"/>
                <a:gd name="T51" fmla="*/ 708 h 747"/>
                <a:gd name="T52" fmla="*/ 321 w 321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1" h="747">
                  <a:moveTo>
                    <a:pt x="321" y="714"/>
                  </a:moveTo>
                  <a:cubicBezTo>
                    <a:pt x="321" y="747"/>
                    <a:pt x="321" y="747"/>
                    <a:pt x="321" y="747"/>
                  </a:cubicBezTo>
                  <a:cubicBezTo>
                    <a:pt x="244" y="745"/>
                    <a:pt x="193" y="744"/>
                    <a:pt x="168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2" y="713"/>
                    <a:pt x="68" y="711"/>
                    <a:pt x="77" y="708"/>
                  </a:cubicBezTo>
                  <a:cubicBezTo>
                    <a:pt x="87" y="705"/>
                    <a:pt x="93" y="701"/>
                    <a:pt x="97" y="696"/>
                  </a:cubicBezTo>
                  <a:cubicBezTo>
                    <a:pt x="101" y="689"/>
                    <a:pt x="104" y="672"/>
                    <a:pt x="105" y="645"/>
                  </a:cubicBezTo>
                  <a:cubicBezTo>
                    <a:pt x="106" y="637"/>
                    <a:pt x="107" y="587"/>
                    <a:pt x="108" y="495"/>
                  </a:cubicBezTo>
                  <a:cubicBezTo>
                    <a:pt x="108" y="251"/>
                    <a:pt x="108" y="251"/>
                    <a:pt x="108" y="251"/>
                  </a:cubicBezTo>
                  <a:cubicBezTo>
                    <a:pt x="108" y="204"/>
                    <a:pt x="107" y="157"/>
                    <a:pt x="105" y="111"/>
                  </a:cubicBezTo>
                  <a:cubicBezTo>
                    <a:pt x="104" y="78"/>
                    <a:pt x="102" y="59"/>
                    <a:pt x="97" y="52"/>
                  </a:cubicBezTo>
                  <a:cubicBezTo>
                    <a:pt x="93" y="46"/>
                    <a:pt x="87" y="41"/>
                    <a:pt x="77" y="39"/>
                  </a:cubicBezTo>
                  <a:cubicBezTo>
                    <a:pt x="68" y="36"/>
                    <a:pt x="42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" y="2"/>
                    <a:pt x="123" y="3"/>
                    <a:pt x="161" y="3"/>
                  </a:cubicBezTo>
                  <a:cubicBezTo>
                    <a:pt x="197" y="3"/>
                    <a:pt x="250" y="2"/>
                    <a:pt x="321" y="0"/>
                  </a:cubicBezTo>
                  <a:cubicBezTo>
                    <a:pt x="321" y="33"/>
                    <a:pt x="321" y="33"/>
                    <a:pt x="321" y="33"/>
                  </a:cubicBezTo>
                  <a:cubicBezTo>
                    <a:pt x="278" y="34"/>
                    <a:pt x="252" y="36"/>
                    <a:pt x="243" y="39"/>
                  </a:cubicBezTo>
                  <a:cubicBezTo>
                    <a:pt x="234" y="41"/>
                    <a:pt x="227" y="46"/>
                    <a:pt x="224" y="51"/>
                  </a:cubicBezTo>
                  <a:cubicBezTo>
                    <a:pt x="219" y="58"/>
                    <a:pt x="217" y="75"/>
                    <a:pt x="216" y="102"/>
                  </a:cubicBezTo>
                  <a:cubicBezTo>
                    <a:pt x="215" y="109"/>
                    <a:pt x="214" y="159"/>
                    <a:pt x="212" y="251"/>
                  </a:cubicBezTo>
                  <a:cubicBezTo>
                    <a:pt x="212" y="495"/>
                    <a:pt x="212" y="495"/>
                    <a:pt x="212" y="495"/>
                  </a:cubicBezTo>
                  <a:cubicBezTo>
                    <a:pt x="212" y="543"/>
                    <a:pt x="213" y="589"/>
                    <a:pt x="214" y="635"/>
                  </a:cubicBezTo>
                  <a:cubicBezTo>
                    <a:pt x="215" y="668"/>
                    <a:pt x="218" y="688"/>
                    <a:pt x="222" y="694"/>
                  </a:cubicBezTo>
                  <a:cubicBezTo>
                    <a:pt x="226" y="700"/>
                    <a:pt x="233" y="705"/>
                    <a:pt x="242" y="708"/>
                  </a:cubicBezTo>
                  <a:cubicBezTo>
                    <a:pt x="251" y="711"/>
                    <a:pt x="278" y="713"/>
                    <a:pt x="321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6EFF9896-6BB7-4F47-9655-7719DEF1E0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66825" y="1003301"/>
              <a:ext cx="276225" cy="242888"/>
            </a:xfrm>
            <a:custGeom>
              <a:avLst/>
              <a:gdLst>
                <a:gd name="T0" fmla="*/ 5 w 869"/>
                <a:gd name="T1" fmla="*/ 747 h 766"/>
                <a:gd name="T2" fmla="*/ 5 w 869"/>
                <a:gd name="T3" fmla="*/ 714 h 766"/>
                <a:gd name="T4" fmla="*/ 80 w 869"/>
                <a:gd name="T5" fmla="*/ 705 h 766"/>
                <a:gd name="T6" fmla="*/ 91 w 869"/>
                <a:gd name="T7" fmla="*/ 695 h 766"/>
                <a:gd name="T8" fmla="*/ 99 w 869"/>
                <a:gd name="T9" fmla="*/ 640 h 766"/>
                <a:gd name="T10" fmla="*/ 102 w 869"/>
                <a:gd name="T11" fmla="*/ 520 h 766"/>
                <a:gd name="T12" fmla="*/ 102 w 869"/>
                <a:gd name="T13" fmla="*/ 92 h 766"/>
                <a:gd name="T14" fmla="*/ 100 w 869"/>
                <a:gd name="T15" fmla="*/ 69 h 766"/>
                <a:gd name="T16" fmla="*/ 80 w 869"/>
                <a:gd name="T17" fmla="*/ 47 h 766"/>
                <a:gd name="T18" fmla="*/ 57 w 869"/>
                <a:gd name="T19" fmla="*/ 36 h 766"/>
                <a:gd name="T20" fmla="*/ 0 w 869"/>
                <a:gd name="T21" fmla="*/ 33 h 766"/>
                <a:gd name="T22" fmla="*/ 0 w 869"/>
                <a:gd name="T23" fmla="*/ 0 h 766"/>
                <a:gd name="T24" fmla="*/ 119 w 869"/>
                <a:gd name="T25" fmla="*/ 3 h 766"/>
                <a:gd name="T26" fmla="*/ 202 w 869"/>
                <a:gd name="T27" fmla="*/ 0 h 766"/>
                <a:gd name="T28" fmla="*/ 269 w 869"/>
                <a:gd name="T29" fmla="*/ 86 h 766"/>
                <a:gd name="T30" fmla="*/ 381 w 869"/>
                <a:gd name="T31" fmla="*/ 220 h 766"/>
                <a:gd name="T32" fmla="*/ 545 w 869"/>
                <a:gd name="T33" fmla="*/ 411 h 766"/>
                <a:gd name="T34" fmla="*/ 671 w 869"/>
                <a:gd name="T35" fmla="*/ 554 h 766"/>
                <a:gd name="T36" fmla="*/ 721 w 869"/>
                <a:gd name="T37" fmla="*/ 609 h 766"/>
                <a:gd name="T38" fmla="*/ 721 w 869"/>
                <a:gd name="T39" fmla="*/ 226 h 766"/>
                <a:gd name="T40" fmla="*/ 718 w 869"/>
                <a:gd name="T41" fmla="*/ 105 h 766"/>
                <a:gd name="T42" fmla="*/ 711 w 869"/>
                <a:gd name="T43" fmla="*/ 51 h 766"/>
                <a:gd name="T44" fmla="*/ 699 w 869"/>
                <a:gd name="T45" fmla="*/ 41 h 766"/>
                <a:gd name="T46" fmla="*/ 624 w 869"/>
                <a:gd name="T47" fmla="*/ 33 h 766"/>
                <a:gd name="T48" fmla="*/ 624 w 869"/>
                <a:gd name="T49" fmla="*/ 0 h 766"/>
                <a:gd name="T50" fmla="*/ 756 w 869"/>
                <a:gd name="T51" fmla="*/ 3 h 766"/>
                <a:gd name="T52" fmla="*/ 869 w 869"/>
                <a:gd name="T53" fmla="*/ 0 h 766"/>
                <a:gd name="T54" fmla="*/ 869 w 869"/>
                <a:gd name="T55" fmla="*/ 33 h 766"/>
                <a:gd name="T56" fmla="*/ 794 w 869"/>
                <a:gd name="T57" fmla="*/ 41 h 766"/>
                <a:gd name="T58" fmla="*/ 783 w 869"/>
                <a:gd name="T59" fmla="*/ 52 h 766"/>
                <a:gd name="T60" fmla="*/ 775 w 869"/>
                <a:gd name="T61" fmla="*/ 107 h 766"/>
                <a:gd name="T62" fmla="*/ 772 w 869"/>
                <a:gd name="T63" fmla="*/ 226 h 766"/>
                <a:gd name="T64" fmla="*/ 772 w 869"/>
                <a:gd name="T65" fmla="*/ 479 h 766"/>
                <a:gd name="T66" fmla="*/ 775 w 869"/>
                <a:gd name="T67" fmla="*/ 766 h 766"/>
                <a:gd name="T68" fmla="*/ 721 w 869"/>
                <a:gd name="T69" fmla="*/ 766 h 766"/>
                <a:gd name="T70" fmla="*/ 707 w 869"/>
                <a:gd name="T71" fmla="*/ 752 h 766"/>
                <a:gd name="T72" fmla="*/ 698 w 869"/>
                <a:gd name="T73" fmla="*/ 744 h 766"/>
                <a:gd name="T74" fmla="*/ 678 w 869"/>
                <a:gd name="T75" fmla="*/ 723 h 766"/>
                <a:gd name="T76" fmla="*/ 611 w 869"/>
                <a:gd name="T77" fmla="*/ 647 h 766"/>
                <a:gd name="T78" fmla="*/ 540 w 869"/>
                <a:gd name="T79" fmla="*/ 560 h 766"/>
                <a:gd name="T80" fmla="*/ 151 w 869"/>
                <a:gd name="T81" fmla="*/ 110 h 766"/>
                <a:gd name="T82" fmla="*/ 151 w 869"/>
                <a:gd name="T83" fmla="*/ 518 h 766"/>
                <a:gd name="T84" fmla="*/ 154 w 869"/>
                <a:gd name="T85" fmla="*/ 641 h 766"/>
                <a:gd name="T86" fmla="*/ 161 w 869"/>
                <a:gd name="T87" fmla="*/ 695 h 766"/>
                <a:gd name="T88" fmla="*/ 173 w 869"/>
                <a:gd name="T89" fmla="*/ 705 h 766"/>
                <a:gd name="T90" fmla="*/ 249 w 869"/>
                <a:gd name="T91" fmla="*/ 714 h 766"/>
                <a:gd name="T92" fmla="*/ 249 w 869"/>
                <a:gd name="T93" fmla="*/ 747 h 766"/>
                <a:gd name="T94" fmla="*/ 143 w 869"/>
                <a:gd name="T95" fmla="*/ 744 h 766"/>
                <a:gd name="T96" fmla="*/ 5 w 869"/>
                <a:gd name="T97" fmla="*/ 747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69" h="766">
                  <a:moveTo>
                    <a:pt x="5" y="747"/>
                  </a:moveTo>
                  <a:cubicBezTo>
                    <a:pt x="5" y="714"/>
                    <a:pt x="5" y="714"/>
                    <a:pt x="5" y="714"/>
                  </a:cubicBezTo>
                  <a:cubicBezTo>
                    <a:pt x="43" y="714"/>
                    <a:pt x="68" y="711"/>
                    <a:pt x="80" y="705"/>
                  </a:cubicBezTo>
                  <a:cubicBezTo>
                    <a:pt x="86" y="703"/>
                    <a:pt x="89" y="700"/>
                    <a:pt x="91" y="695"/>
                  </a:cubicBezTo>
                  <a:cubicBezTo>
                    <a:pt x="95" y="688"/>
                    <a:pt x="98" y="670"/>
                    <a:pt x="99" y="640"/>
                  </a:cubicBezTo>
                  <a:cubicBezTo>
                    <a:pt x="101" y="594"/>
                    <a:pt x="102" y="554"/>
                    <a:pt x="102" y="520"/>
                  </a:cubicBezTo>
                  <a:cubicBezTo>
                    <a:pt x="102" y="92"/>
                    <a:pt x="102" y="92"/>
                    <a:pt x="102" y="92"/>
                  </a:cubicBezTo>
                  <a:cubicBezTo>
                    <a:pt x="102" y="80"/>
                    <a:pt x="102" y="73"/>
                    <a:pt x="100" y="69"/>
                  </a:cubicBezTo>
                  <a:cubicBezTo>
                    <a:pt x="97" y="63"/>
                    <a:pt x="91" y="56"/>
                    <a:pt x="80" y="47"/>
                  </a:cubicBezTo>
                  <a:cubicBezTo>
                    <a:pt x="74" y="41"/>
                    <a:pt x="66" y="38"/>
                    <a:pt x="57" y="36"/>
                  </a:cubicBezTo>
                  <a:cubicBezTo>
                    <a:pt x="49" y="34"/>
                    <a:pt x="30" y="33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3" y="2"/>
                    <a:pt x="103" y="3"/>
                    <a:pt x="119" y="3"/>
                  </a:cubicBezTo>
                  <a:cubicBezTo>
                    <a:pt x="147" y="3"/>
                    <a:pt x="174" y="2"/>
                    <a:pt x="202" y="0"/>
                  </a:cubicBezTo>
                  <a:cubicBezTo>
                    <a:pt x="232" y="39"/>
                    <a:pt x="255" y="67"/>
                    <a:pt x="269" y="86"/>
                  </a:cubicBezTo>
                  <a:cubicBezTo>
                    <a:pt x="381" y="220"/>
                    <a:pt x="381" y="220"/>
                    <a:pt x="381" y="220"/>
                  </a:cubicBezTo>
                  <a:cubicBezTo>
                    <a:pt x="545" y="411"/>
                    <a:pt x="545" y="411"/>
                    <a:pt x="545" y="411"/>
                  </a:cubicBezTo>
                  <a:cubicBezTo>
                    <a:pt x="597" y="472"/>
                    <a:pt x="639" y="520"/>
                    <a:pt x="671" y="554"/>
                  </a:cubicBezTo>
                  <a:cubicBezTo>
                    <a:pt x="691" y="578"/>
                    <a:pt x="708" y="596"/>
                    <a:pt x="721" y="609"/>
                  </a:cubicBezTo>
                  <a:cubicBezTo>
                    <a:pt x="721" y="226"/>
                    <a:pt x="721" y="226"/>
                    <a:pt x="721" y="226"/>
                  </a:cubicBezTo>
                  <a:cubicBezTo>
                    <a:pt x="721" y="191"/>
                    <a:pt x="720" y="151"/>
                    <a:pt x="718" y="105"/>
                  </a:cubicBezTo>
                  <a:cubicBezTo>
                    <a:pt x="717" y="76"/>
                    <a:pt x="714" y="58"/>
                    <a:pt x="711" y="51"/>
                  </a:cubicBezTo>
                  <a:cubicBezTo>
                    <a:pt x="708" y="46"/>
                    <a:pt x="705" y="43"/>
                    <a:pt x="699" y="41"/>
                  </a:cubicBezTo>
                  <a:cubicBezTo>
                    <a:pt x="687" y="36"/>
                    <a:pt x="662" y="33"/>
                    <a:pt x="624" y="33"/>
                  </a:cubicBezTo>
                  <a:cubicBezTo>
                    <a:pt x="624" y="0"/>
                    <a:pt x="624" y="0"/>
                    <a:pt x="624" y="0"/>
                  </a:cubicBezTo>
                  <a:cubicBezTo>
                    <a:pt x="667" y="2"/>
                    <a:pt x="711" y="3"/>
                    <a:pt x="756" y="3"/>
                  </a:cubicBezTo>
                  <a:cubicBezTo>
                    <a:pt x="797" y="3"/>
                    <a:pt x="835" y="2"/>
                    <a:pt x="869" y="0"/>
                  </a:cubicBezTo>
                  <a:cubicBezTo>
                    <a:pt x="869" y="33"/>
                    <a:pt x="869" y="33"/>
                    <a:pt x="869" y="33"/>
                  </a:cubicBezTo>
                  <a:cubicBezTo>
                    <a:pt x="831" y="33"/>
                    <a:pt x="806" y="36"/>
                    <a:pt x="794" y="41"/>
                  </a:cubicBezTo>
                  <a:cubicBezTo>
                    <a:pt x="789" y="43"/>
                    <a:pt x="785" y="47"/>
                    <a:pt x="783" y="52"/>
                  </a:cubicBezTo>
                  <a:cubicBezTo>
                    <a:pt x="779" y="58"/>
                    <a:pt x="776" y="77"/>
                    <a:pt x="775" y="107"/>
                  </a:cubicBezTo>
                  <a:cubicBezTo>
                    <a:pt x="773" y="153"/>
                    <a:pt x="772" y="193"/>
                    <a:pt x="772" y="226"/>
                  </a:cubicBezTo>
                  <a:cubicBezTo>
                    <a:pt x="772" y="479"/>
                    <a:pt x="772" y="479"/>
                    <a:pt x="772" y="479"/>
                  </a:cubicBezTo>
                  <a:cubicBezTo>
                    <a:pt x="772" y="531"/>
                    <a:pt x="773" y="626"/>
                    <a:pt x="775" y="766"/>
                  </a:cubicBezTo>
                  <a:cubicBezTo>
                    <a:pt x="721" y="766"/>
                    <a:pt x="721" y="766"/>
                    <a:pt x="721" y="766"/>
                  </a:cubicBezTo>
                  <a:cubicBezTo>
                    <a:pt x="707" y="752"/>
                    <a:pt x="707" y="752"/>
                    <a:pt x="707" y="752"/>
                  </a:cubicBezTo>
                  <a:cubicBezTo>
                    <a:pt x="705" y="751"/>
                    <a:pt x="700" y="746"/>
                    <a:pt x="698" y="744"/>
                  </a:cubicBezTo>
                  <a:cubicBezTo>
                    <a:pt x="696" y="742"/>
                    <a:pt x="689" y="735"/>
                    <a:pt x="678" y="723"/>
                  </a:cubicBezTo>
                  <a:cubicBezTo>
                    <a:pt x="647" y="689"/>
                    <a:pt x="625" y="664"/>
                    <a:pt x="611" y="647"/>
                  </a:cubicBezTo>
                  <a:cubicBezTo>
                    <a:pt x="540" y="560"/>
                    <a:pt x="540" y="560"/>
                    <a:pt x="540" y="560"/>
                  </a:cubicBezTo>
                  <a:cubicBezTo>
                    <a:pt x="151" y="110"/>
                    <a:pt x="151" y="110"/>
                    <a:pt x="151" y="110"/>
                  </a:cubicBezTo>
                  <a:cubicBezTo>
                    <a:pt x="151" y="518"/>
                    <a:pt x="151" y="518"/>
                    <a:pt x="151" y="518"/>
                  </a:cubicBezTo>
                  <a:cubicBezTo>
                    <a:pt x="151" y="552"/>
                    <a:pt x="152" y="593"/>
                    <a:pt x="154" y="641"/>
                  </a:cubicBezTo>
                  <a:cubicBezTo>
                    <a:pt x="156" y="670"/>
                    <a:pt x="158" y="688"/>
                    <a:pt x="161" y="695"/>
                  </a:cubicBezTo>
                  <a:cubicBezTo>
                    <a:pt x="164" y="700"/>
                    <a:pt x="168" y="704"/>
                    <a:pt x="173" y="705"/>
                  </a:cubicBezTo>
                  <a:cubicBezTo>
                    <a:pt x="185" y="711"/>
                    <a:pt x="210" y="714"/>
                    <a:pt x="249" y="714"/>
                  </a:cubicBezTo>
                  <a:cubicBezTo>
                    <a:pt x="249" y="747"/>
                    <a:pt x="249" y="747"/>
                    <a:pt x="249" y="747"/>
                  </a:cubicBezTo>
                  <a:cubicBezTo>
                    <a:pt x="217" y="745"/>
                    <a:pt x="181" y="744"/>
                    <a:pt x="143" y="744"/>
                  </a:cubicBezTo>
                  <a:cubicBezTo>
                    <a:pt x="100" y="744"/>
                    <a:pt x="54" y="745"/>
                    <a:pt x="5" y="7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BAB1DB3C-4DA1-491A-BB1B-E0958A909F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73213" y="1003301"/>
              <a:ext cx="101600" cy="236538"/>
            </a:xfrm>
            <a:custGeom>
              <a:avLst/>
              <a:gdLst>
                <a:gd name="T0" fmla="*/ 322 w 322"/>
                <a:gd name="T1" fmla="*/ 714 h 747"/>
                <a:gd name="T2" fmla="*/ 322 w 322"/>
                <a:gd name="T3" fmla="*/ 747 h 747"/>
                <a:gd name="T4" fmla="*/ 169 w 322"/>
                <a:gd name="T5" fmla="*/ 744 h 747"/>
                <a:gd name="T6" fmla="*/ 0 w 322"/>
                <a:gd name="T7" fmla="*/ 747 h 747"/>
                <a:gd name="T8" fmla="*/ 0 w 322"/>
                <a:gd name="T9" fmla="*/ 714 h 747"/>
                <a:gd name="T10" fmla="*/ 79 w 322"/>
                <a:gd name="T11" fmla="*/ 708 h 747"/>
                <a:gd name="T12" fmla="*/ 98 w 322"/>
                <a:gd name="T13" fmla="*/ 696 h 747"/>
                <a:gd name="T14" fmla="*/ 106 w 322"/>
                <a:gd name="T15" fmla="*/ 645 h 747"/>
                <a:gd name="T16" fmla="*/ 109 w 322"/>
                <a:gd name="T17" fmla="*/ 495 h 747"/>
                <a:gd name="T18" fmla="*/ 109 w 322"/>
                <a:gd name="T19" fmla="*/ 251 h 747"/>
                <a:gd name="T20" fmla="*/ 106 w 322"/>
                <a:gd name="T21" fmla="*/ 111 h 747"/>
                <a:gd name="T22" fmla="*/ 98 w 322"/>
                <a:gd name="T23" fmla="*/ 52 h 747"/>
                <a:gd name="T24" fmla="*/ 78 w 322"/>
                <a:gd name="T25" fmla="*/ 39 h 747"/>
                <a:gd name="T26" fmla="*/ 0 w 322"/>
                <a:gd name="T27" fmla="*/ 33 h 747"/>
                <a:gd name="T28" fmla="*/ 0 w 322"/>
                <a:gd name="T29" fmla="*/ 0 h 747"/>
                <a:gd name="T30" fmla="*/ 161 w 322"/>
                <a:gd name="T31" fmla="*/ 3 h 747"/>
                <a:gd name="T32" fmla="*/ 322 w 322"/>
                <a:gd name="T33" fmla="*/ 0 h 747"/>
                <a:gd name="T34" fmla="*/ 322 w 322"/>
                <a:gd name="T35" fmla="*/ 33 h 747"/>
                <a:gd name="T36" fmla="*/ 244 w 322"/>
                <a:gd name="T37" fmla="*/ 39 h 747"/>
                <a:gd name="T38" fmla="*/ 224 w 322"/>
                <a:gd name="T39" fmla="*/ 51 h 747"/>
                <a:gd name="T40" fmla="*/ 216 w 322"/>
                <a:gd name="T41" fmla="*/ 102 h 747"/>
                <a:gd name="T42" fmla="*/ 213 w 322"/>
                <a:gd name="T43" fmla="*/ 251 h 747"/>
                <a:gd name="T44" fmla="*/ 213 w 322"/>
                <a:gd name="T45" fmla="*/ 495 h 747"/>
                <a:gd name="T46" fmla="*/ 215 w 322"/>
                <a:gd name="T47" fmla="*/ 635 h 747"/>
                <a:gd name="T48" fmla="*/ 223 w 322"/>
                <a:gd name="T49" fmla="*/ 694 h 747"/>
                <a:gd name="T50" fmla="*/ 243 w 322"/>
                <a:gd name="T51" fmla="*/ 708 h 747"/>
                <a:gd name="T52" fmla="*/ 322 w 322"/>
                <a:gd name="T53" fmla="*/ 714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2" h="747">
                  <a:moveTo>
                    <a:pt x="322" y="714"/>
                  </a:moveTo>
                  <a:cubicBezTo>
                    <a:pt x="322" y="747"/>
                    <a:pt x="322" y="747"/>
                    <a:pt x="322" y="747"/>
                  </a:cubicBezTo>
                  <a:cubicBezTo>
                    <a:pt x="244" y="745"/>
                    <a:pt x="193" y="744"/>
                    <a:pt x="169" y="744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14"/>
                    <a:pt x="0" y="714"/>
                    <a:pt x="0" y="714"/>
                  </a:cubicBezTo>
                  <a:cubicBezTo>
                    <a:pt x="43" y="713"/>
                    <a:pt x="69" y="711"/>
                    <a:pt x="79" y="708"/>
                  </a:cubicBezTo>
                  <a:cubicBezTo>
                    <a:pt x="88" y="705"/>
                    <a:pt x="94" y="701"/>
                    <a:pt x="98" y="696"/>
                  </a:cubicBezTo>
                  <a:cubicBezTo>
                    <a:pt x="102" y="689"/>
                    <a:pt x="105" y="672"/>
                    <a:pt x="106" y="645"/>
                  </a:cubicBezTo>
                  <a:cubicBezTo>
                    <a:pt x="107" y="637"/>
                    <a:pt x="108" y="587"/>
                    <a:pt x="109" y="495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7"/>
                    <a:pt x="106" y="111"/>
                  </a:cubicBezTo>
                  <a:cubicBezTo>
                    <a:pt x="105" y="78"/>
                    <a:pt x="102" y="59"/>
                    <a:pt x="98" y="52"/>
                  </a:cubicBezTo>
                  <a:cubicBezTo>
                    <a:pt x="94" y="46"/>
                    <a:pt x="88" y="41"/>
                    <a:pt x="78" y="39"/>
                  </a:cubicBezTo>
                  <a:cubicBezTo>
                    <a:pt x="69" y="36"/>
                    <a:pt x="43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" y="2"/>
                    <a:pt x="124" y="3"/>
                    <a:pt x="161" y="3"/>
                  </a:cubicBezTo>
                  <a:cubicBezTo>
                    <a:pt x="198" y="3"/>
                    <a:pt x="251" y="2"/>
                    <a:pt x="322" y="0"/>
                  </a:cubicBezTo>
                  <a:cubicBezTo>
                    <a:pt x="322" y="33"/>
                    <a:pt x="322" y="33"/>
                    <a:pt x="322" y="33"/>
                  </a:cubicBezTo>
                  <a:cubicBezTo>
                    <a:pt x="279" y="34"/>
                    <a:pt x="253" y="36"/>
                    <a:pt x="244" y="39"/>
                  </a:cubicBezTo>
                  <a:cubicBezTo>
                    <a:pt x="234" y="41"/>
                    <a:pt x="228" y="46"/>
                    <a:pt x="224" y="51"/>
                  </a:cubicBezTo>
                  <a:cubicBezTo>
                    <a:pt x="220" y="58"/>
                    <a:pt x="217" y="75"/>
                    <a:pt x="216" y="102"/>
                  </a:cubicBezTo>
                  <a:cubicBezTo>
                    <a:pt x="216" y="109"/>
                    <a:pt x="215" y="159"/>
                    <a:pt x="213" y="251"/>
                  </a:cubicBezTo>
                  <a:cubicBezTo>
                    <a:pt x="213" y="495"/>
                    <a:pt x="213" y="495"/>
                    <a:pt x="213" y="495"/>
                  </a:cubicBezTo>
                  <a:cubicBezTo>
                    <a:pt x="213" y="543"/>
                    <a:pt x="214" y="589"/>
                    <a:pt x="215" y="635"/>
                  </a:cubicBezTo>
                  <a:cubicBezTo>
                    <a:pt x="216" y="668"/>
                    <a:pt x="219" y="688"/>
                    <a:pt x="223" y="694"/>
                  </a:cubicBezTo>
                  <a:cubicBezTo>
                    <a:pt x="227" y="700"/>
                    <a:pt x="234" y="705"/>
                    <a:pt x="243" y="708"/>
                  </a:cubicBezTo>
                  <a:cubicBezTo>
                    <a:pt x="252" y="711"/>
                    <a:pt x="278" y="713"/>
                    <a:pt x="322" y="7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1988E04-9E0E-4EF1-A885-B236DAD96F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227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7 w 728"/>
                <a:gd name="T3" fmla="*/ 716 h 774"/>
                <a:gd name="T4" fmla="*/ 581 w 728"/>
                <a:gd name="T5" fmla="*/ 761 h 774"/>
                <a:gd name="T6" fmla="*/ 447 w 728"/>
                <a:gd name="T7" fmla="*/ 774 h 774"/>
                <a:gd name="T8" fmla="*/ 288 w 728"/>
                <a:gd name="T9" fmla="*/ 754 h 774"/>
                <a:gd name="T10" fmla="*/ 161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3 w 728"/>
                <a:gd name="T19" fmla="*/ 110 h 774"/>
                <a:gd name="T20" fmla="*/ 457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5 w 728"/>
                <a:gd name="T35" fmla="*/ 143 h 774"/>
                <a:gd name="T36" fmla="*/ 605 w 728"/>
                <a:gd name="T37" fmla="*/ 66 h 774"/>
                <a:gd name="T38" fmla="*/ 446 w 728"/>
                <a:gd name="T39" fmla="*/ 41 h 774"/>
                <a:gd name="T40" fmla="*/ 313 w 728"/>
                <a:gd name="T41" fmla="*/ 60 h 774"/>
                <a:gd name="T42" fmla="*/ 217 w 728"/>
                <a:gd name="T43" fmla="*/ 117 h 774"/>
                <a:gd name="T44" fmla="*/ 149 w 728"/>
                <a:gd name="T45" fmla="*/ 216 h 774"/>
                <a:gd name="T46" fmla="*/ 122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2 w 728"/>
                <a:gd name="T53" fmla="*/ 698 h 774"/>
                <a:gd name="T54" fmla="*/ 719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7" y="716"/>
                    <a:pt x="707" y="716"/>
                    <a:pt x="707" y="716"/>
                  </a:cubicBezTo>
                  <a:cubicBezTo>
                    <a:pt x="664" y="736"/>
                    <a:pt x="622" y="751"/>
                    <a:pt x="581" y="761"/>
                  </a:cubicBezTo>
                  <a:cubicBezTo>
                    <a:pt x="540" y="770"/>
                    <a:pt x="495" y="774"/>
                    <a:pt x="447" y="774"/>
                  </a:cubicBezTo>
                  <a:cubicBezTo>
                    <a:pt x="390" y="774"/>
                    <a:pt x="337" y="768"/>
                    <a:pt x="288" y="754"/>
                  </a:cubicBezTo>
                  <a:cubicBezTo>
                    <a:pt x="240" y="740"/>
                    <a:pt x="197" y="721"/>
                    <a:pt x="161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1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3" y="110"/>
                  </a:cubicBezTo>
                  <a:cubicBezTo>
                    <a:pt x="204" y="37"/>
                    <a:pt x="316" y="0"/>
                    <a:pt x="457" y="0"/>
                  </a:cubicBezTo>
                  <a:cubicBezTo>
                    <a:pt x="490" y="0"/>
                    <a:pt x="521" y="2"/>
                    <a:pt x="549" y="6"/>
                  </a:cubicBezTo>
                  <a:cubicBezTo>
                    <a:pt x="578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5" y="143"/>
                    <a:pt x="665" y="143"/>
                    <a:pt x="665" y="143"/>
                  </a:cubicBezTo>
                  <a:cubicBezTo>
                    <a:pt x="661" y="109"/>
                    <a:pt x="641" y="83"/>
                    <a:pt x="605" y="66"/>
                  </a:cubicBezTo>
                  <a:cubicBezTo>
                    <a:pt x="569" y="50"/>
                    <a:pt x="516" y="41"/>
                    <a:pt x="446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7" y="72"/>
                    <a:pt x="245" y="91"/>
                    <a:pt x="217" y="117"/>
                  </a:cubicBezTo>
                  <a:cubicBezTo>
                    <a:pt x="189" y="143"/>
                    <a:pt x="166" y="176"/>
                    <a:pt x="149" y="216"/>
                  </a:cubicBezTo>
                  <a:cubicBezTo>
                    <a:pt x="131" y="256"/>
                    <a:pt x="122" y="306"/>
                    <a:pt x="122" y="366"/>
                  </a:cubicBezTo>
                  <a:cubicBezTo>
                    <a:pt x="122" y="472"/>
                    <a:pt x="155" y="557"/>
                    <a:pt x="223" y="621"/>
                  </a:cubicBezTo>
                  <a:cubicBezTo>
                    <a:pt x="291" y="685"/>
                    <a:pt x="380" y="717"/>
                    <a:pt x="492" y="717"/>
                  </a:cubicBezTo>
                  <a:cubicBezTo>
                    <a:pt x="542" y="717"/>
                    <a:pt x="589" y="711"/>
                    <a:pt x="632" y="698"/>
                  </a:cubicBezTo>
                  <a:cubicBezTo>
                    <a:pt x="661" y="689"/>
                    <a:pt x="690" y="675"/>
                    <a:pt x="719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A88076C2-6FC3-4E1C-BD48-00269387C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5" y="998538"/>
              <a:ext cx="231775" cy="246063"/>
            </a:xfrm>
            <a:custGeom>
              <a:avLst/>
              <a:gdLst>
                <a:gd name="T0" fmla="*/ 728 w 728"/>
                <a:gd name="T1" fmla="*/ 667 h 774"/>
                <a:gd name="T2" fmla="*/ 706 w 728"/>
                <a:gd name="T3" fmla="*/ 716 h 774"/>
                <a:gd name="T4" fmla="*/ 580 w 728"/>
                <a:gd name="T5" fmla="*/ 761 h 774"/>
                <a:gd name="T6" fmla="*/ 446 w 728"/>
                <a:gd name="T7" fmla="*/ 774 h 774"/>
                <a:gd name="T8" fmla="*/ 288 w 728"/>
                <a:gd name="T9" fmla="*/ 754 h 774"/>
                <a:gd name="T10" fmla="*/ 160 w 728"/>
                <a:gd name="T11" fmla="*/ 696 h 774"/>
                <a:gd name="T12" fmla="*/ 71 w 728"/>
                <a:gd name="T13" fmla="*/ 610 h 774"/>
                <a:gd name="T14" fmla="*/ 18 w 728"/>
                <a:gd name="T15" fmla="*/ 508 h 774"/>
                <a:gd name="T16" fmla="*/ 0 w 728"/>
                <a:gd name="T17" fmla="*/ 386 h 774"/>
                <a:gd name="T18" fmla="*/ 122 w 728"/>
                <a:gd name="T19" fmla="*/ 110 h 774"/>
                <a:gd name="T20" fmla="*/ 456 w 728"/>
                <a:gd name="T21" fmla="*/ 0 h 774"/>
                <a:gd name="T22" fmla="*/ 549 w 728"/>
                <a:gd name="T23" fmla="*/ 6 h 774"/>
                <a:gd name="T24" fmla="*/ 653 w 728"/>
                <a:gd name="T25" fmla="*/ 27 h 774"/>
                <a:gd name="T26" fmla="*/ 728 w 728"/>
                <a:gd name="T27" fmla="*/ 45 h 774"/>
                <a:gd name="T28" fmla="*/ 710 w 728"/>
                <a:gd name="T29" fmla="*/ 101 h 774"/>
                <a:gd name="T30" fmla="*/ 698 w 728"/>
                <a:gd name="T31" fmla="*/ 204 h 774"/>
                <a:gd name="T32" fmla="*/ 665 w 728"/>
                <a:gd name="T33" fmla="*/ 204 h 774"/>
                <a:gd name="T34" fmla="*/ 664 w 728"/>
                <a:gd name="T35" fmla="*/ 143 h 774"/>
                <a:gd name="T36" fmla="*/ 604 w 728"/>
                <a:gd name="T37" fmla="*/ 66 h 774"/>
                <a:gd name="T38" fmla="*/ 445 w 728"/>
                <a:gd name="T39" fmla="*/ 41 h 774"/>
                <a:gd name="T40" fmla="*/ 313 w 728"/>
                <a:gd name="T41" fmla="*/ 60 h 774"/>
                <a:gd name="T42" fmla="*/ 216 w 728"/>
                <a:gd name="T43" fmla="*/ 117 h 774"/>
                <a:gd name="T44" fmla="*/ 148 w 728"/>
                <a:gd name="T45" fmla="*/ 216 h 774"/>
                <a:gd name="T46" fmla="*/ 121 w 728"/>
                <a:gd name="T47" fmla="*/ 366 h 774"/>
                <a:gd name="T48" fmla="*/ 223 w 728"/>
                <a:gd name="T49" fmla="*/ 621 h 774"/>
                <a:gd name="T50" fmla="*/ 492 w 728"/>
                <a:gd name="T51" fmla="*/ 717 h 774"/>
                <a:gd name="T52" fmla="*/ 631 w 728"/>
                <a:gd name="T53" fmla="*/ 698 h 774"/>
                <a:gd name="T54" fmla="*/ 718 w 728"/>
                <a:gd name="T55" fmla="*/ 656 h 774"/>
                <a:gd name="T56" fmla="*/ 728 w 728"/>
                <a:gd name="T57" fmla="*/ 667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28" h="774">
                  <a:moveTo>
                    <a:pt x="728" y="667"/>
                  </a:moveTo>
                  <a:cubicBezTo>
                    <a:pt x="706" y="716"/>
                    <a:pt x="706" y="716"/>
                    <a:pt x="706" y="716"/>
                  </a:cubicBezTo>
                  <a:cubicBezTo>
                    <a:pt x="663" y="736"/>
                    <a:pt x="621" y="751"/>
                    <a:pt x="580" y="761"/>
                  </a:cubicBezTo>
                  <a:cubicBezTo>
                    <a:pt x="539" y="770"/>
                    <a:pt x="495" y="774"/>
                    <a:pt x="446" y="774"/>
                  </a:cubicBezTo>
                  <a:cubicBezTo>
                    <a:pt x="389" y="774"/>
                    <a:pt x="337" y="768"/>
                    <a:pt x="288" y="754"/>
                  </a:cubicBezTo>
                  <a:cubicBezTo>
                    <a:pt x="239" y="740"/>
                    <a:pt x="197" y="721"/>
                    <a:pt x="160" y="696"/>
                  </a:cubicBezTo>
                  <a:cubicBezTo>
                    <a:pt x="124" y="670"/>
                    <a:pt x="94" y="642"/>
                    <a:pt x="71" y="610"/>
                  </a:cubicBezTo>
                  <a:cubicBezTo>
                    <a:pt x="48" y="579"/>
                    <a:pt x="30" y="545"/>
                    <a:pt x="18" y="508"/>
                  </a:cubicBezTo>
                  <a:cubicBezTo>
                    <a:pt x="6" y="471"/>
                    <a:pt x="0" y="430"/>
                    <a:pt x="0" y="386"/>
                  </a:cubicBezTo>
                  <a:cubicBezTo>
                    <a:pt x="0" y="275"/>
                    <a:pt x="41" y="183"/>
                    <a:pt x="122" y="110"/>
                  </a:cubicBezTo>
                  <a:cubicBezTo>
                    <a:pt x="204" y="37"/>
                    <a:pt x="315" y="0"/>
                    <a:pt x="456" y="0"/>
                  </a:cubicBezTo>
                  <a:cubicBezTo>
                    <a:pt x="490" y="0"/>
                    <a:pt x="520" y="2"/>
                    <a:pt x="549" y="6"/>
                  </a:cubicBezTo>
                  <a:cubicBezTo>
                    <a:pt x="577" y="9"/>
                    <a:pt x="612" y="16"/>
                    <a:pt x="653" y="27"/>
                  </a:cubicBezTo>
                  <a:cubicBezTo>
                    <a:pt x="694" y="37"/>
                    <a:pt x="719" y="43"/>
                    <a:pt x="728" y="45"/>
                  </a:cubicBezTo>
                  <a:cubicBezTo>
                    <a:pt x="720" y="64"/>
                    <a:pt x="714" y="82"/>
                    <a:pt x="710" y="101"/>
                  </a:cubicBezTo>
                  <a:cubicBezTo>
                    <a:pt x="704" y="131"/>
                    <a:pt x="700" y="165"/>
                    <a:pt x="698" y="204"/>
                  </a:cubicBezTo>
                  <a:cubicBezTo>
                    <a:pt x="665" y="204"/>
                    <a:pt x="665" y="204"/>
                    <a:pt x="665" y="204"/>
                  </a:cubicBezTo>
                  <a:cubicBezTo>
                    <a:pt x="664" y="143"/>
                    <a:pt x="664" y="143"/>
                    <a:pt x="664" y="143"/>
                  </a:cubicBezTo>
                  <a:cubicBezTo>
                    <a:pt x="661" y="109"/>
                    <a:pt x="641" y="83"/>
                    <a:pt x="604" y="66"/>
                  </a:cubicBezTo>
                  <a:cubicBezTo>
                    <a:pt x="568" y="50"/>
                    <a:pt x="515" y="41"/>
                    <a:pt x="445" y="41"/>
                  </a:cubicBezTo>
                  <a:cubicBezTo>
                    <a:pt x="393" y="42"/>
                    <a:pt x="349" y="48"/>
                    <a:pt x="313" y="60"/>
                  </a:cubicBezTo>
                  <a:cubicBezTo>
                    <a:pt x="276" y="72"/>
                    <a:pt x="244" y="91"/>
                    <a:pt x="216" y="117"/>
                  </a:cubicBezTo>
                  <a:cubicBezTo>
                    <a:pt x="189" y="143"/>
                    <a:pt x="166" y="176"/>
                    <a:pt x="148" y="216"/>
                  </a:cubicBezTo>
                  <a:cubicBezTo>
                    <a:pt x="131" y="256"/>
                    <a:pt x="122" y="306"/>
                    <a:pt x="121" y="366"/>
                  </a:cubicBezTo>
                  <a:cubicBezTo>
                    <a:pt x="121" y="472"/>
                    <a:pt x="155" y="557"/>
                    <a:pt x="223" y="621"/>
                  </a:cubicBezTo>
                  <a:cubicBezTo>
                    <a:pt x="290" y="685"/>
                    <a:pt x="380" y="717"/>
                    <a:pt x="492" y="717"/>
                  </a:cubicBezTo>
                  <a:cubicBezTo>
                    <a:pt x="542" y="717"/>
                    <a:pt x="588" y="711"/>
                    <a:pt x="631" y="698"/>
                  </a:cubicBezTo>
                  <a:cubicBezTo>
                    <a:pt x="660" y="689"/>
                    <a:pt x="689" y="675"/>
                    <a:pt x="718" y="656"/>
                  </a:cubicBezTo>
                  <a:lnTo>
                    <a:pt x="728" y="6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EBEC6586-4635-46F1-835E-E6F639D45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57238" y="687388"/>
              <a:ext cx="323850" cy="239713"/>
            </a:xfrm>
            <a:custGeom>
              <a:avLst/>
              <a:gdLst>
                <a:gd name="T0" fmla="*/ 0 w 1017"/>
                <a:gd name="T1" fmla="*/ 35 h 754"/>
                <a:gd name="T2" fmla="*/ 0 w 1017"/>
                <a:gd name="T3" fmla="*/ 0 h 754"/>
                <a:gd name="T4" fmla="*/ 110 w 1017"/>
                <a:gd name="T5" fmla="*/ 4 h 754"/>
                <a:gd name="T6" fmla="*/ 212 w 1017"/>
                <a:gd name="T7" fmla="*/ 0 h 754"/>
                <a:gd name="T8" fmla="*/ 300 w 1017"/>
                <a:gd name="T9" fmla="*/ 183 h 754"/>
                <a:gd name="T10" fmla="*/ 509 w 1017"/>
                <a:gd name="T11" fmla="*/ 592 h 754"/>
                <a:gd name="T12" fmla="*/ 697 w 1017"/>
                <a:gd name="T13" fmla="*/ 218 h 754"/>
                <a:gd name="T14" fmla="*/ 800 w 1017"/>
                <a:gd name="T15" fmla="*/ 0 h 754"/>
                <a:gd name="T16" fmla="*/ 898 w 1017"/>
                <a:gd name="T17" fmla="*/ 4 h 754"/>
                <a:gd name="T18" fmla="*/ 1017 w 1017"/>
                <a:gd name="T19" fmla="*/ 0 h 754"/>
                <a:gd name="T20" fmla="*/ 1017 w 1017"/>
                <a:gd name="T21" fmla="*/ 35 h 754"/>
                <a:gd name="T22" fmla="*/ 938 w 1017"/>
                <a:gd name="T23" fmla="*/ 40 h 754"/>
                <a:gd name="T24" fmla="*/ 918 w 1017"/>
                <a:gd name="T25" fmla="*/ 53 h 754"/>
                <a:gd name="T26" fmla="*/ 910 w 1017"/>
                <a:gd name="T27" fmla="*/ 103 h 754"/>
                <a:gd name="T28" fmla="*/ 907 w 1017"/>
                <a:gd name="T29" fmla="*/ 251 h 754"/>
                <a:gd name="T30" fmla="*/ 907 w 1017"/>
                <a:gd name="T31" fmla="*/ 492 h 754"/>
                <a:gd name="T32" fmla="*/ 910 w 1017"/>
                <a:gd name="T33" fmla="*/ 631 h 754"/>
                <a:gd name="T34" fmla="*/ 918 w 1017"/>
                <a:gd name="T35" fmla="*/ 690 h 754"/>
                <a:gd name="T36" fmla="*/ 938 w 1017"/>
                <a:gd name="T37" fmla="*/ 704 h 754"/>
                <a:gd name="T38" fmla="*/ 1017 w 1017"/>
                <a:gd name="T39" fmla="*/ 709 h 754"/>
                <a:gd name="T40" fmla="*/ 1017 w 1017"/>
                <a:gd name="T41" fmla="*/ 743 h 754"/>
                <a:gd name="T42" fmla="*/ 861 w 1017"/>
                <a:gd name="T43" fmla="*/ 739 h 754"/>
                <a:gd name="T44" fmla="*/ 699 w 1017"/>
                <a:gd name="T45" fmla="*/ 743 h 754"/>
                <a:gd name="T46" fmla="*/ 699 w 1017"/>
                <a:gd name="T47" fmla="*/ 709 h 754"/>
                <a:gd name="T48" fmla="*/ 778 w 1017"/>
                <a:gd name="T49" fmla="*/ 704 h 754"/>
                <a:gd name="T50" fmla="*/ 797 w 1017"/>
                <a:gd name="T51" fmla="*/ 691 h 754"/>
                <a:gd name="T52" fmla="*/ 806 w 1017"/>
                <a:gd name="T53" fmla="*/ 641 h 754"/>
                <a:gd name="T54" fmla="*/ 808 w 1017"/>
                <a:gd name="T55" fmla="*/ 492 h 754"/>
                <a:gd name="T56" fmla="*/ 808 w 1017"/>
                <a:gd name="T57" fmla="*/ 108 h 754"/>
                <a:gd name="T58" fmla="*/ 619 w 1017"/>
                <a:gd name="T59" fmla="*/ 486 h 754"/>
                <a:gd name="T60" fmla="*/ 549 w 1017"/>
                <a:gd name="T61" fmla="*/ 629 h 754"/>
                <a:gd name="T62" fmla="*/ 494 w 1017"/>
                <a:gd name="T63" fmla="*/ 754 h 754"/>
                <a:gd name="T64" fmla="*/ 472 w 1017"/>
                <a:gd name="T65" fmla="*/ 754 h 754"/>
                <a:gd name="T66" fmla="*/ 459 w 1017"/>
                <a:gd name="T67" fmla="*/ 722 h 754"/>
                <a:gd name="T68" fmla="*/ 422 w 1017"/>
                <a:gd name="T69" fmla="*/ 645 h 754"/>
                <a:gd name="T70" fmla="*/ 159 w 1017"/>
                <a:gd name="T71" fmla="*/ 126 h 754"/>
                <a:gd name="T72" fmla="*/ 159 w 1017"/>
                <a:gd name="T73" fmla="*/ 492 h 754"/>
                <a:gd name="T74" fmla="*/ 163 w 1017"/>
                <a:gd name="T75" fmla="*/ 631 h 754"/>
                <a:gd name="T76" fmla="*/ 171 w 1017"/>
                <a:gd name="T77" fmla="*/ 690 h 754"/>
                <a:gd name="T78" fmla="*/ 191 w 1017"/>
                <a:gd name="T79" fmla="*/ 704 h 754"/>
                <a:gd name="T80" fmla="*/ 271 w 1017"/>
                <a:gd name="T81" fmla="*/ 709 h 754"/>
                <a:gd name="T82" fmla="*/ 271 w 1017"/>
                <a:gd name="T83" fmla="*/ 743 h 754"/>
                <a:gd name="T84" fmla="*/ 138 w 1017"/>
                <a:gd name="T85" fmla="*/ 739 h 754"/>
                <a:gd name="T86" fmla="*/ 0 w 1017"/>
                <a:gd name="T87" fmla="*/ 743 h 754"/>
                <a:gd name="T88" fmla="*/ 0 w 1017"/>
                <a:gd name="T89" fmla="*/ 709 h 754"/>
                <a:gd name="T90" fmla="*/ 79 w 1017"/>
                <a:gd name="T91" fmla="*/ 704 h 754"/>
                <a:gd name="T92" fmla="*/ 98 w 1017"/>
                <a:gd name="T93" fmla="*/ 691 h 754"/>
                <a:gd name="T94" fmla="*/ 107 w 1017"/>
                <a:gd name="T95" fmla="*/ 641 h 754"/>
                <a:gd name="T96" fmla="*/ 109 w 1017"/>
                <a:gd name="T97" fmla="*/ 492 h 754"/>
                <a:gd name="T98" fmla="*/ 109 w 1017"/>
                <a:gd name="T99" fmla="*/ 251 h 754"/>
                <a:gd name="T100" fmla="*/ 107 w 1017"/>
                <a:gd name="T101" fmla="*/ 112 h 754"/>
                <a:gd name="T102" fmla="*/ 99 w 1017"/>
                <a:gd name="T103" fmla="*/ 54 h 754"/>
                <a:gd name="T104" fmla="*/ 78 w 1017"/>
                <a:gd name="T105" fmla="*/ 40 h 754"/>
                <a:gd name="T106" fmla="*/ 0 w 1017"/>
                <a:gd name="T107" fmla="*/ 35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17" h="754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8" y="2"/>
                    <a:pt x="75" y="4"/>
                    <a:pt x="110" y="4"/>
                  </a:cubicBezTo>
                  <a:cubicBezTo>
                    <a:pt x="145" y="4"/>
                    <a:pt x="179" y="2"/>
                    <a:pt x="212" y="0"/>
                  </a:cubicBezTo>
                  <a:cubicBezTo>
                    <a:pt x="244" y="70"/>
                    <a:pt x="274" y="131"/>
                    <a:pt x="300" y="183"/>
                  </a:cubicBezTo>
                  <a:cubicBezTo>
                    <a:pt x="509" y="592"/>
                    <a:pt x="509" y="592"/>
                    <a:pt x="509" y="592"/>
                  </a:cubicBezTo>
                  <a:cubicBezTo>
                    <a:pt x="697" y="218"/>
                    <a:pt x="697" y="218"/>
                    <a:pt x="697" y="218"/>
                  </a:cubicBezTo>
                  <a:cubicBezTo>
                    <a:pt x="749" y="116"/>
                    <a:pt x="783" y="43"/>
                    <a:pt x="800" y="0"/>
                  </a:cubicBezTo>
                  <a:cubicBezTo>
                    <a:pt x="839" y="2"/>
                    <a:pt x="872" y="4"/>
                    <a:pt x="898" y="4"/>
                  </a:cubicBezTo>
                  <a:cubicBezTo>
                    <a:pt x="923" y="4"/>
                    <a:pt x="962" y="2"/>
                    <a:pt x="1017" y="0"/>
                  </a:cubicBezTo>
                  <a:cubicBezTo>
                    <a:pt x="1017" y="35"/>
                    <a:pt x="1017" y="35"/>
                    <a:pt x="1017" y="35"/>
                  </a:cubicBezTo>
                  <a:cubicBezTo>
                    <a:pt x="974" y="35"/>
                    <a:pt x="947" y="37"/>
                    <a:pt x="938" y="40"/>
                  </a:cubicBezTo>
                  <a:cubicBezTo>
                    <a:pt x="928" y="43"/>
                    <a:pt x="922" y="47"/>
                    <a:pt x="918" y="53"/>
                  </a:cubicBezTo>
                  <a:cubicBezTo>
                    <a:pt x="914" y="60"/>
                    <a:pt x="911" y="76"/>
                    <a:pt x="910" y="103"/>
                  </a:cubicBezTo>
                  <a:cubicBezTo>
                    <a:pt x="910" y="110"/>
                    <a:pt x="909" y="159"/>
                    <a:pt x="907" y="251"/>
                  </a:cubicBezTo>
                  <a:cubicBezTo>
                    <a:pt x="907" y="492"/>
                    <a:pt x="907" y="492"/>
                    <a:pt x="907" y="492"/>
                  </a:cubicBezTo>
                  <a:cubicBezTo>
                    <a:pt x="907" y="540"/>
                    <a:pt x="908" y="586"/>
                    <a:pt x="910" y="631"/>
                  </a:cubicBezTo>
                  <a:cubicBezTo>
                    <a:pt x="911" y="664"/>
                    <a:pt x="914" y="684"/>
                    <a:pt x="918" y="690"/>
                  </a:cubicBezTo>
                  <a:cubicBezTo>
                    <a:pt x="922" y="696"/>
                    <a:pt x="929" y="701"/>
                    <a:pt x="938" y="704"/>
                  </a:cubicBezTo>
                  <a:cubicBezTo>
                    <a:pt x="948" y="707"/>
                    <a:pt x="974" y="709"/>
                    <a:pt x="1017" y="709"/>
                  </a:cubicBezTo>
                  <a:cubicBezTo>
                    <a:pt x="1017" y="743"/>
                    <a:pt x="1017" y="743"/>
                    <a:pt x="1017" y="743"/>
                  </a:cubicBezTo>
                  <a:cubicBezTo>
                    <a:pt x="943" y="740"/>
                    <a:pt x="891" y="739"/>
                    <a:pt x="861" y="739"/>
                  </a:cubicBezTo>
                  <a:cubicBezTo>
                    <a:pt x="837" y="739"/>
                    <a:pt x="782" y="740"/>
                    <a:pt x="699" y="743"/>
                  </a:cubicBezTo>
                  <a:cubicBezTo>
                    <a:pt x="699" y="709"/>
                    <a:pt x="699" y="709"/>
                    <a:pt x="699" y="709"/>
                  </a:cubicBezTo>
                  <a:cubicBezTo>
                    <a:pt x="742" y="709"/>
                    <a:pt x="768" y="707"/>
                    <a:pt x="778" y="704"/>
                  </a:cubicBezTo>
                  <a:cubicBezTo>
                    <a:pt x="788" y="701"/>
                    <a:pt x="794" y="697"/>
                    <a:pt x="797" y="691"/>
                  </a:cubicBezTo>
                  <a:cubicBezTo>
                    <a:pt x="802" y="684"/>
                    <a:pt x="805" y="668"/>
                    <a:pt x="806" y="641"/>
                  </a:cubicBezTo>
                  <a:cubicBezTo>
                    <a:pt x="806" y="633"/>
                    <a:pt x="807" y="584"/>
                    <a:pt x="808" y="492"/>
                  </a:cubicBezTo>
                  <a:cubicBezTo>
                    <a:pt x="808" y="108"/>
                    <a:pt x="808" y="108"/>
                    <a:pt x="808" y="108"/>
                  </a:cubicBezTo>
                  <a:cubicBezTo>
                    <a:pt x="619" y="486"/>
                    <a:pt x="619" y="486"/>
                    <a:pt x="619" y="486"/>
                  </a:cubicBezTo>
                  <a:cubicBezTo>
                    <a:pt x="589" y="545"/>
                    <a:pt x="566" y="593"/>
                    <a:pt x="549" y="629"/>
                  </a:cubicBezTo>
                  <a:cubicBezTo>
                    <a:pt x="537" y="655"/>
                    <a:pt x="518" y="696"/>
                    <a:pt x="494" y="754"/>
                  </a:cubicBezTo>
                  <a:cubicBezTo>
                    <a:pt x="472" y="754"/>
                    <a:pt x="472" y="754"/>
                    <a:pt x="472" y="754"/>
                  </a:cubicBezTo>
                  <a:cubicBezTo>
                    <a:pt x="468" y="740"/>
                    <a:pt x="463" y="729"/>
                    <a:pt x="459" y="722"/>
                  </a:cubicBezTo>
                  <a:cubicBezTo>
                    <a:pt x="422" y="645"/>
                    <a:pt x="422" y="645"/>
                    <a:pt x="422" y="645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492"/>
                    <a:pt x="159" y="492"/>
                    <a:pt x="159" y="492"/>
                  </a:cubicBezTo>
                  <a:cubicBezTo>
                    <a:pt x="159" y="540"/>
                    <a:pt x="160" y="586"/>
                    <a:pt x="163" y="631"/>
                  </a:cubicBezTo>
                  <a:cubicBezTo>
                    <a:pt x="164" y="664"/>
                    <a:pt x="167" y="683"/>
                    <a:pt x="171" y="690"/>
                  </a:cubicBezTo>
                  <a:cubicBezTo>
                    <a:pt x="175" y="696"/>
                    <a:pt x="182" y="701"/>
                    <a:pt x="191" y="704"/>
                  </a:cubicBezTo>
                  <a:cubicBezTo>
                    <a:pt x="200" y="707"/>
                    <a:pt x="227" y="709"/>
                    <a:pt x="271" y="709"/>
                  </a:cubicBezTo>
                  <a:cubicBezTo>
                    <a:pt x="271" y="743"/>
                    <a:pt x="271" y="743"/>
                    <a:pt x="271" y="743"/>
                  </a:cubicBezTo>
                  <a:cubicBezTo>
                    <a:pt x="138" y="739"/>
                    <a:pt x="138" y="739"/>
                    <a:pt x="138" y="739"/>
                  </a:cubicBezTo>
                  <a:cubicBezTo>
                    <a:pt x="0" y="743"/>
                    <a:pt x="0" y="743"/>
                    <a:pt x="0" y="743"/>
                  </a:cubicBezTo>
                  <a:cubicBezTo>
                    <a:pt x="0" y="709"/>
                    <a:pt x="0" y="709"/>
                    <a:pt x="0" y="709"/>
                  </a:cubicBezTo>
                  <a:cubicBezTo>
                    <a:pt x="43" y="709"/>
                    <a:pt x="69" y="707"/>
                    <a:pt x="79" y="704"/>
                  </a:cubicBezTo>
                  <a:cubicBezTo>
                    <a:pt x="88" y="701"/>
                    <a:pt x="95" y="697"/>
                    <a:pt x="98" y="691"/>
                  </a:cubicBezTo>
                  <a:cubicBezTo>
                    <a:pt x="103" y="684"/>
                    <a:pt x="105" y="668"/>
                    <a:pt x="107" y="641"/>
                  </a:cubicBezTo>
                  <a:cubicBezTo>
                    <a:pt x="107" y="634"/>
                    <a:pt x="108" y="584"/>
                    <a:pt x="109" y="492"/>
                  </a:cubicBezTo>
                  <a:cubicBezTo>
                    <a:pt x="109" y="251"/>
                    <a:pt x="109" y="251"/>
                    <a:pt x="109" y="251"/>
                  </a:cubicBezTo>
                  <a:cubicBezTo>
                    <a:pt x="109" y="204"/>
                    <a:pt x="108" y="158"/>
                    <a:pt x="107" y="112"/>
                  </a:cubicBezTo>
                  <a:cubicBezTo>
                    <a:pt x="105" y="79"/>
                    <a:pt x="103" y="60"/>
                    <a:pt x="99" y="54"/>
                  </a:cubicBezTo>
                  <a:cubicBezTo>
                    <a:pt x="94" y="48"/>
                    <a:pt x="88" y="43"/>
                    <a:pt x="78" y="40"/>
                  </a:cubicBezTo>
                  <a:cubicBezTo>
                    <a:pt x="69" y="37"/>
                    <a:pt x="43" y="35"/>
                    <a:pt x="0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0675CC79-9E93-4462-8DB8-9110C4FAE3E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92200" y="684213"/>
              <a:ext cx="263525" cy="238125"/>
            </a:xfrm>
            <a:custGeom>
              <a:avLst/>
              <a:gdLst>
                <a:gd name="T0" fmla="*/ 117 w 832"/>
                <a:gd name="T1" fmla="*/ 747 h 750"/>
                <a:gd name="T2" fmla="*/ 257 w 832"/>
                <a:gd name="T3" fmla="*/ 750 h 750"/>
                <a:gd name="T4" fmla="*/ 257 w 832"/>
                <a:gd name="T5" fmla="*/ 717 h 750"/>
                <a:gd name="T6" fmla="*/ 185 w 832"/>
                <a:gd name="T7" fmla="*/ 712 h 750"/>
                <a:gd name="T8" fmla="*/ 166 w 832"/>
                <a:gd name="T9" fmla="*/ 702 h 750"/>
                <a:gd name="T10" fmla="*/ 162 w 832"/>
                <a:gd name="T11" fmla="*/ 690 h 750"/>
                <a:gd name="T12" fmla="*/ 178 w 832"/>
                <a:gd name="T13" fmla="*/ 637 h 750"/>
                <a:gd name="T14" fmla="*/ 237 w 832"/>
                <a:gd name="T15" fmla="*/ 503 h 750"/>
                <a:gd name="T16" fmla="*/ 556 w 832"/>
                <a:gd name="T17" fmla="*/ 503 h 750"/>
                <a:gd name="T18" fmla="*/ 624 w 832"/>
                <a:gd name="T19" fmla="*/ 663 h 750"/>
                <a:gd name="T20" fmla="*/ 632 w 832"/>
                <a:gd name="T21" fmla="*/ 693 h 750"/>
                <a:gd name="T22" fmla="*/ 627 w 832"/>
                <a:gd name="T23" fmla="*/ 705 h 750"/>
                <a:gd name="T24" fmla="*/ 609 w 832"/>
                <a:gd name="T25" fmla="*/ 713 h 750"/>
                <a:gd name="T26" fmla="*/ 535 w 832"/>
                <a:gd name="T27" fmla="*/ 717 h 750"/>
                <a:gd name="T28" fmla="*/ 535 w 832"/>
                <a:gd name="T29" fmla="*/ 750 h 750"/>
                <a:gd name="T30" fmla="*/ 712 w 832"/>
                <a:gd name="T31" fmla="*/ 747 h 750"/>
                <a:gd name="T32" fmla="*/ 832 w 832"/>
                <a:gd name="T33" fmla="*/ 750 h 750"/>
                <a:gd name="T34" fmla="*/ 832 w 832"/>
                <a:gd name="T35" fmla="*/ 717 h 750"/>
                <a:gd name="T36" fmla="*/ 776 w 832"/>
                <a:gd name="T37" fmla="*/ 710 h 750"/>
                <a:gd name="T38" fmla="*/ 753 w 832"/>
                <a:gd name="T39" fmla="*/ 687 h 750"/>
                <a:gd name="T40" fmla="*/ 677 w 832"/>
                <a:gd name="T41" fmla="*/ 526 h 750"/>
                <a:gd name="T42" fmla="*/ 441 w 832"/>
                <a:gd name="T43" fmla="*/ 0 h 750"/>
                <a:gd name="T44" fmla="*/ 406 w 832"/>
                <a:gd name="T45" fmla="*/ 0 h 750"/>
                <a:gd name="T46" fmla="*/ 310 w 832"/>
                <a:gd name="T47" fmla="*/ 217 h 750"/>
                <a:gd name="T48" fmla="*/ 172 w 832"/>
                <a:gd name="T49" fmla="*/ 512 h 750"/>
                <a:gd name="T50" fmla="*/ 100 w 832"/>
                <a:gd name="T51" fmla="*/ 660 h 750"/>
                <a:gd name="T52" fmla="*/ 74 w 832"/>
                <a:gd name="T53" fmla="*/ 702 h 750"/>
                <a:gd name="T54" fmla="*/ 54 w 832"/>
                <a:gd name="T55" fmla="*/ 713 h 750"/>
                <a:gd name="T56" fmla="*/ 0 w 832"/>
                <a:gd name="T57" fmla="*/ 717 h 750"/>
                <a:gd name="T58" fmla="*/ 0 w 832"/>
                <a:gd name="T59" fmla="*/ 750 h 750"/>
                <a:gd name="T60" fmla="*/ 117 w 832"/>
                <a:gd name="T61" fmla="*/ 747 h 750"/>
                <a:gd name="T62" fmla="*/ 396 w 832"/>
                <a:gd name="T63" fmla="*/ 143 h 750"/>
                <a:gd name="T64" fmla="*/ 534 w 832"/>
                <a:gd name="T65" fmla="*/ 458 h 750"/>
                <a:gd name="T66" fmla="*/ 256 w 832"/>
                <a:gd name="T67" fmla="*/ 458 h 750"/>
                <a:gd name="T68" fmla="*/ 396 w 832"/>
                <a:gd name="T69" fmla="*/ 143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2" h="750">
                  <a:moveTo>
                    <a:pt x="117" y="747"/>
                  </a:moveTo>
                  <a:cubicBezTo>
                    <a:pt x="148" y="747"/>
                    <a:pt x="195" y="748"/>
                    <a:pt x="257" y="750"/>
                  </a:cubicBezTo>
                  <a:cubicBezTo>
                    <a:pt x="257" y="717"/>
                    <a:pt x="257" y="717"/>
                    <a:pt x="257" y="717"/>
                  </a:cubicBezTo>
                  <a:cubicBezTo>
                    <a:pt x="222" y="716"/>
                    <a:pt x="199" y="715"/>
                    <a:pt x="185" y="712"/>
                  </a:cubicBezTo>
                  <a:cubicBezTo>
                    <a:pt x="177" y="710"/>
                    <a:pt x="170" y="707"/>
                    <a:pt x="166" y="702"/>
                  </a:cubicBezTo>
                  <a:cubicBezTo>
                    <a:pt x="163" y="699"/>
                    <a:pt x="162" y="695"/>
                    <a:pt x="162" y="690"/>
                  </a:cubicBezTo>
                  <a:cubicBezTo>
                    <a:pt x="162" y="679"/>
                    <a:pt x="167" y="662"/>
                    <a:pt x="178" y="637"/>
                  </a:cubicBezTo>
                  <a:cubicBezTo>
                    <a:pt x="237" y="503"/>
                    <a:pt x="237" y="503"/>
                    <a:pt x="237" y="503"/>
                  </a:cubicBezTo>
                  <a:cubicBezTo>
                    <a:pt x="556" y="503"/>
                    <a:pt x="556" y="503"/>
                    <a:pt x="556" y="503"/>
                  </a:cubicBezTo>
                  <a:cubicBezTo>
                    <a:pt x="624" y="663"/>
                    <a:pt x="624" y="663"/>
                    <a:pt x="624" y="663"/>
                  </a:cubicBezTo>
                  <a:cubicBezTo>
                    <a:pt x="629" y="675"/>
                    <a:pt x="632" y="685"/>
                    <a:pt x="632" y="693"/>
                  </a:cubicBezTo>
                  <a:cubicBezTo>
                    <a:pt x="632" y="698"/>
                    <a:pt x="630" y="702"/>
                    <a:pt x="627" y="705"/>
                  </a:cubicBezTo>
                  <a:cubicBezTo>
                    <a:pt x="624" y="708"/>
                    <a:pt x="618" y="711"/>
                    <a:pt x="609" y="713"/>
                  </a:cubicBezTo>
                  <a:cubicBezTo>
                    <a:pt x="601" y="715"/>
                    <a:pt x="576" y="716"/>
                    <a:pt x="535" y="717"/>
                  </a:cubicBezTo>
                  <a:cubicBezTo>
                    <a:pt x="535" y="750"/>
                    <a:pt x="535" y="750"/>
                    <a:pt x="535" y="750"/>
                  </a:cubicBezTo>
                  <a:cubicBezTo>
                    <a:pt x="712" y="747"/>
                    <a:pt x="712" y="747"/>
                    <a:pt x="712" y="747"/>
                  </a:cubicBezTo>
                  <a:cubicBezTo>
                    <a:pt x="734" y="747"/>
                    <a:pt x="775" y="748"/>
                    <a:pt x="832" y="750"/>
                  </a:cubicBezTo>
                  <a:cubicBezTo>
                    <a:pt x="832" y="717"/>
                    <a:pt x="832" y="717"/>
                    <a:pt x="832" y="717"/>
                  </a:cubicBezTo>
                  <a:cubicBezTo>
                    <a:pt x="803" y="716"/>
                    <a:pt x="784" y="714"/>
                    <a:pt x="776" y="710"/>
                  </a:cubicBezTo>
                  <a:cubicBezTo>
                    <a:pt x="767" y="707"/>
                    <a:pt x="760" y="699"/>
                    <a:pt x="753" y="687"/>
                  </a:cubicBezTo>
                  <a:cubicBezTo>
                    <a:pt x="740" y="664"/>
                    <a:pt x="715" y="611"/>
                    <a:pt x="677" y="526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357" y="112"/>
                    <a:pt x="325" y="185"/>
                    <a:pt x="310" y="217"/>
                  </a:cubicBezTo>
                  <a:cubicBezTo>
                    <a:pt x="172" y="512"/>
                    <a:pt x="172" y="512"/>
                    <a:pt x="172" y="512"/>
                  </a:cubicBezTo>
                  <a:cubicBezTo>
                    <a:pt x="131" y="598"/>
                    <a:pt x="107" y="647"/>
                    <a:pt x="100" y="660"/>
                  </a:cubicBezTo>
                  <a:cubicBezTo>
                    <a:pt x="89" y="683"/>
                    <a:pt x="80" y="697"/>
                    <a:pt x="74" y="702"/>
                  </a:cubicBezTo>
                  <a:cubicBezTo>
                    <a:pt x="68" y="708"/>
                    <a:pt x="61" y="711"/>
                    <a:pt x="54" y="713"/>
                  </a:cubicBezTo>
                  <a:cubicBezTo>
                    <a:pt x="47" y="715"/>
                    <a:pt x="29" y="716"/>
                    <a:pt x="0" y="717"/>
                  </a:cubicBezTo>
                  <a:cubicBezTo>
                    <a:pt x="0" y="750"/>
                    <a:pt x="0" y="750"/>
                    <a:pt x="0" y="750"/>
                  </a:cubicBezTo>
                  <a:cubicBezTo>
                    <a:pt x="42" y="748"/>
                    <a:pt x="81" y="747"/>
                    <a:pt x="117" y="747"/>
                  </a:cubicBezTo>
                  <a:close/>
                  <a:moveTo>
                    <a:pt x="396" y="143"/>
                  </a:moveTo>
                  <a:cubicBezTo>
                    <a:pt x="534" y="458"/>
                    <a:pt x="534" y="458"/>
                    <a:pt x="534" y="458"/>
                  </a:cubicBezTo>
                  <a:cubicBezTo>
                    <a:pt x="256" y="458"/>
                    <a:pt x="256" y="458"/>
                    <a:pt x="256" y="458"/>
                  </a:cubicBezTo>
                  <a:lnTo>
                    <a:pt x="396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EB0FF9E5-7EE5-40D7-9ECA-87485321A9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09688" y="687388"/>
              <a:ext cx="260350" cy="234950"/>
            </a:xfrm>
            <a:custGeom>
              <a:avLst/>
              <a:gdLst>
                <a:gd name="T0" fmla="*/ 601 w 817"/>
                <a:gd name="T1" fmla="*/ 111 h 743"/>
                <a:gd name="T2" fmla="*/ 634 w 817"/>
                <a:gd name="T3" fmla="*/ 52 h 743"/>
                <a:gd name="T4" fmla="*/ 624 w 817"/>
                <a:gd name="T5" fmla="*/ 39 h 743"/>
                <a:gd name="T6" fmla="*/ 543 w 817"/>
                <a:gd name="T7" fmla="*/ 33 h 743"/>
                <a:gd name="T8" fmla="*/ 543 w 817"/>
                <a:gd name="T9" fmla="*/ 0 h 743"/>
                <a:gd name="T10" fmla="*/ 688 w 817"/>
                <a:gd name="T11" fmla="*/ 3 h 743"/>
                <a:gd name="T12" fmla="*/ 817 w 817"/>
                <a:gd name="T13" fmla="*/ 0 h 743"/>
                <a:gd name="T14" fmla="*/ 817 w 817"/>
                <a:gd name="T15" fmla="*/ 33 h 743"/>
                <a:gd name="T16" fmla="*/ 746 w 817"/>
                <a:gd name="T17" fmla="*/ 39 h 743"/>
                <a:gd name="T18" fmla="*/ 718 w 817"/>
                <a:gd name="T19" fmla="*/ 51 h 743"/>
                <a:gd name="T20" fmla="*/ 675 w 817"/>
                <a:gd name="T21" fmla="*/ 102 h 743"/>
                <a:gd name="T22" fmla="*/ 514 w 817"/>
                <a:gd name="T23" fmla="*/ 333 h 743"/>
                <a:gd name="T24" fmla="*/ 461 w 817"/>
                <a:gd name="T25" fmla="*/ 422 h 743"/>
                <a:gd name="T26" fmla="*/ 455 w 817"/>
                <a:gd name="T27" fmla="*/ 453 h 743"/>
                <a:gd name="T28" fmla="*/ 455 w 817"/>
                <a:gd name="T29" fmla="*/ 493 h 743"/>
                <a:gd name="T30" fmla="*/ 459 w 817"/>
                <a:gd name="T31" fmla="*/ 631 h 743"/>
                <a:gd name="T32" fmla="*/ 466 w 817"/>
                <a:gd name="T33" fmla="*/ 690 h 743"/>
                <a:gd name="T34" fmla="*/ 486 w 817"/>
                <a:gd name="T35" fmla="*/ 704 h 743"/>
                <a:gd name="T36" fmla="*/ 564 w 817"/>
                <a:gd name="T37" fmla="*/ 710 h 743"/>
                <a:gd name="T38" fmla="*/ 564 w 817"/>
                <a:gd name="T39" fmla="*/ 743 h 743"/>
                <a:gd name="T40" fmla="*/ 410 w 817"/>
                <a:gd name="T41" fmla="*/ 740 h 743"/>
                <a:gd name="T42" fmla="*/ 244 w 817"/>
                <a:gd name="T43" fmla="*/ 743 h 743"/>
                <a:gd name="T44" fmla="*/ 244 w 817"/>
                <a:gd name="T45" fmla="*/ 710 h 743"/>
                <a:gd name="T46" fmla="*/ 322 w 817"/>
                <a:gd name="T47" fmla="*/ 704 h 743"/>
                <a:gd name="T48" fmla="*/ 341 w 817"/>
                <a:gd name="T49" fmla="*/ 692 h 743"/>
                <a:gd name="T50" fmla="*/ 350 w 817"/>
                <a:gd name="T51" fmla="*/ 641 h 743"/>
                <a:gd name="T52" fmla="*/ 353 w 817"/>
                <a:gd name="T53" fmla="*/ 493 h 743"/>
                <a:gd name="T54" fmla="*/ 353 w 817"/>
                <a:gd name="T55" fmla="*/ 432 h 743"/>
                <a:gd name="T56" fmla="*/ 331 w 817"/>
                <a:gd name="T57" fmla="*/ 390 h 743"/>
                <a:gd name="T58" fmla="*/ 275 w 817"/>
                <a:gd name="T59" fmla="*/ 300 h 743"/>
                <a:gd name="T60" fmla="*/ 135 w 817"/>
                <a:gd name="T61" fmla="*/ 102 h 743"/>
                <a:gd name="T62" fmla="*/ 96 w 817"/>
                <a:gd name="T63" fmla="*/ 51 h 743"/>
                <a:gd name="T64" fmla="*/ 69 w 817"/>
                <a:gd name="T65" fmla="*/ 39 h 743"/>
                <a:gd name="T66" fmla="*/ 0 w 817"/>
                <a:gd name="T67" fmla="*/ 33 h 743"/>
                <a:gd name="T68" fmla="*/ 0 w 817"/>
                <a:gd name="T69" fmla="*/ 0 h 743"/>
                <a:gd name="T70" fmla="*/ 130 w 817"/>
                <a:gd name="T71" fmla="*/ 3 h 743"/>
                <a:gd name="T72" fmla="*/ 333 w 817"/>
                <a:gd name="T73" fmla="*/ 0 h 743"/>
                <a:gd name="T74" fmla="*/ 333 w 817"/>
                <a:gd name="T75" fmla="*/ 33 h 743"/>
                <a:gd name="T76" fmla="*/ 246 w 817"/>
                <a:gd name="T77" fmla="*/ 39 h 743"/>
                <a:gd name="T78" fmla="*/ 234 w 817"/>
                <a:gd name="T79" fmla="*/ 52 h 743"/>
                <a:gd name="T80" fmla="*/ 262 w 817"/>
                <a:gd name="T81" fmla="*/ 111 h 743"/>
                <a:gd name="T82" fmla="*/ 426 w 817"/>
                <a:gd name="T83" fmla="*/ 376 h 743"/>
                <a:gd name="T84" fmla="*/ 601 w 817"/>
                <a:gd name="T85" fmla="*/ 111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7" h="743">
                  <a:moveTo>
                    <a:pt x="601" y="111"/>
                  </a:moveTo>
                  <a:cubicBezTo>
                    <a:pt x="623" y="78"/>
                    <a:pt x="634" y="59"/>
                    <a:pt x="634" y="52"/>
                  </a:cubicBezTo>
                  <a:cubicBezTo>
                    <a:pt x="634" y="46"/>
                    <a:pt x="631" y="41"/>
                    <a:pt x="624" y="39"/>
                  </a:cubicBezTo>
                  <a:cubicBezTo>
                    <a:pt x="616" y="36"/>
                    <a:pt x="585" y="34"/>
                    <a:pt x="543" y="33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610" y="2"/>
                    <a:pt x="650" y="3"/>
                    <a:pt x="688" y="3"/>
                  </a:cubicBezTo>
                  <a:cubicBezTo>
                    <a:pt x="725" y="3"/>
                    <a:pt x="745" y="2"/>
                    <a:pt x="817" y="0"/>
                  </a:cubicBezTo>
                  <a:cubicBezTo>
                    <a:pt x="817" y="33"/>
                    <a:pt x="817" y="33"/>
                    <a:pt x="817" y="33"/>
                  </a:cubicBezTo>
                  <a:cubicBezTo>
                    <a:pt x="773" y="34"/>
                    <a:pt x="757" y="36"/>
                    <a:pt x="746" y="39"/>
                  </a:cubicBezTo>
                  <a:cubicBezTo>
                    <a:pt x="735" y="41"/>
                    <a:pt x="725" y="46"/>
                    <a:pt x="718" y="51"/>
                  </a:cubicBezTo>
                  <a:cubicBezTo>
                    <a:pt x="709" y="58"/>
                    <a:pt x="695" y="75"/>
                    <a:pt x="675" y="102"/>
                  </a:cubicBezTo>
                  <a:cubicBezTo>
                    <a:pt x="514" y="333"/>
                    <a:pt x="514" y="333"/>
                    <a:pt x="514" y="333"/>
                  </a:cubicBezTo>
                  <a:cubicBezTo>
                    <a:pt x="483" y="381"/>
                    <a:pt x="465" y="411"/>
                    <a:pt x="461" y="422"/>
                  </a:cubicBezTo>
                  <a:cubicBezTo>
                    <a:pt x="457" y="433"/>
                    <a:pt x="455" y="443"/>
                    <a:pt x="455" y="453"/>
                  </a:cubicBezTo>
                  <a:cubicBezTo>
                    <a:pt x="455" y="493"/>
                    <a:pt x="455" y="493"/>
                    <a:pt x="455" y="493"/>
                  </a:cubicBezTo>
                  <a:cubicBezTo>
                    <a:pt x="455" y="541"/>
                    <a:pt x="456" y="587"/>
                    <a:pt x="459" y="631"/>
                  </a:cubicBezTo>
                  <a:cubicBezTo>
                    <a:pt x="460" y="665"/>
                    <a:pt x="462" y="684"/>
                    <a:pt x="466" y="690"/>
                  </a:cubicBezTo>
                  <a:cubicBezTo>
                    <a:pt x="470" y="696"/>
                    <a:pt x="477" y="701"/>
                    <a:pt x="486" y="704"/>
                  </a:cubicBezTo>
                  <a:cubicBezTo>
                    <a:pt x="495" y="707"/>
                    <a:pt x="521" y="709"/>
                    <a:pt x="564" y="710"/>
                  </a:cubicBezTo>
                  <a:cubicBezTo>
                    <a:pt x="564" y="743"/>
                    <a:pt x="564" y="743"/>
                    <a:pt x="564" y="743"/>
                  </a:cubicBezTo>
                  <a:cubicBezTo>
                    <a:pt x="505" y="741"/>
                    <a:pt x="453" y="740"/>
                    <a:pt x="410" y="740"/>
                  </a:cubicBezTo>
                  <a:cubicBezTo>
                    <a:pt x="368" y="740"/>
                    <a:pt x="313" y="741"/>
                    <a:pt x="244" y="743"/>
                  </a:cubicBezTo>
                  <a:cubicBezTo>
                    <a:pt x="244" y="710"/>
                    <a:pt x="244" y="710"/>
                    <a:pt x="244" y="710"/>
                  </a:cubicBezTo>
                  <a:cubicBezTo>
                    <a:pt x="287" y="709"/>
                    <a:pt x="313" y="707"/>
                    <a:pt x="322" y="704"/>
                  </a:cubicBezTo>
                  <a:cubicBezTo>
                    <a:pt x="332" y="701"/>
                    <a:pt x="338" y="697"/>
                    <a:pt x="341" y="692"/>
                  </a:cubicBezTo>
                  <a:cubicBezTo>
                    <a:pt x="346" y="685"/>
                    <a:pt x="349" y="668"/>
                    <a:pt x="350" y="641"/>
                  </a:cubicBezTo>
                  <a:cubicBezTo>
                    <a:pt x="350" y="634"/>
                    <a:pt x="351" y="585"/>
                    <a:pt x="353" y="493"/>
                  </a:cubicBezTo>
                  <a:cubicBezTo>
                    <a:pt x="353" y="432"/>
                    <a:pt x="353" y="432"/>
                    <a:pt x="353" y="432"/>
                  </a:cubicBezTo>
                  <a:cubicBezTo>
                    <a:pt x="345" y="417"/>
                    <a:pt x="338" y="403"/>
                    <a:pt x="331" y="390"/>
                  </a:cubicBezTo>
                  <a:cubicBezTo>
                    <a:pt x="325" y="382"/>
                    <a:pt x="307" y="352"/>
                    <a:pt x="275" y="300"/>
                  </a:cubicBezTo>
                  <a:cubicBezTo>
                    <a:pt x="135" y="102"/>
                    <a:pt x="135" y="102"/>
                    <a:pt x="135" y="102"/>
                  </a:cubicBezTo>
                  <a:cubicBezTo>
                    <a:pt x="118" y="75"/>
                    <a:pt x="105" y="58"/>
                    <a:pt x="96" y="51"/>
                  </a:cubicBezTo>
                  <a:cubicBezTo>
                    <a:pt x="89" y="46"/>
                    <a:pt x="80" y="41"/>
                    <a:pt x="69" y="39"/>
                  </a:cubicBezTo>
                  <a:cubicBezTo>
                    <a:pt x="58" y="36"/>
                    <a:pt x="44" y="34"/>
                    <a:pt x="0" y="3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2" y="2"/>
                    <a:pt x="94" y="3"/>
                    <a:pt x="130" y="3"/>
                  </a:cubicBezTo>
                  <a:cubicBezTo>
                    <a:pt x="168" y="3"/>
                    <a:pt x="265" y="2"/>
                    <a:pt x="333" y="0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291" y="34"/>
                    <a:pt x="254" y="36"/>
                    <a:pt x="246" y="39"/>
                  </a:cubicBezTo>
                  <a:cubicBezTo>
                    <a:pt x="239" y="41"/>
                    <a:pt x="235" y="46"/>
                    <a:pt x="234" y="52"/>
                  </a:cubicBezTo>
                  <a:cubicBezTo>
                    <a:pt x="234" y="59"/>
                    <a:pt x="243" y="78"/>
                    <a:pt x="262" y="111"/>
                  </a:cubicBezTo>
                  <a:cubicBezTo>
                    <a:pt x="426" y="376"/>
                    <a:pt x="426" y="376"/>
                    <a:pt x="426" y="376"/>
                  </a:cubicBezTo>
                  <a:lnTo>
                    <a:pt x="601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ADAEABC7-95B3-4FD7-AC54-746D0DA768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58925" y="681038"/>
              <a:ext cx="263525" cy="246063"/>
            </a:xfrm>
            <a:custGeom>
              <a:avLst/>
              <a:gdLst>
                <a:gd name="T0" fmla="*/ 148 w 830"/>
                <a:gd name="T1" fmla="*/ 190 h 775"/>
                <a:gd name="T2" fmla="*/ 247 w 830"/>
                <a:gd name="T3" fmla="*/ 82 h 775"/>
                <a:gd name="T4" fmla="*/ 399 w 830"/>
                <a:gd name="T5" fmla="*/ 45 h 775"/>
                <a:gd name="T6" fmla="*/ 512 w 830"/>
                <a:gd name="T7" fmla="*/ 62 h 775"/>
                <a:gd name="T8" fmla="*/ 596 w 830"/>
                <a:gd name="T9" fmla="*/ 106 h 775"/>
                <a:gd name="T10" fmla="*/ 652 w 830"/>
                <a:gd name="T11" fmla="*/ 167 h 775"/>
                <a:gd name="T12" fmla="*/ 690 w 830"/>
                <a:gd name="T13" fmla="*/ 245 h 775"/>
                <a:gd name="T14" fmla="*/ 713 w 830"/>
                <a:gd name="T15" fmla="*/ 398 h 775"/>
                <a:gd name="T16" fmla="*/ 681 w 830"/>
                <a:gd name="T17" fmla="*/ 571 h 775"/>
                <a:gd name="T18" fmla="*/ 584 w 830"/>
                <a:gd name="T19" fmla="*/ 686 h 775"/>
                <a:gd name="T20" fmla="*/ 431 w 830"/>
                <a:gd name="T21" fmla="*/ 727 h 775"/>
                <a:gd name="T22" fmla="*/ 315 w 830"/>
                <a:gd name="T23" fmla="*/ 707 h 775"/>
                <a:gd name="T24" fmla="*/ 220 w 830"/>
                <a:gd name="T25" fmla="*/ 644 h 775"/>
                <a:gd name="T26" fmla="*/ 151 w 830"/>
                <a:gd name="T27" fmla="*/ 539 h 775"/>
                <a:gd name="T28" fmla="*/ 125 w 830"/>
                <a:gd name="T29" fmla="*/ 450 h 775"/>
                <a:gd name="T30" fmla="*/ 115 w 830"/>
                <a:gd name="T31" fmla="*/ 349 h 775"/>
                <a:gd name="T32" fmla="*/ 148 w 830"/>
                <a:gd name="T33" fmla="*/ 190 h 775"/>
                <a:gd name="T34" fmla="*/ 26 w 830"/>
                <a:gd name="T35" fmla="*/ 541 h 775"/>
                <a:gd name="T36" fmla="*/ 105 w 830"/>
                <a:gd name="T37" fmla="*/ 669 h 775"/>
                <a:gd name="T38" fmla="*/ 231 w 830"/>
                <a:gd name="T39" fmla="*/ 748 h 775"/>
                <a:gd name="T40" fmla="*/ 392 w 830"/>
                <a:gd name="T41" fmla="*/ 775 h 775"/>
                <a:gd name="T42" fmla="*/ 706 w 830"/>
                <a:gd name="T43" fmla="*/ 657 h 775"/>
                <a:gd name="T44" fmla="*/ 830 w 830"/>
                <a:gd name="T45" fmla="*/ 364 h 775"/>
                <a:gd name="T46" fmla="*/ 817 w 830"/>
                <a:gd name="T47" fmla="*/ 261 h 775"/>
                <a:gd name="T48" fmla="*/ 784 w 830"/>
                <a:gd name="T49" fmla="*/ 177 h 775"/>
                <a:gd name="T50" fmla="*/ 709 w 830"/>
                <a:gd name="T51" fmla="*/ 89 h 775"/>
                <a:gd name="T52" fmla="*/ 588 w 830"/>
                <a:gd name="T53" fmla="*/ 25 h 775"/>
                <a:gd name="T54" fmla="*/ 423 w 830"/>
                <a:gd name="T55" fmla="*/ 0 h 775"/>
                <a:gd name="T56" fmla="*/ 249 w 830"/>
                <a:gd name="T57" fmla="*/ 29 h 775"/>
                <a:gd name="T58" fmla="*/ 112 w 830"/>
                <a:gd name="T59" fmla="*/ 113 h 775"/>
                <a:gd name="T60" fmla="*/ 26 w 830"/>
                <a:gd name="T61" fmla="*/ 239 h 775"/>
                <a:gd name="T62" fmla="*/ 0 w 830"/>
                <a:gd name="T63" fmla="*/ 393 h 775"/>
                <a:gd name="T64" fmla="*/ 26 w 830"/>
                <a:gd name="T65" fmla="*/ 54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30" h="775">
                  <a:moveTo>
                    <a:pt x="148" y="190"/>
                  </a:moveTo>
                  <a:cubicBezTo>
                    <a:pt x="170" y="143"/>
                    <a:pt x="203" y="107"/>
                    <a:pt x="247" y="82"/>
                  </a:cubicBezTo>
                  <a:cubicBezTo>
                    <a:pt x="290" y="57"/>
                    <a:pt x="341" y="45"/>
                    <a:pt x="399" y="45"/>
                  </a:cubicBezTo>
                  <a:cubicBezTo>
                    <a:pt x="440" y="45"/>
                    <a:pt x="477" y="51"/>
                    <a:pt x="512" y="62"/>
                  </a:cubicBezTo>
                  <a:cubicBezTo>
                    <a:pt x="546" y="74"/>
                    <a:pt x="575" y="89"/>
                    <a:pt x="596" y="106"/>
                  </a:cubicBezTo>
                  <a:cubicBezTo>
                    <a:pt x="618" y="124"/>
                    <a:pt x="637" y="144"/>
                    <a:pt x="652" y="167"/>
                  </a:cubicBezTo>
                  <a:cubicBezTo>
                    <a:pt x="668" y="190"/>
                    <a:pt x="681" y="216"/>
                    <a:pt x="690" y="245"/>
                  </a:cubicBezTo>
                  <a:cubicBezTo>
                    <a:pt x="706" y="292"/>
                    <a:pt x="713" y="343"/>
                    <a:pt x="713" y="398"/>
                  </a:cubicBezTo>
                  <a:cubicBezTo>
                    <a:pt x="713" y="463"/>
                    <a:pt x="703" y="521"/>
                    <a:pt x="681" y="571"/>
                  </a:cubicBezTo>
                  <a:cubicBezTo>
                    <a:pt x="660" y="620"/>
                    <a:pt x="627" y="659"/>
                    <a:pt x="584" y="686"/>
                  </a:cubicBezTo>
                  <a:cubicBezTo>
                    <a:pt x="541" y="714"/>
                    <a:pt x="490" y="727"/>
                    <a:pt x="431" y="727"/>
                  </a:cubicBezTo>
                  <a:cubicBezTo>
                    <a:pt x="388" y="727"/>
                    <a:pt x="350" y="721"/>
                    <a:pt x="315" y="707"/>
                  </a:cubicBezTo>
                  <a:cubicBezTo>
                    <a:pt x="280" y="694"/>
                    <a:pt x="248" y="673"/>
                    <a:pt x="220" y="644"/>
                  </a:cubicBezTo>
                  <a:cubicBezTo>
                    <a:pt x="192" y="616"/>
                    <a:pt x="169" y="581"/>
                    <a:pt x="151" y="539"/>
                  </a:cubicBezTo>
                  <a:cubicBezTo>
                    <a:pt x="141" y="514"/>
                    <a:pt x="132" y="484"/>
                    <a:pt x="125" y="450"/>
                  </a:cubicBezTo>
                  <a:cubicBezTo>
                    <a:pt x="118" y="416"/>
                    <a:pt x="115" y="382"/>
                    <a:pt x="115" y="349"/>
                  </a:cubicBezTo>
                  <a:cubicBezTo>
                    <a:pt x="115" y="290"/>
                    <a:pt x="126" y="236"/>
                    <a:pt x="148" y="190"/>
                  </a:cubicBezTo>
                  <a:close/>
                  <a:moveTo>
                    <a:pt x="26" y="541"/>
                  </a:moveTo>
                  <a:cubicBezTo>
                    <a:pt x="44" y="591"/>
                    <a:pt x="70" y="634"/>
                    <a:pt x="105" y="669"/>
                  </a:cubicBezTo>
                  <a:cubicBezTo>
                    <a:pt x="139" y="704"/>
                    <a:pt x="181" y="730"/>
                    <a:pt x="231" y="748"/>
                  </a:cubicBezTo>
                  <a:cubicBezTo>
                    <a:pt x="281" y="765"/>
                    <a:pt x="335" y="775"/>
                    <a:pt x="392" y="775"/>
                  </a:cubicBezTo>
                  <a:cubicBezTo>
                    <a:pt x="518" y="775"/>
                    <a:pt x="623" y="736"/>
                    <a:pt x="706" y="657"/>
                  </a:cubicBezTo>
                  <a:cubicBezTo>
                    <a:pt x="788" y="579"/>
                    <a:pt x="830" y="481"/>
                    <a:pt x="830" y="364"/>
                  </a:cubicBezTo>
                  <a:cubicBezTo>
                    <a:pt x="830" y="327"/>
                    <a:pt x="826" y="293"/>
                    <a:pt x="817" y="261"/>
                  </a:cubicBezTo>
                  <a:cubicBezTo>
                    <a:pt x="809" y="228"/>
                    <a:pt x="798" y="200"/>
                    <a:pt x="784" y="177"/>
                  </a:cubicBezTo>
                  <a:cubicBezTo>
                    <a:pt x="766" y="145"/>
                    <a:pt x="741" y="116"/>
                    <a:pt x="709" y="89"/>
                  </a:cubicBezTo>
                  <a:cubicBezTo>
                    <a:pt x="678" y="62"/>
                    <a:pt x="637" y="41"/>
                    <a:pt x="588" y="25"/>
                  </a:cubicBezTo>
                  <a:cubicBezTo>
                    <a:pt x="538" y="8"/>
                    <a:pt x="484" y="0"/>
                    <a:pt x="423" y="0"/>
                  </a:cubicBezTo>
                  <a:cubicBezTo>
                    <a:pt x="358" y="0"/>
                    <a:pt x="300" y="10"/>
                    <a:pt x="249" y="29"/>
                  </a:cubicBezTo>
                  <a:cubicBezTo>
                    <a:pt x="198" y="48"/>
                    <a:pt x="152" y="76"/>
                    <a:pt x="112" y="113"/>
                  </a:cubicBezTo>
                  <a:cubicBezTo>
                    <a:pt x="72" y="151"/>
                    <a:pt x="43" y="193"/>
                    <a:pt x="26" y="239"/>
                  </a:cubicBezTo>
                  <a:cubicBezTo>
                    <a:pt x="8" y="286"/>
                    <a:pt x="0" y="337"/>
                    <a:pt x="0" y="393"/>
                  </a:cubicBezTo>
                  <a:cubicBezTo>
                    <a:pt x="0" y="441"/>
                    <a:pt x="9" y="491"/>
                    <a:pt x="26" y="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188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6AD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368" y="0"/>
            <a:ext cx="7827264" cy="1028700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368" y="1028700"/>
            <a:ext cx="7827264" cy="3600450"/>
          </a:xfrm>
          <a:prstGeom prst="rect">
            <a:avLst/>
          </a:prstGeom>
        </p:spPr>
        <p:txBody>
          <a:bodyPr vert="horz" lIns="0" tIns="22860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5632" y="4896612"/>
            <a:ext cx="658368" cy="8229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1467EFC0-343D-4119-B6E2-3B3154A959CA}" type="datetime1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4248" y="4629150"/>
            <a:ext cx="6510528" cy="342900"/>
          </a:xfrm>
          <a:prstGeom prst="rect">
            <a:avLst/>
          </a:prstGeom>
        </p:spPr>
        <p:txBody>
          <a:bodyPr vert="horz" lIns="0" tIns="45720" rIns="0" bIns="0" rtlCol="0" anchor="t" anchorCtr="0"/>
          <a:lstStyle>
            <a:lvl1pPr algn="r">
              <a:lnSpc>
                <a:spcPct val="90000"/>
              </a:lnSpc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5632" y="5198364"/>
            <a:ext cx="658368" cy="822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3C1CEEF6-673E-454E-86C7-8216BA50636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10400" y="4993459"/>
            <a:ext cx="2133600" cy="15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r>
              <a:rPr lang="en-US" sz="700" dirty="0">
                <a:solidFill>
                  <a:schemeClr val="bg2">
                    <a:lumMod val="75000"/>
                  </a:schemeClr>
                </a:solidFill>
              </a:rPr>
              <a:t>©2014 MFMER  |  slide-</a:t>
            </a:r>
            <a:fld id="{D445C29B-035B-48ED-941F-A66A11A8A322}" type="slidenum">
              <a:rPr lang="en-US" sz="700" smtClean="0">
                <a:solidFill>
                  <a:schemeClr val="bg2">
                    <a:lumMod val="75000"/>
                  </a:schemeClr>
                </a:solidFill>
              </a:rPr>
              <a:pPr lvl="0"/>
              <a:t>‹#›</a:t>
            </a:fld>
            <a:endParaRPr lang="en-US" sz="7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5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92150" indent="-23495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>
            <a:lumMod val="40000"/>
            <a:lumOff val="6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DA5C28-7F3A-4CC4-B0D0-81355874D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2200275"/>
            <a:ext cx="8991600" cy="514350"/>
          </a:xfrm>
        </p:spPr>
        <p:txBody>
          <a:bodyPr tIns="0" bIns="0" anchor="ctr"/>
          <a:lstStyle/>
          <a:p>
            <a:pPr algn="ctr"/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MAYO CLINIC NEUROSURGERY RESIDENCY</a:t>
            </a:r>
          </a:p>
        </p:txBody>
      </p:sp>
    </p:spTree>
    <p:extLst>
      <p:ext uri="{BB962C8B-B14F-4D97-AF65-F5344CB8AC3E}">
        <p14:creationId xmlns:p14="http://schemas.microsoft.com/office/powerpoint/2010/main" val="140871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YEAR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8150"/>
            <a:ext cx="8257032" cy="4038600"/>
          </a:xfrm>
        </p:spPr>
        <p:txBody>
          <a:bodyPr/>
          <a:lstStyle/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unique opportunity to serve as a junior staff. Chief residents have: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Their own service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Their own team (PGY-2, intern, APP)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Run their own clinic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Manage follow up and prospective cases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Oversee all trauma and hospital consults 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 singular experience to gain considerable clinical decision-making skills and surgical autonomy.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Average chief operative caseload: 450 operations a year.</a:t>
            </a:r>
          </a:p>
          <a:p>
            <a:endParaRPr lang="en-US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7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58983-8470-4636-9D3D-16DDBF5FF4A3}"/>
              </a:ext>
            </a:extLst>
          </p:cNvPr>
          <p:cNvSpPr txBox="1">
            <a:spLocks/>
          </p:cNvSpPr>
          <p:nvPr/>
        </p:nvSpPr>
        <p:spPr>
          <a:xfrm>
            <a:off x="76200" y="590550"/>
            <a:ext cx="8565069" cy="152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tx2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92150" indent="-234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Four chief residents per year: 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clinical and 1 admin chief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Admin chief has a flexible role</a:t>
            </a:r>
          </a:p>
          <a:p>
            <a:endParaRPr lang="en-US" sz="2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80395C8-1BD1-4C50-AC45-56000B69254A}"/>
              </a:ext>
            </a:extLst>
          </p:cNvPr>
          <p:cNvSpPr txBox="1">
            <a:spLocks/>
          </p:cNvSpPr>
          <p:nvPr/>
        </p:nvSpPr>
        <p:spPr>
          <a:xfrm>
            <a:off x="228600" y="0"/>
            <a:ext cx="8686800" cy="590550"/>
          </a:xfrm>
          <a:prstGeom prst="rect">
            <a:avLst/>
          </a:prstGeom>
        </p:spPr>
        <p:txBody>
          <a:bodyPr t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CHIEF YEAR EXPERIENCE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6CCC3-30EC-0272-313D-D8A711B30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387"/>
            <a:ext cx="9144000" cy="19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5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6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F7F876-2443-436E-1276-8FAD03349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419350"/>
            <a:ext cx="2209800" cy="220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9BFDE0-AF66-FAF1-8A26-9AFA458A5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33350"/>
            <a:ext cx="2438400" cy="2438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1F06B-34E4-5E8C-EDD1-A90EFCDA7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9" y="2266950"/>
            <a:ext cx="2269286" cy="22692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BD2E15-0960-CCD3-2B6A-60D2C1BA24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" y="0"/>
            <a:ext cx="2438400" cy="2438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3FF8D7-20FA-79A2-62C3-DC5FBCBCD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4225" y="23959"/>
            <a:ext cx="1600200" cy="1600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B36B53-F48F-F87D-E3CC-003C08E9C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23959"/>
            <a:ext cx="1282458" cy="1600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6B17DA-725E-CF64-0C5C-3BD222980C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295" y="1457325"/>
            <a:ext cx="1962150" cy="1962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F03690-AA18-8F3A-E99B-23C0496AE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7407" y="1812499"/>
            <a:ext cx="1706843" cy="1706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B85775-9D7F-6FD9-ED1D-C5EA16150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9945" y="3028950"/>
            <a:ext cx="1600200" cy="1600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1DBECE-3BA3-33A8-4C2F-094D63B34A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6184" y="3028950"/>
            <a:ext cx="94636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8AB5-7D64-401B-AFD2-C948F422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114550"/>
            <a:ext cx="7827264" cy="514350"/>
          </a:xfrm>
        </p:spPr>
        <p:txBody>
          <a:bodyPr tIns="0" bIns="0" anchor="ctr" anchorCtr="0"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ELECTIVE TIME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02CF65-D60E-4D6B-BBFB-261878C9B772}"/>
              </a:ext>
            </a:extLst>
          </p:cNvPr>
          <p:cNvSpPr txBox="1">
            <a:spLocks/>
          </p:cNvSpPr>
          <p:nvPr/>
        </p:nvSpPr>
        <p:spPr>
          <a:xfrm>
            <a:off x="328749" y="2495550"/>
            <a:ext cx="7827264" cy="5143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Enfolded fellowships, research, advanced degree, etc.</a:t>
            </a:r>
          </a:p>
        </p:txBody>
      </p:sp>
    </p:spTree>
    <p:extLst>
      <p:ext uri="{BB962C8B-B14F-4D97-AF65-F5344CB8AC3E}">
        <p14:creationId xmlns:p14="http://schemas.microsoft.com/office/powerpoint/2010/main" val="2850221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ENFOLDED FELLOWSHIPS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8150"/>
            <a:ext cx="8257032" cy="4038600"/>
          </a:xfrm>
        </p:spPr>
        <p:txBody>
          <a:bodyPr/>
          <a:lstStyle/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Spine (CAST)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Skull base (CAST)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Peripheral nerve (CAST)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Neurosurgical oncology (CAST)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Neuro critical care (CAST)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Endovascular (informal)</a:t>
            </a:r>
          </a:p>
        </p:txBody>
      </p:sp>
    </p:spTree>
    <p:extLst>
      <p:ext uri="{BB962C8B-B14F-4D97-AF65-F5344CB8AC3E}">
        <p14:creationId xmlns:p14="http://schemas.microsoft.com/office/powerpoint/2010/main" val="419023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34" y="361950"/>
            <a:ext cx="8257032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Research is encouraged, NO annual publication obligation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High research productivity: &gt;400 annual publications (&gt;200 resident pubs)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Multiple staff NIH funding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Up to 2 years of protected elective time can be dedicated to research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Cody Nesvick, MD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PhD track: get a PhD within residency (Mayo Clinic)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Ben Himes, MD, PhD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Panos</a:t>
            </a: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Kerezoudis, MD, MS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D79A010-69BF-4C28-B07D-FFE76063E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3"/>
          <a:stretch/>
        </p:blipFill>
        <p:spPr bwMode="auto">
          <a:xfrm>
            <a:off x="6524341" y="2038350"/>
            <a:ext cx="23717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76D35C9-BB0F-42C3-BDE1-74E372281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8" t="18519" r="27214" b="36666"/>
          <a:stretch/>
        </p:blipFill>
        <p:spPr bwMode="auto">
          <a:xfrm>
            <a:off x="4801247" y="2609566"/>
            <a:ext cx="131266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7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8150"/>
            <a:ext cx="8257032" cy="4038600"/>
          </a:xfrm>
        </p:spPr>
        <p:txBody>
          <a:bodyPr/>
          <a:lstStyle/>
          <a:p>
            <a:r>
              <a:rPr 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Mayo Jacksonville &amp; Scottsdale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Phoenix Children's Hospital </a:t>
            </a:r>
          </a:p>
          <a:p>
            <a:r>
              <a:rPr lang="en-US" sz="1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Tenwek</a:t>
            </a:r>
            <a:r>
              <a:rPr 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Hospital, </a:t>
            </a:r>
            <a:r>
              <a:rPr lang="en-US" sz="16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Bomet</a:t>
            </a:r>
            <a:r>
              <a:rPr 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Kenya</a:t>
            </a:r>
          </a:p>
          <a:p>
            <a:r>
              <a:rPr lang="en-US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Custom rotations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76916F-85CB-4FEB-9E9C-B89629B56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4730" y="133350"/>
            <a:ext cx="2316241" cy="138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ur Locations | Wolfson Children&amp;#39;s Hospital | Jacksonville, Florida">
            <a:extLst>
              <a:ext uri="{FF2B5EF4-FFF2-40B4-BE49-F238E27FC236}">
                <a16:creationId xmlns:a16="http://schemas.microsoft.com/office/drawing/2014/main" id="{4B61FACB-CD9E-4CDD-A7BB-C5E95994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122" y="1567638"/>
            <a:ext cx="2673849" cy="15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Mayo Clinic Jacksonville Florida | Baxter">
            <a:extLst>
              <a:ext uri="{FF2B5EF4-FFF2-40B4-BE49-F238E27FC236}">
                <a16:creationId xmlns:a16="http://schemas.microsoft.com/office/drawing/2014/main" id="{C991AFEA-516B-48DA-984A-8970B3EB3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68"/>
          <a:stretch/>
        </p:blipFill>
        <p:spPr bwMode="auto">
          <a:xfrm>
            <a:off x="3429000" y="3114913"/>
            <a:ext cx="2461145" cy="143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yo Clinic Hospital, Phoenix, Arizona - Mayo Clinic">
            <a:extLst>
              <a:ext uri="{FF2B5EF4-FFF2-40B4-BE49-F238E27FC236}">
                <a16:creationId xmlns:a16="http://schemas.microsoft.com/office/drawing/2014/main" id="{68F53D2E-AD1C-4B6B-9AAD-53FFA96D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0"/>
          <a:stretch/>
        </p:blipFill>
        <p:spPr bwMode="auto">
          <a:xfrm>
            <a:off x="5943600" y="3114913"/>
            <a:ext cx="3071021" cy="143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enwek Hospital – We Treat, Jesus Heals">
            <a:extLst>
              <a:ext uri="{FF2B5EF4-FFF2-40B4-BE49-F238E27FC236}">
                <a16:creationId xmlns:a16="http://schemas.microsoft.com/office/drawing/2014/main" id="{141E465C-3680-41B6-8CAD-5FE6B02C2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5"/>
          <a:stretch/>
        </p:blipFill>
        <p:spPr bwMode="auto">
          <a:xfrm>
            <a:off x="4572000" y="1567638"/>
            <a:ext cx="1742091" cy="150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IS A GOOD FIT?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1F8997C0-75B7-4DC9-A941-830BD57F2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357871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D3BAAF5-1AED-4B51-B0AF-BB1FA9975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t="10000" r="23308"/>
          <a:stretch/>
        </p:blipFill>
        <p:spPr bwMode="auto">
          <a:xfrm>
            <a:off x="6896100" y="2190750"/>
            <a:ext cx="2209800" cy="23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7A76B40-11E4-4982-86BA-DC7A2BC3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495550"/>
            <a:ext cx="2740025" cy="205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EC593F4-5FFD-452D-A641-1D27A4EBA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80" y="203472"/>
            <a:ext cx="2865437" cy="191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89782819-D3A6-4950-BC59-7EB6DD7B4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81" y="2471951"/>
            <a:ext cx="2713508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DF554675-0D3B-418B-AA3A-F1AB2FE45C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11551"/>
            <a:ext cx="2034676" cy="169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45ADDBB3-6631-4902-A5F0-0BAF52303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" y="590550"/>
            <a:ext cx="2267803" cy="170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02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ROCHESTER, MN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34" y="361950"/>
            <a:ext cx="5309363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Population: </a:t>
            </a: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approximately 120K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Located in southeast Minnesota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Pros: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Cheap cost of living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 commute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Ongoing big city revamp to “Destination Medical Center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Cons: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Cold winters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Minimal night life compared to NYC, SF, LA, etc.</a:t>
            </a:r>
          </a:p>
        </p:txBody>
      </p:sp>
      <p:pic>
        <p:nvPicPr>
          <p:cNvPr id="12292" name="Picture 4" descr="Rochester, MN | 2017 Best Cities for Entrepreneurs | Livability">
            <a:extLst>
              <a:ext uri="{FF2B5EF4-FFF2-40B4-BE49-F238E27FC236}">
                <a16:creationId xmlns:a16="http://schemas.microsoft.com/office/drawing/2014/main" id="{C4CD66AE-DFBD-4E9C-B2D0-AB3C6FF2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404" y="3146455"/>
            <a:ext cx="3258596" cy="147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C3D56B-B80D-4CFE-81C1-0C322C9FE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697" y="73653"/>
            <a:ext cx="2514600" cy="1606131"/>
          </a:xfrm>
          <a:prstGeom prst="rect">
            <a:avLst/>
          </a:prstGeom>
        </p:spPr>
      </p:pic>
      <p:pic>
        <p:nvPicPr>
          <p:cNvPr id="12294" name="Picture 6" descr="Kicking off 2017: DMC puts you in the middle of it all | Destination  Medical Center">
            <a:extLst>
              <a:ext uri="{FF2B5EF4-FFF2-40B4-BE49-F238E27FC236}">
                <a16:creationId xmlns:a16="http://schemas.microsoft.com/office/drawing/2014/main" id="{2065B8BA-7D73-4711-AAA9-160965E7F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704" y="1750262"/>
            <a:ext cx="2661696" cy="13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26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MAYO ROCHESTER NEUROSURGERY?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8150"/>
            <a:ext cx="8257032" cy="4038600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High volume, comprehensive neurosurgical training under one roof</a:t>
            </a:r>
          </a:p>
          <a:p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Mentorship model, graduated autonomy beginning early in residency</a:t>
            </a:r>
          </a:p>
          <a:p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Flexible, dedicated professional development time (2 </a:t>
            </a:r>
            <a:r>
              <a:rPr lang="en-US" sz="2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yrs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Extensive research opportunities (clinical, translational, basic)</a:t>
            </a:r>
          </a:p>
          <a:p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Chief year</a:t>
            </a:r>
          </a:p>
          <a:p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High quality of life as resident in Rochester</a:t>
            </a:r>
          </a:p>
        </p:txBody>
      </p:sp>
    </p:spTree>
    <p:extLst>
      <p:ext uri="{BB962C8B-B14F-4D97-AF65-F5344CB8AC3E}">
        <p14:creationId xmlns:p14="http://schemas.microsoft.com/office/powerpoint/2010/main" val="3786616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41" y="295275"/>
            <a:ext cx="8257032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Quaternary academic medical center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Learn from world experts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Bread &amp; butter plus zebras!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Rich neurosurgical history dating back to late 1800s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Mayo, Adson, </a:t>
            </a:r>
            <a:r>
              <a:rPr lang="en-US" sz="1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MacCarty</a:t>
            </a:r>
            <a:r>
              <a:rPr 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Sundt, Laws, Rhoton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Goal = train excellent neurosurgeons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Academic &amp; private practice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Continued conscious efforts to improve neurosurgical training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Staff &amp; resident driven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72DC23A-6B94-4B4D-B89D-927B004C5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8519" r="14795"/>
          <a:stretch/>
        </p:blipFill>
        <p:spPr bwMode="auto">
          <a:xfrm>
            <a:off x="6512859" y="2546350"/>
            <a:ext cx="24384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E18D30-9743-41EA-8C78-A7A3E2285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427" y="142477"/>
            <a:ext cx="2314973" cy="2314973"/>
          </a:xfrm>
          <a:prstGeom prst="rect">
            <a:avLst/>
          </a:prstGeom>
        </p:spPr>
      </p:pic>
      <p:pic>
        <p:nvPicPr>
          <p:cNvPr id="6148" name="Picture 4" descr="Best Hospitals for Neurology &amp; Neurosurgery | Rankings &amp; Ratings | US News  Best Hospitals">
            <a:extLst>
              <a:ext uri="{FF2B5EF4-FFF2-40B4-BE49-F238E27FC236}">
                <a16:creationId xmlns:a16="http://schemas.microsoft.com/office/drawing/2014/main" id="{B9F78445-0175-4C5F-89F0-3BAA2210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8150"/>
            <a:ext cx="1564072" cy="140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obert J. Spinner, M.D. - Doctors and Medical Staff - Mayo Clinic">
            <a:extLst>
              <a:ext uri="{FF2B5EF4-FFF2-40B4-BE49-F238E27FC236}">
                <a16:creationId xmlns:a16="http://schemas.microsoft.com/office/drawing/2014/main" id="{AAAA5D3D-9910-45E0-AEE0-D13D12A03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43" y="291465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avid Daniels, M.D., Ph.D., FAANS">
            <a:extLst>
              <a:ext uri="{FF2B5EF4-FFF2-40B4-BE49-F238E27FC236}">
                <a16:creationId xmlns:a16="http://schemas.microsoft.com/office/drawing/2014/main" id="{24AA2C66-9F87-4FB7-9AAB-1EC6CF7E5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95" y="291465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47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8150"/>
            <a:ext cx="4114800" cy="4038600"/>
          </a:xfrm>
        </p:spPr>
        <p:txBody>
          <a:bodyPr/>
          <a:lstStyle/>
          <a:p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Questions? </a:t>
            </a:r>
            <a:r>
              <a:rPr lang="en-US" sz="20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Peters.pierce@</a:t>
            </a:r>
            <a:r>
              <a:rPr lang="en-US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mayo.edu</a:t>
            </a:r>
          </a:p>
        </p:txBody>
      </p:sp>
      <p:pic>
        <p:nvPicPr>
          <p:cNvPr id="4" name="Picture 2" descr="Your safe destination for face-to-face care in Rochester, Minnesota - Mayo  Clinic">
            <a:extLst>
              <a:ext uri="{FF2B5EF4-FFF2-40B4-BE49-F238E27FC236}">
                <a16:creationId xmlns:a16="http://schemas.microsoft.com/office/drawing/2014/main" id="{64103948-3935-423B-88CC-06016A5FD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501" y="280774"/>
            <a:ext cx="4363899" cy="295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EEC2D97C-E70F-4A7E-87FE-E2363C76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15" y="1047181"/>
            <a:ext cx="3707335" cy="30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95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8150"/>
            <a:ext cx="8257032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Consultants</a:t>
            </a: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21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Residents</a:t>
            </a: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4 per year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Daily start ORs</a:t>
            </a: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≥12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Annual surgical volume: </a:t>
            </a: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5,000-5,500</a:t>
            </a:r>
          </a:p>
          <a:p>
            <a:pPr lvl="1"/>
            <a:r>
              <a:rPr 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1000 brain tumor</a:t>
            </a:r>
          </a:p>
          <a:p>
            <a:pPr lvl="1"/>
            <a:r>
              <a:rPr 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175 trauma</a:t>
            </a:r>
          </a:p>
          <a:p>
            <a:pPr lvl="1"/>
            <a:r>
              <a:rPr 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325 open vascular (aneurysm, AVM, carotid, bypass)</a:t>
            </a:r>
          </a:p>
          <a:p>
            <a:pPr lvl="1"/>
            <a:r>
              <a:rPr 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250 transsphenoidal operations (microscopic and endoscopic)</a:t>
            </a:r>
          </a:p>
          <a:p>
            <a:pPr lvl="1"/>
            <a:r>
              <a:rPr 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400 functional disorders (epilepsy, movement, pain).</a:t>
            </a:r>
          </a:p>
          <a:p>
            <a:pPr lvl="1"/>
            <a:r>
              <a:rPr 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325 peripheral nerve procedures</a:t>
            </a:r>
          </a:p>
          <a:p>
            <a:pPr lvl="1"/>
            <a:r>
              <a:rPr 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1,350 spinal procedures (140 spine tumor and 350 complex spine)</a:t>
            </a:r>
          </a:p>
          <a:p>
            <a:pPr lvl="1"/>
            <a:r>
              <a:rPr lang="en-US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Excluding endovascular (~1000 cases)</a:t>
            </a:r>
          </a:p>
          <a:p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EB7256-A89B-49D2-B740-F70E7B2F6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28695" r="8824" b="7294"/>
          <a:stretch/>
        </p:blipFill>
        <p:spPr bwMode="auto">
          <a:xfrm>
            <a:off x="4709467" y="331881"/>
            <a:ext cx="4237309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8AB5-7D64-401B-AFD2-C948F422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6350"/>
            <a:ext cx="5557701" cy="514350"/>
          </a:xfrm>
        </p:spPr>
        <p:txBody>
          <a:bodyPr tIns="0" bIns="0" anchor="ctr" anchorCtr="0"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MENTORSHIP MODEL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02CF65-D60E-4D6B-BBFB-261878C9B772}"/>
              </a:ext>
            </a:extLst>
          </p:cNvPr>
          <p:cNvSpPr txBox="1">
            <a:spLocks/>
          </p:cNvSpPr>
          <p:nvPr/>
        </p:nvSpPr>
        <p:spPr>
          <a:xfrm>
            <a:off x="328749" y="2495550"/>
            <a:ext cx="7827264" cy="5143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none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4BB5F-5844-48A2-B2E4-0397424B5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59" y="2038350"/>
            <a:ext cx="686568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5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MENTORSHIP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8150"/>
            <a:ext cx="4648200" cy="4038600"/>
          </a:xfrm>
        </p:spPr>
        <p:txBody>
          <a:bodyPr/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core of our training is the staff service rotations, residents spend 2 months with 1-2 staff: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assist in the OR every day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immersion in different areas of expertise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 becomes attuned to resident’s strengths, weaknesses, knowledge base, and goals. </a:t>
            </a: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Intimate relationship between staff and trainee fosters trust = rapid stepwise graduated autonomy. </a:t>
            </a:r>
          </a:p>
        </p:txBody>
      </p:sp>
      <p:pic>
        <p:nvPicPr>
          <p:cNvPr id="7170" name="Picture 2" descr="Mayo Clinic neurologic surgeons in the operating room">
            <a:extLst>
              <a:ext uri="{FF2B5EF4-FFF2-40B4-BE49-F238E27FC236}">
                <a16:creationId xmlns:a16="http://schemas.microsoft.com/office/drawing/2014/main" id="{EBAC5CBA-9E8C-4A66-A1A5-82282815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574675"/>
            <a:ext cx="3765550" cy="376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4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CURRICULUM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95275"/>
            <a:ext cx="4724400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PGY-1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months neurosurgery (1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assist)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months ICU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month ea. neurooncology clinic, neuroanesthesia, neuro path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PGY-2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junior year on neurosurgery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PGY-3&amp;4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Consultant services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exposure to complex cases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PGY-5&amp;6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development/Elective time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PGY-7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chief year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07DE679-481D-4C6D-8D37-D208CFD1D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0" r="4984"/>
          <a:stretch/>
        </p:blipFill>
        <p:spPr bwMode="auto">
          <a:xfrm>
            <a:off x="5413797" y="2419350"/>
            <a:ext cx="2219120" cy="216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18EA2C8-41A4-435A-865E-44C0E772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8"/>
          <a:stretch/>
        </p:blipFill>
        <p:spPr bwMode="auto">
          <a:xfrm>
            <a:off x="6350434" y="166606"/>
            <a:ext cx="2564966" cy="214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38150"/>
            <a:ext cx="7924800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 need concentrated in one hospital -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 Mary’s Hospital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 I trauma center and stroke center (1,265 beds)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call frequency</a:t>
            </a:r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 overnight call during PGY-1 year. PGY-2 take highest frequency of call.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Mentorship model call = continuous coverage throughout the week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 house call (PGY 2-4) deal with emergency only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Chief call (PGY5-7) home call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Pro: better patient care, preps well, minimal sign outs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Cons: continuous coverage throughout the week</a:t>
            </a:r>
          </a:p>
          <a:p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6BA62-49FC-4695-A33C-9C2A227E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459" y="2414044"/>
            <a:ext cx="3352800" cy="20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1D03-98A0-4B73-9E13-F887872F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590550"/>
          </a:xfrm>
        </p:spPr>
        <p:txBody>
          <a:bodyPr tIns="0" bIns="0" anchor="ctr" anchorCtr="0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RESIDENT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510EA-0B67-4561-84BA-AD5AB9390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38150"/>
            <a:ext cx="7086600" cy="4038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Daily morning conferences (oral boards style, spine, tumor, peds, etc)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Structured anatomical dissection curriculum (PGY 1-4)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Surgical skill training: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Open access anatomy and surgical skills lab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Microvascular anastomosis training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Courses</a:t>
            </a: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Intern boot camp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Cerebrovascular course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Complex skull base (PGY 4-5) – Dr. Link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Intraventricular approaches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(PGY 4-5) – Dr. Daniels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Peripheral nerve dissection (PGY4) – Dr. Spinner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41CCF78-ECA7-4919-BE00-2E5485361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422" y="133350"/>
            <a:ext cx="1866378" cy="226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F0DE3CA-080B-42F1-A5DB-9FCEE3D10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23900" r="7342" b="5336"/>
          <a:stretch/>
        </p:blipFill>
        <p:spPr bwMode="auto">
          <a:xfrm>
            <a:off x="5715000" y="2779116"/>
            <a:ext cx="3334904" cy="177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6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8AB5-7D64-401B-AFD2-C948F422B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14550"/>
            <a:ext cx="7827264" cy="514350"/>
          </a:xfrm>
        </p:spPr>
        <p:txBody>
          <a:bodyPr tIns="0" bIns="0" anchor="ctr" anchorCtr="0"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CHIEF YEAR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5478CF-B1D3-4EAC-84F0-D05BE7FC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42950"/>
            <a:ext cx="5181600" cy="34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86864"/>
      </p:ext>
    </p:extLst>
  </p:cSld>
  <p:clrMapOvr>
    <a:masterClrMapping/>
  </p:clrMapOvr>
</p:sld>
</file>

<file path=ppt/theme/theme1.xml><?xml version="1.0" encoding="utf-8"?>
<a:theme xmlns:a="http://schemas.openxmlformats.org/drawingml/2006/main" name="MayoWhite">
  <a:themeElements>
    <a:clrScheme name="Custom 4">
      <a:dk1>
        <a:sysClr val="windowText" lastClr="000000"/>
      </a:dk1>
      <a:lt1>
        <a:sysClr val="window" lastClr="FFFFFF"/>
      </a:lt1>
      <a:dk2>
        <a:srgbClr val="0046AD"/>
      </a:dk2>
      <a:lt2>
        <a:srgbClr val="BDD7FF"/>
      </a:lt2>
      <a:accent1>
        <a:srgbClr val="0046AD"/>
      </a:accent1>
      <a:accent2>
        <a:srgbClr val="FF5A76"/>
      </a:accent2>
      <a:accent3>
        <a:srgbClr val="15A8E5"/>
      </a:accent3>
      <a:accent4>
        <a:srgbClr val="3F9800"/>
      </a:accent4>
      <a:accent5>
        <a:srgbClr val="9F58FE"/>
      </a:accent5>
      <a:accent6>
        <a:srgbClr val="B44D00"/>
      </a:accent6>
      <a:hlink>
        <a:srgbClr val="006699"/>
      </a:hlink>
      <a:folHlink>
        <a:srgbClr val="969696"/>
      </a:folHlink>
    </a:clrScheme>
    <a:fontScheme name="mc-wh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c-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MayoWhite</Template>
  <TotalTime>12739</TotalTime>
  <Words>753</Words>
  <Application>Microsoft Office PowerPoint</Application>
  <PresentationFormat>On-screen Show (16:9)</PresentationFormat>
  <Paragraphs>128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MayoWhite</vt:lpstr>
      <vt:lpstr>MAYO CLINIC NEUROSURGERY RESIDENCY</vt:lpstr>
      <vt:lpstr>DEPARTMENT OVERVIEW</vt:lpstr>
      <vt:lpstr>DEPARTMENT STATS</vt:lpstr>
      <vt:lpstr>MENTORSHIP MODEL</vt:lpstr>
      <vt:lpstr>MENTORSHIP MODEL</vt:lpstr>
      <vt:lpstr>CURRICULUM HIGHLIGHTS</vt:lpstr>
      <vt:lpstr>CALL OVERVIEW</vt:lpstr>
      <vt:lpstr>RESIDENT EDUCATION</vt:lpstr>
      <vt:lpstr>CHIEF YEAR</vt:lpstr>
      <vt:lpstr>CHIEF YEAR EXPERIENCE</vt:lpstr>
      <vt:lpstr>PowerPoint Presentation</vt:lpstr>
      <vt:lpstr>PowerPoint Presentation</vt:lpstr>
      <vt:lpstr>ELECTIVE TIME </vt:lpstr>
      <vt:lpstr>ENFOLDED FELLOWSHIPS</vt:lpstr>
      <vt:lpstr>RESEARCH</vt:lpstr>
      <vt:lpstr>EXTERNAL ROTATIONS</vt:lpstr>
      <vt:lpstr>WHO IS A GOOD FIT?</vt:lpstr>
      <vt:lpstr>ROCHESTER, MN</vt:lpstr>
      <vt:lpstr>WHY MAYO ROCHESTER NEUROSURGERY?</vt:lpstr>
      <vt:lpstr>THANK YOU</vt:lpstr>
    </vt:vector>
  </TitlesOfParts>
  <Company>Mayo Clinic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Procedure Experience and Confidence Survey (PEAC)  Results - Lumbar Puncture</dc:title>
  <dc:creator>Christopher S Graffeo</dc:creator>
  <dc:description>v2.16</dc:description>
  <cp:lastModifiedBy>Peters, Pierce A., M.D.</cp:lastModifiedBy>
  <cp:revision>404</cp:revision>
  <dcterms:created xsi:type="dcterms:W3CDTF">2014-09-03T20:29:49Z</dcterms:created>
  <dcterms:modified xsi:type="dcterms:W3CDTF">2023-07-19T14:32:53Z</dcterms:modified>
</cp:coreProperties>
</file>