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tags/tag2.xml" ContentType="application/vnd.openxmlformats-officedocument.presentationml.tags+xml"/>
  <Override PartName="/ppt/embeddings/oleObject2.bin" ContentType="application/vnd.openxmlformats-officedocument.oleObject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tags/tag7.xml" ContentType="application/vnd.openxmlformats-officedocument.presentationml.tags+xml"/>
  <Override PartName="/ppt/embeddings/oleObject7.bin" ContentType="application/vnd.openxmlformats-officedocument.oleObject"/>
  <Override PartName="/ppt/tags/tag8.xml" ContentType="application/vnd.openxmlformats-officedocument.presentationml.tags+xml"/>
  <Override PartName="/ppt/embeddings/oleObject8.bin" ContentType="application/vnd.openxmlformats-officedocument.oleObject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embeddings/oleObject9.bin" ContentType="application/vnd.openxmlformats-officedocument.oleObject"/>
  <Override PartName="/ppt/tags/tag12.xml" ContentType="application/vnd.openxmlformats-officedocument.presentationml.tags+xml"/>
  <Override PartName="/ppt/embeddings/oleObject10.bin" ContentType="application/vnd.openxmlformats-officedocument.oleObject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embeddings/oleObject11.bin" ContentType="application/vnd.openxmlformats-officedocument.oleObject"/>
  <Override PartName="/ppt/tags/tag18.xml" ContentType="application/vnd.openxmlformats-officedocument.presentationml.tags+xml"/>
  <Override PartName="/ppt/embeddings/oleObject12.bin" ContentType="application/vnd.openxmlformats-officedocument.oleObject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308" r:id="rId3"/>
    <p:sldId id="389" r:id="rId4"/>
    <p:sldId id="328" r:id="rId5"/>
    <p:sldId id="301" r:id="rId6"/>
    <p:sldId id="303" r:id="rId7"/>
    <p:sldId id="310" r:id="rId8"/>
    <p:sldId id="402" r:id="rId9"/>
    <p:sldId id="403" r:id="rId10"/>
    <p:sldId id="309" r:id="rId11"/>
    <p:sldId id="391" r:id="rId12"/>
    <p:sldId id="396" r:id="rId13"/>
    <p:sldId id="394" r:id="rId14"/>
    <p:sldId id="400" r:id="rId15"/>
    <p:sldId id="397" r:id="rId16"/>
    <p:sldId id="399" r:id="rId17"/>
    <p:sldId id="398" r:id="rId18"/>
    <p:sldId id="325" r:id="rId19"/>
    <p:sldId id="388" r:id="rId20"/>
    <p:sldId id="289" r:id="rId21"/>
    <p:sldId id="379" r:id="rId22"/>
    <p:sldId id="387" r:id="rId23"/>
    <p:sldId id="272" r:id="rId24"/>
    <p:sldId id="377" r:id="rId25"/>
  </p:sldIdLst>
  <p:sldSz cx="9144000" cy="5143500" type="screen16x9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62F"/>
    <a:srgbClr val="800002"/>
    <a:srgbClr val="FC0107"/>
    <a:srgbClr val="FDC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/>
    <p:restoredTop sz="96197"/>
  </p:normalViewPr>
  <p:slideViewPr>
    <p:cSldViewPr showGuides="1">
      <p:cViewPr varScale="1">
        <p:scale>
          <a:sx n="145" d="100"/>
          <a:sy n="145" d="100"/>
        </p:scale>
        <p:origin x="-120" y="-7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E676E-F7D2-0D48-A451-0FE1D47BAB9C}" type="datetimeFigureOut">
              <a:rPr lang="en-US" smtClean="0"/>
              <a:t>7/13/23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B19F4-2798-104E-9606-1FBC5A9D4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73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AB- </a:t>
            </a:r>
            <a:r>
              <a:rPr lang="en-US" dirty="0" err="1"/>
              <a:t>functiona</a:t>
            </a:r>
            <a:r>
              <a:rPr lang="en-US" dirty="0"/>
              <a:t>, private practice DWF</a:t>
            </a:r>
          </a:p>
          <a:p>
            <a:r>
              <a:rPr lang="en-US" dirty="0"/>
              <a:t>MS- skull base, PP, </a:t>
            </a:r>
            <a:r>
              <a:rPr lang="en-US" dirty="0" err="1"/>
              <a:t>Fayeteville</a:t>
            </a:r>
            <a:r>
              <a:rPr lang="en-US" dirty="0"/>
              <a:t> NC</a:t>
            </a:r>
          </a:p>
          <a:p>
            <a:r>
              <a:rPr lang="en-US" dirty="0"/>
              <a:t>AR- peds, PP, corpus Christi</a:t>
            </a:r>
          </a:p>
          <a:p>
            <a:r>
              <a:rPr lang="en-US" dirty="0"/>
              <a:t>JH- spine, PP, Porter IN</a:t>
            </a:r>
          </a:p>
          <a:p>
            <a:r>
              <a:rPr lang="en-US" dirty="0"/>
              <a:t>SP- skull base, </a:t>
            </a:r>
            <a:r>
              <a:rPr lang="en-US" dirty="0" err="1"/>
              <a:t>acad</a:t>
            </a:r>
            <a:r>
              <a:rPr lang="en-US" dirty="0"/>
              <a:t>, Pitt</a:t>
            </a:r>
          </a:p>
          <a:p>
            <a:r>
              <a:rPr lang="en-US" dirty="0"/>
              <a:t>JC- vascular, </a:t>
            </a:r>
            <a:r>
              <a:rPr lang="en-US" dirty="0" err="1"/>
              <a:t>stanfort</a:t>
            </a:r>
            <a:endParaRPr lang="en-US" dirty="0"/>
          </a:p>
          <a:p>
            <a:r>
              <a:rPr lang="en-US" dirty="0"/>
              <a:t>AP- spine, </a:t>
            </a:r>
            <a:r>
              <a:rPr lang="en-US" dirty="0" err="1"/>
              <a:t>columbia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B19F4-2798-104E-9606-1FBC5A9D4A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39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6" Type="http://schemas.openxmlformats.org/officeDocument/2006/relationships/image" Target="../media/image3.emf"/><Relationship Id="rId7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.emf"/><Relationship Id="rId6" Type="http://schemas.openxmlformats.org/officeDocument/2006/relationships/image" Target="../media/image3.emf"/><Relationship Id="rId1" Type="http://schemas.openxmlformats.org/officeDocument/2006/relationships/vmlDrawing" Target="../drawings/vmlDrawing8.vml"/><Relationship Id="rId2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8" Type="http://schemas.openxmlformats.org/officeDocument/2006/relationships/oleObject" Target="../embeddings/oleObject11.bin"/><Relationship Id="rId9" Type="http://schemas.openxmlformats.org/officeDocument/2006/relationships/image" Target="../media/image1.emf"/><Relationship Id="rId10" Type="http://schemas.openxmlformats.org/officeDocument/2006/relationships/image" Target="../media/image2.jpeg"/><Relationship Id="rId1" Type="http://schemas.openxmlformats.org/officeDocument/2006/relationships/vmlDrawing" Target="../drawings/vmlDrawing9.vml"/><Relationship Id="rId2" Type="http://schemas.openxmlformats.org/officeDocument/2006/relationships/tags" Target="../tags/tag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.emf"/><Relationship Id="rId6" Type="http://schemas.openxmlformats.org/officeDocument/2006/relationships/image" Target="../media/image2.jpeg"/><Relationship Id="rId1" Type="http://schemas.openxmlformats.org/officeDocument/2006/relationships/vmlDrawing" Target="../drawings/vmlDrawing10.vml"/><Relationship Id="rId2" Type="http://schemas.openxmlformats.org/officeDocument/2006/relationships/tags" Target="../tags/tag1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Master" Target="../slideMasters/slideMaster1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1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.jpeg"/><Relationship Id="rId1" Type="http://schemas.openxmlformats.org/officeDocument/2006/relationships/vmlDrawing" Target="../drawings/vmlDrawing3.vml"/><Relationship Id="rId2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Master" Target="../slideMasters/slideMaster1.xml"/><Relationship Id="rId5" Type="http://schemas.openxmlformats.org/officeDocument/2006/relationships/oleObject" Target="../embeddings/oleObject5.bin"/><Relationship Id="rId6" Type="http://schemas.openxmlformats.org/officeDocument/2006/relationships/image" Target="../media/image1.emf"/><Relationship Id="rId7" Type="http://schemas.openxmlformats.org/officeDocument/2006/relationships/image" Target="../media/image3.emf"/><Relationship Id="rId8" Type="http://schemas.openxmlformats.org/officeDocument/2006/relationships/oleObject" Target="../embeddings/oleObject6.bin"/><Relationship Id="rId1" Type="http://schemas.openxmlformats.org/officeDocument/2006/relationships/vmlDrawing" Target="../drawings/vmlDrawing4.vml"/><Relationship Id="rId2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.emf"/><Relationship Id="rId6" Type="http://schemas.openxmlformats.org/officeDocument/2006/relationships/image" Target="../media/image3.emf"/><Relationship Id="rId1" Type="http://schemas.openxmlformats.org/officeDocument/2006/relationships/vmlDrawing" Target="../drawings/vmlDrawing5.vml"/><Relationship Id="rId2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.emf"/><Relationship Id="rId6" Type="http://schemas.openxmlformats.org/officeDocument/2006/relationships/image" Target="../media/image3.emf"/><Relationship Id="rId1" Type="http://schemas.openxmlformats.org/officeDocument/2006/relationships/vmlDrawing" Target="../drawings/vmlDrawing6.vml"/><Relationship Id="rId2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slideMaster" Target="../slideMasters/slideMaster1.xml"/><Relationship Id="rId6" Type="http://schemas.openxmlformats.org/officeDocument/2006/relationships/oleObject" Target="../embeddings/oleObject9.bin"/><Relationship Id="rId7" Type="http://schemas.openxmlformats.org/officeDocument/2006/relationships/image" Target="../media/image1.emf"/><Relationship Id="rId8" Type="http://schemas.openxmlformats.org/officeDocument/2006/relationships/image" Target="../media/image2.jpeg"/><Relationship Id="rId1" Type="http://schemas.openxmlformats.org/officeDocument/2006/relationships/vmlDrawing" Target="../drawings/vmlDrawing7.vml"/><Relationship Id="rId2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-15875" y="4972050"/>
            <a:ext cx="9159875" cy="17145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475" y="306388"/>
            <a:ext cx="27797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11"/>
          <p:cNvGrpSpPr>
            <a:grpSpLocks/>
          </p:cNvGrpSpPr>
          <p:nvPr userDrawn="1"/>
        </p:nvGrpSpPr>
        <p:grpSpPr bwMode="auto">
          <a:xfrm>
            <a:off x="0" y="0"/>
            <a:ext cx="1397000" cy="4972050"/>
            <a:chOff x="-15876" y="0"/>
            <a:chExt cx="1927803" cy="685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5876" y="0"/>
              <a:ext cx="1844557" cy="68580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1" name="Picture 7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219" t="16937" r="72250" b="20589"/>
            <a:stretch>
              <a:fillRect/>
            </a:stretch>
          </p:blipFill>
          <p:spPr bwMode="auto">
            <a:xfrm>
              <a:off x="-15876" y="0"/>
              <a:ext cx="1927803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Subtitle 2"/>
          <p:cNvSpPr>
            <a:spLocks noGrp="1"/>
          </p:cNvSpPr>
          <p:nvPr>
            <p:ph type="subTitle" idx="1"/>
          </p:nvPr>
        </p:nvSpPr>
        <p:spPr>
          <a:xfrm>
            <a:off x="2360616" y="3146822"/>
            <a:ext cx="4116387" cy="274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2055816" y="857251"/>
            <a:ext cx="4116387" cy="2206229"/>
          </a:xfrm>
        </p:spPr>
        <p:txBody>
          <a:bodyPr anchor="b"/>
          <a:lstStyle>
            <a:lvl1pPr marL="0" indent="0">
              <a:defRPr sz="40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60613" y="3450431"/>
            <a:ext cx="4114800" cy="274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60613" y="3754040"/>
            <a:ext cx="4114800" cy="274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93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-7938" y="4965700"/>
            <a:ext cx="9159876" cy="1778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" name="Picture 12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590"/>
          <a:stretch>
            <a:fillRect/>
          </a:stretch>
        </p:blipFill>
        <p:spPr bwMode="auto">
          <a:xfrm>
            <a:off x="139700" y="4418013"/>
            <a:ext cx="13843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7"/>
          <p:cNvCxnSpPr>
            <a:cxnSpLocks noChangeShapeType="1"/>
          </p:cNvCxnSpPr>
          <p:nvPr userDrawn="1"/>
        </p:nvCxnSpPr>
        <p:spPr bwMode="auto">
          <a:xfrm>
            <a:off x="457200" y="1428750"/>
            <a:ext cx="2547938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9"/>
          <p:cNvCxnSpPr>
            <a:cxnSpLocks noChangeShapeType="1"/>
          </p:cNvCxnSpPr>
          <p:nvPr userDrawn="1"/>
        </p:nvCxnSpPr>
        <p:spPr bwMode="auto">
          <a:xfrm>
            <a:off x="3276600" y="1428750"/>
            <a:ext cx="2547938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1"/>
          <p:cNvCxnSpPr>
            <a:cxnSpLocks noChangeShapeType="1"/>
          </p:cNvCxnSpPr>
          <p:nvPr userDrawn="1"/>
        </p:nvCxnSpPr>
        <p:spPr bwMode="auto">
          <a:xfrm>
            <a:off x="6062663" y="1428750"/>
            <a:ext cx="2547937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485901"/>
            <a:ext cx="2547257" cy="28003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2"/>
          </p:nvPr>
        </p:nvSpPr>
        <p:spPr>
          <a:xfrm>
            <a:off x="457203" y="1085850"/>
            <a:ext cx="2547257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3276603" y="1485900"/>
            <a:ext cx="2547257" cy="28003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3276603" y="1085849"/>
            <a:ext cx="2547257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/>
          </p:nvPr>
        </p:nvSpPr>
        <p:spPr>
          <a:xfrm>
            <a:off x="6063346" y="1485900"/>
            <a:ext cx="2547257" cy="28003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6"/>
          </p:nvPr>
        </p:nvSpPr>
        <p:spPr>
          <a:xfrm>
            <a:off x="6063346" y="1085849"/>
            <a:ext cx="2547257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600200" y="4457700"/>
            <a:ext cx="7086600" cy="457200"/>
          </a:xfrm>
        </p:spPr>
        <p:txBody>
          <a:bodyPr anchor="b"/>
          <a:lstStyle>
            <a:lvl1pPr>
              <a:defRPr sz="10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79AA689-DC64-4AF4-B74E-D9009AFEA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3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1"/>
            <a:ext cx="2590800" cy="3200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3276600" y="1085850"/>
            <a:ext cx="2590800" cy="3200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6096000" y="1085850"/>
            <a:ext cx="2590800" cy="3200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19400" y="4457700"/>
            <a:ext cx="5867400" cy="457200"/>
          </a:xfrm>
        </p:spPr>
        <p:txBody>
          <a:bodyPr anchor="b"/>
          <a:lstStyle>
            <a:lvl1pPr>
              <a:defRPr sz="1000" b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95AEA-3A5B-4091-985E-5A159B6DD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8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085850"/>
            <a:ext cx="1905000" cy="3200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2590800" y="1085850"/>
            <a:ext cx="1905000" cy="3200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085850"/>
            <a:ext cx="1905000" cy="3200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6705600" y="1085850"/>
            <a:ext cx="1905000" cy="32004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895600" y="4476750"/>
            <a:ext cx="7086600" cy="457200"/>
          </a:xfrm>
        </p:spPr>
        <p:txBody>
          <a:bodyPr anchor="b"/>
          <a:lstStyle>
            <a:lvl1pPr>
              <a:defRPr sz="1000" b="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91A5-90AA-4883-B74F-0269C99C2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77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-7938" y="4965700"/>
            <a:ext cx="9159876" cy="1778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Connector 8"/>
          <p:cNvCxnSpPr>
            <a:cxnSpLocks noChangeShapeType="1"/>
          </p:cNvCxnSpPr>
          <p:nvPr userDrawn="1">
            <p:custDataLst>
              <p:tags r:id="rId3"/>
            </p:custDataLst>
          </p:nvPr>
        </p:nvCxnSpPr>
        <p:spPr bwMode="auto">
          <a:xfrm>
            <a:off x="4649788" y="1543050"/>
            <a:ext cx="4037012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9"/>
          <p:cNvCxnSpPr>
            <a:cxnSpLocks noChangeShapeType="1"/>
          </p:cNvCxnSpPr>
          <p:nvPr userDrawn="1">
            <p:custDataLst>
              <p:tags r:id="rId4"/>
            </p:custDataLst>
          </p:nvPr>
        </p:nvCxnSpPr>
        <p:spPr bwMode="auto">
          <a:xfrm>
            <a:off x="457200" y="1543050"/>
            <a:ext cx="3884613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8"/>
          <p:cNvCxnSpPr>
            <a:cxnSpLocks noChangeShapeType="1"/>
          </p:cNvCxnSpPr>
          <p:nvPr userDrawn="1">
            <p:custDataLst>
              <p:tags r:id="rId5"/>
            </p:custDataLst>
          </p:nvPr>
        </p:nvCxnSpPr>
        <p:spPr bwMode="auto">
          <a:xfrm>
            <a:off x="4648200" y="3284538"/>
            <a:ext cx="4037013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9"/>
          <p:cNvCxnSpPr>
            <a:cxnSpLocks noChangeShapeType="1"/>
          </p:cNvCxnSpPr>
          <p:nvPr userDrawn="1">
            <p:custDataLst>
              <p:tags r:id="rId6"/>
            </p:custDataLst>
          </p:nvPr>
        </p:nvCxnSpPr>
        <p:spPr bwMode="auto">
          <a:xfrm>
            <a:off x="455613" y="3284538"/>
            <a:ext cx="3884612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1"/>
            <a:ext cx="3886200" cy="47982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3886200" cy="99774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 marL="914400" indent="-222250">
              <a:defRPr sz="1400"/>
            </a:lvl4pPr>
            <a:lvl5pPr marL="1149350" indent="-234950"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9789" y="1028701"/>
            <a:ext cx="4040187" cy="47982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4662798" y="1631157"/>
            <a:ext cx="4038600" cy="99774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 marL="914400" indent="-222250">
              <a:defRPr sz="1400"/>
            </a:lvl4pPr>
            <a:lvl5pPr marL="1149350" indent="-234950"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/>
          </p:nvPr>
        </p:nvSpPr>
        <p:spPr>
          <a:xfrm>
            <a:off x="455612" y="2769394"/>
            <a:ext cx="3886200" cy="47982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2"/>
          </p:nvPr>
        </p:nvSpPr>
        <p:spPr>
          <a:xfrm>
            <a:off x="455612" y="3371850"/>
            <a:ext cx="3886200" cy="99774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 marL="914400" indent="-222250">
              <a:defRPr sz="1400"/>
            </a:lvl4pPr>
            <a:lvl5pPr marL="1149350" indent="-234950"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8203" y="2769394"/>
            <a:ext cx="4040187" cy="47982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4661210" y="3371850"/>
            <a:ext cx="4038600" cy="997744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 marL="914400" indent="-222250">
              <a:defRPr sz="1400"/>
            </a:lvl4pPr>
            <a:lvl5pPr marL="1149350" indent="-234950"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289F574-653D-4D9F-9813-DFC4C9658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854456" y="4457700"/>
            <a:ext cx="5832343" cy="457200"/>
          </a:xfrm>
        </p:spPr>
        <p:txBody>
          <a:bodyPr anchor="b"/>
          <a:lstStyle>
            <a:lvl1pPr>
              <a:defRPr sz="10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476750"/>
            <a:ext cx="2778257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88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-7938" y="4965700"/>
            <a:ext cx="9159876" cy="1778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7"/>
          <p:cNvCxnSpPr>
            <a:cxnSpLocks noChangeShapeType="1"/>
          </p:cNvCxnSpPr>
          <p:nvPr userDrawn="1"/>
        </p:nvCxnSpPr>
        <p:spPr bwMode="auto">
          <a:xfrm>
            <a:off x="533400" y="1428750"/>
            <a:ext cx="19050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9"/>
          <p:cNvCxnSpPr>
            <a:cxnSpLocks noChangeShapeType="1"/>
          </p:cNvCxnSpPr>
          <p:nvPr userDrawn="1"/>
        </p:nvCxnSpPr>
        <p:spPr bwMode="auto">
          <a:xfrm>
            <a:off x="2590800" y="1428750"/>
            <a:ext cx="19050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1"/>
          <p:cNvCxnSpPr>
            <a:cxnSpLocks noChangeShapeType="1"/>
          </p:cNvCxnSpPr>
          <p:nvPr userDrawn="1"/>
        </p:nvCxnSpPr>
        <p:spPr bwMode="auto">
          <a:xfrm>
            <a:off x="4648200" y="1428750"/>
            <a:ext cx="19050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12"/>
          <p:cNvCxnSpPr>
            <a:cxnSpLocks noChangeShapeType="1"/>
          </p:cNvCxnSpPr>
          <p:nvPr userDrawn="1"/>
        </p:nvCxnSpPr>
        <p:spPr bwMode="auto">
          <a:xfrm>
            <a:off x="6705600" y="1428750"/>
            <a:ext cx="19050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28750"/>
            <a:ext cx="1905000" cy="28575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2590800" y="1428750"/>
            <a:ext cx="1905000" cy="28575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648200" y="1428750"/>
            <a:ext cx="1905000" cy="28575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6705600" y="1428750"/>
            <a:ext cx="1905000" cy="28575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457200" indent="-222250">
              <a:defRPr sz="1400"/>
            </a:lvl2pPr>
            <a:lvl3pPr marL="692150" indent="-234950"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33402" y="1028700"/>
            <a:ext cx="1905001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/>
          </p:nvPr>
        </p:nvSpPr>
        <p:spPr>
          <a:xfrm>
            <a:off x="2590803" y="1028700"/>
            <a:ext cx="1905001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5"/>
          </p:nvPr>
        </p:nvSpPr>
        <p:spPr>
          <a:xfrm>
            <a:off x="4648203" y="1028700"/>
            <a:ext cx="1905001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6"/>
          </p:nvPr>
        </p:nvSpPr>
        <p:spPr>
          <a:xfrm>
            <a:off x="6705603" y="1028700"/>
            <a:ext cx="1905001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5136AC6-2500-4540-B5E2-2D8EBC375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2854456" y="4457700"/>
            <a:ext cx="5832343" cy="457200"/>
          </a:xfrm>
        </p:spPr>
        <p:txBody>
          <a:bodyPr anchor="b"/>
          <a:lstStyle>
            <a:lvl1pPr>
              <a:defRPr sz="10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5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476750"/>
            <a:ext cx="2778257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95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7938" y="4965700"/>
            <a:ext cx="9159876" cy="1778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0" name="Object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14700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 marL="457200" indent="-222250">
              <a:defRPr sz="1800"/>
            </a:lvl2pPr>
            <a:lvl3pPr marL="692150" indent="-234950">
              <a:defRPr sz="1800"/>
            </a:lvl3pPr>
            <a:lvl4pPr marL="914400" indent="-222250">
              <a:defRPr sz="1800"/>
            </a:lvl4pPr>
            <a:lvl5pPr marL="1149350" indent="-2349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54456" y="4457700"/>
            <a:ext cx="5832343" cy="457200"/>
          </a:xfrm>
        </p:spPr>
        <p:txBody>
          <a:bodyPr anchor="b"/>
          <a:lstStyle>
            <a:lvl1pPr>
              <a:defRPr sz="10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9E38BE4-73A9-4CBE-849B-DA886A199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476750"/>
            <a:ext cx="2778257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9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95600" y="4457700"/>
            <a:ext cx="5791200" cy="457200"/>
          </a:xfrm>
        </p:spPr>
        <p:txBody>
          <a:bodyPr anchor="b"/>
          <a:lstStyle>
            <a:lvl1pPr>
              <a:defRPr sz="10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099CA-0110-4FC1-AFC1-C7BBBFFB0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9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1C519-9914-4E3F-A262-12E9A0A1E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92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-7938" y="4965700"/>
            <a:ext cx="9159876" cy="1778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590"/>
          <a:stretch>
            <a:fillRect/>
          </a:stretch>
        </p:blipFill>
        <p:spPr bwMode="auto">
          <a:xfrm>
            <a:off x="139700" y="4418013"/>
            <a:ext cx="13843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2686050"/>
          </a:xfrm>
          <a:prstGeom prst="rect">
            <a:avLst/>
          </a:prstGeom>
        </p:spPr>
        <p:txBody>
          <a:bodyPr/>
          <a:lstStyle>
            <a:lvl1pPr>
              <a:defRPr sz="1800" b="1"/>
            </a:lvl1pPr>
            <a:lvl2pPr marL="457200" indent="-222250">
              <a:defRPr sz="1800"/>
            </a:lvl2pPr>
            <a:lvl3pPr marL="692150" indent="-234950">
              <a:defRPr sz="1800"/>
            </a:lvl3pPr>
            <a:lvl4pPr marL="914400" indent="-222250">
              <a:defRPr sz="1800"/>
            </a:lvl4pPr>
            <a:lvl5pPr marL="1149350" indent="-2349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76402" y="3771900"/>
            <a:ext cx="5942013" cy="40005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600200" y="4457700"/>
            <a:ext cx="7086600" cy="457200"/>
          </a:xfrm>
        </p:spPr>
        <p:txBody>
          <a:bodyPr anchor="b"/>
          <a:lstStyle>
            <a:lvl1pPr>
              <a:defRPr sz="10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C084B8C-F949-4D4D-B0C9-3FB281215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4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0" y="2571750"/>
            <a:ext cx="9144000" cy="0"/>
          </a:xfrm>
          <a:prstGeom prst="line">
            <a:avLst/>
          </a:prstGeom>
          <a:ln w="3175">
            <a:solidFill>
              <a:srgbClr val="767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47713" y="2171700"/>
            <a:ext cx="7645400" cy="800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475" y="306388"/>
            <a:ext cx="27797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89013" y="2228850"/>
            <a:ext cx="7162800" cy="685800"/>
          </a:xfrm>
          <a:prstGeom prst="rect">
            <a:avLst/>
          </a:prstGeom>
        </p:spPr>
        <p:txBody>
          <a:bodyPr anchor="ctr"/>
          <a:lstStyle>
            <a:lvl1pPr algn="ctr"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1B115CA-9FEA-45EF-BDA2-7B6C15536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4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-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 userDrawn="1"/>
        </p:nvCxnSpPr>
        <p:spPr>
          <a:xfrm>
            <a:off x="0" y="2571750"/>
            <a:ext cx="9144000" cy="0"/>
          </a:xfrm>
          <a:prstGeom prst="line">
            <a:avLst/>
          </a:prstGeom>
          <a:ln w="3175">
            <a:solidFill>
              <a:srgbClr val="767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47713" y="2171700"/>
            <a:ext cx="7645400" cy="80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475" y="306388"/>
            <a:ext cx="27797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90536" y="2228850"/>
            <a:ext cx="7159752" cy="685800"/>
          </a:xfrm>
          <a:prstGeom prst="rect">
            <a:avLst/>
          </a:prstGeom>
        </p:spPr>
        <p:txBody>
          <a:bodyPr anchor="ctr"/>
          <a:lstStyle>
            <a:lvl1pPr algn="ctr"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5CA4931-2DC0-4A3A-BBD5-9544F6F11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8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-7938" y="4965700"/>
            <a:ext cx="9159876" cy="1778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Connector 9"/>
          <p:cNvCxnSpPr>
            <a:cxnSpLocks noChangeShapeType="1"/>
          </p:cNvCxnSpPr>
          <p:nvPr userDrawn="1">
            <p:custDataLst>
              <p:tags r:id="rId3"/>
            </p:custDataLst>
          </p:nvPr>
        </p:nvCxnSpPr>
        <p:spPr bwMode="auto">
          <a:xfrm>
            <a:off x="457200" y="1543050"/>
            <a:ext cx="39624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9"/>
          <p:cNvCxnSpPr>
            <a:cxnSpLocks noChangeShapeType="1"/>
          </p:cNvCxnSpPr>
          <p:nvPr userDrawn="1">
            <p:custDataLst>
              <p:tags r:id="rId4"/>
            </p:custDataLst>
          </p:nvPr>
        </p:nvCxnSpPr>
        <p:spPr bwMode="auto">
          <a:xfrm>
            <a:off x="4724400" y="1543050"/>
            <a:ext cx="3962400" cy="0"/>
          </a:xfrm>
          <a:prstGeom prst="line">
            <a:avLst/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1"/>
            <a:ext cx="3962400" cy="47982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3962400" cy="276939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2250">
              <a:defRPr sz="1600"/>
            </a:lvl2pPr>
            <a:lvl3pPr marL="692150" indent="-234950">
              <a:defRPr sz="1600"/>
            </a:lvl3pPr>
            <a:lvl4pPr marL="914400" indent="-222250">
              <a:defRPr sz="1600"/>
            </a:lvl4pPr>
            <a:lvl5pPr marL="1149350" indent="-2349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2" y="1028701"/>
            <a:ext cx="3963957" cy="47982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4737410" y="1631157"/>
            <a:ext cx="3962400" cy="276939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2250">
              <a:defRPr sz="1600"/>
            </a:lvl2pPr>
            <a:lvl3pPr marL="692150" indent="-234950">
              <a:defRPr sz="1600"/>
            </a:lvl3pPr>
            <a:lvl4pPr marL="914400" indent="-222250">
              <a:defRPr sz="1600"/>
            </a:lvl4pPr>
            <a:lvl5pPr marL="1149350" indent="-2349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10BD3A5-6448-4ED8-A175-3F950726A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854456" y="4457700"/>
            <a:ext cx="5832343" cy="457200"/>
          </a:xfrm>
        </p:spPr>
        <p:txBody>
          <a:bodyPr anchor="b"/>
          <a:lstStyle>
            <a:lvl1pPr>
              <a:defRPr sz="10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476750"/>
            <a:ext cx="2778257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7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457200" y="1200151"/>
            <a:ext cx="4040188" cy="3200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2250">
              <a:defRPr sz="1600"/>
            </a:lvl2pPr>
            <a:lvl3pPr marL="692150" indent="-234950">
              <a:defRPr sz="1600"/>
            </a:lvl3pPr>
            <a:lvl4pPr marL="914400" indent="-222250">
              <a:defRPr sz="1600"/>
            </a:lvl4pPr>
            <a:lvl5pPr marL="1149350" indent="-2349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/>
          </p:nvPr>
        </p:nvSpPr>
        <p:spPr>
          <a:xfrm>
            <a:off x="4724400" y="1200150"/>
            <a:ext cx="3962400" cy="3200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222250">
              <a:defRPr sz="1600"/>
            </a:lvl2pPr>
            <a:lvl3pPr marL="692150" indent="-234950">
              <a:defRPr sz="1600"/>
            </a:lvl3pPr>
            <a:lvl4pPr marL="914400" indent="-222250">
              <a:defRPr sz="1600"/>
            </a:lvl4pPr>
            <a:lvl5pPr marL="1149350" indent="-23495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19400" y="4457700"/>
            <a:ext cx="5867400" cy="457200"/>
          </a:xfrm>
        </p:spPr>
        <p:txBody>
          <a:bodyPr anchor="b"/>
          <a:lstStyle>
            <a:lvl1pPr>
              <a:defRPr sz="1000" b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0EAA-2C3F-4D44-A1E3-FCF4E5F3F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6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vmlDrawing" Target="../drawings/vmlDrawing1.vml"/><Relationship Id="rId17" Type="http://schemas.openxmlformats.org/officeDocument/2006/relationships/tags" Target="../tags/tag1.xml"/><Relationship Id="rId18" Type="http://schemas.openxmlformats.org/officeDocument/2006/relationships/oleObject" Target="../embeddings/oleObject1.bin"/><Relationship Id="rId1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 hidden="1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title style</a:t>
            </a: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-7938" y="4965700"/>
            <a:ext cx="9159876" cy="1778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4965700"/>
            <a:ext cx="609600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A5A88AEA-A4A9-4047-B891-2A6185BBE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9715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8" name="Picture 3" descr="M:\Marketing Communication and Referral Access\Luis\newbrand\UCM_logo\master\horizontal\UCM_Logo_Master_Brand_Horizontal_Tagline_rgb.jpg"/>
          <p:cNvPicPr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476750"/>
            <a:ext cx="2778257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48" r:id="rId3"/>
    <p:sldLayoutId id="2147483749" r:id="rId4"/>
    <p:sldLayoutId id="2147483755" r:id="rId5"/>
    <p:sldLayoutId id="2147483756" r:id="rId6"/>
    <p:sldLayoutId id="2147483757" r:id="rId7"/>
    <p:sldLayoutId id="2147483758" r:id="rId8"/>
    <p:sldLayoutId id="2147483750" r:id="rId9"/>
    <p:sldLayoutId id="2147483759" r:id="rId10"/>
    <p:sldLayoutId id="2147483751" r:id="rId11"/>
    <p:sldLayoutId id="2147483752" r:id="rId12"/>
    <p:sldLayoutId id="2147483760" r:id="rId13"/>
    <p:sldLayoutId id="2147483761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n-lt"/>
          <a:ea typeface="+mj-ea"/>
          <a:cs typeface="Times New Roman" panose="02020603050405020304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914400" indent="-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1371600" indent="-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828800" indent="-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2286000" indent="-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Font typeface="Arial" charset="0"/>
        <a:defRPr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-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-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jpe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7" Type="http://schemas.openxmlformats.org/officeDocument/2006/relationships/image" Target="../media/image53.jpeg"/><Relationship Id="rId8" Type="http://schemas.openxmlformats.org/officeDocument/2006/relationships/image" Target="../media/image54.jpeg"/><Relationship Id="rId9" Type="http://schemas.openxmlformats.org/officeDocument/2006/relationships/image" Target="../media/image55.jpeg"/><Relationship Id="rId10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image" Target="../media/image63.jpeg"/><Relationship Id="rId5" Type="http://schemas.openxmlformats.org/officeDocument/2006/relationships/image" Target="../media/image64.jpeg"/><Relationship Id="rId6" Type="http://schemas.openxmlformats.org/officeDocument/2006/relationships/image" Target="../media/image65.jpeg"/><Relationship Id="rId7" Type="http://schemas.openxmlformats.org/officeDocument/2006/relationships/image" Target="../media/image66.jpeg"/><Relationship Id="rId8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image" Target="../media/image74.png"/><Relationship Id="rId6" Type="http://schemas.openxmlformats.org/officeDocument/2006/relationships/image" Target="../media/image75.jpeg"/><Relationship Id="rId7" Type="http://schemas.openxmlformats.org/officeDocument/2006/relationships/image" Target="../media/image76.jpeg"/><Relationship Id="rId8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4" Type="http://schemas.openxmlformats.org/officeDocument/2006/relationships/image" Target="../media/image80.jpeg"/><Relationship Id="rId5" Type="http://schemas.openxmlformats.org/officeDocument/2006/relationships/image" Target="../media/image81.jpeg"/><Relationship Id="rId6" Type="http://schemas.openxmlformats.org/officeDocument/2006/relationships/image" Target="../media/image82.jpeg"/><Relationship Id="rId7" Type="http://schemas.openxmlformats.org/officeDocument/2006/relationships/image" Target="../media/image83.jpeg"/><Relationship Id="rId8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image" Target="../media/image87.jpeg"/><Relationship Id="rId5" Type="http://schemas.openxmlformats.org/officeDocument/2006/relationships/image" Target="../media/image88.jpeg"/><Relationship Id="rId6" Type="http://schemas.openxmlformats.org/officeDocument/2006/relationships/image" Target="../media/image89.jpeg"/><Relationship Id="rId7" Type="http://schemas.openxmlformats.org/officeDocument/2006/relationships/image" Target="../media/image90.jpeg"/><Relationship Id="rId8" Type="http://schemas.openxmlformats.org/officeDocument/2006/relationships/image" Target="../media/image91.jpeg"/><Relationship Id="rId9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4" Type="http://schemas.openxmlformats.org/officeDocument/2006/relationships/image" Target="../media/image95.jpeg"/><Relationship Id="rId5" Type="http://schemas.openxmlformats.org/officeDocument/2006/relationships/image" Target="../media/image96.jpeg"/><Relationship Id="rId6" Type="http://schemas.openxmlformats.org/officeDocument/2006/relationships/image" Target="../media/image97.jpeg"/><Relationship Id="rId7" Type="http://schemas.openxmlformats.org/officeDocument/2006/relationships/image" Target="../media/image98.jpeg"/><Relationship Id="rId8" Type="http://schemas.openxmlformats.org/officeDocument/2006/relationships/image" Target="../media/image99.jpeg"/><Relationship Id="rId9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hyperlink" Target="mailto:arjang.ahmadpour@uchospitals.edu" TargetMode="Externa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4" Type="http://schemas.openxmlformats.org/officeDocument/2006/relationships/image" Target="../media/image16.jpeg"/><Relationship Id="rId1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svg"/><Relationship Id="rId10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jpeg"/><Relationship Id="rId17" Type="http://schemas.openxmlformats.org/officeDocument/2006/relationships/image" Target="../media/image36.jpeg"/><Relationship Id="rId18" Type="http://schemas.openxmlformats.org/officeDocument/2006/relationships/image" Target="../media/image37.jpeg"/><Relationship Id="rId19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2"/>
          <p:cNvSpPr>
            <a:spLocks noGrp="1"/>
          </p:cNvSpPr>
          <p:nvPr>
            <p:ph type="ctrTitle"/>
          </p:nvPr>
        </p:nvSpPr>
        <p:spPr>
          <a:xfrm>
            <a:off x="2055813" y="857250"/>
            <a:ext cx="5564187" cy="2206625"/>
          </a:xfrm>
        </p:spPr>
        <p:txBody>
          <a:bodyPr/>
          <a:lstStyle/>
          <a:p>
            <a:r>
              <a:rPr lang="en-US" altLang="en-US" dirty="0"/>
              <a:t>Neurosurgery Residency at the University of Chicago</a:t>
            </a:r>
          </a:p>
        </p:txBody>
      </p:sp>
      <p:sp>
        <p:nvSpPr>
          <p:cNvPr id="1126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60613" y="3449638"/>
            <a:ext cx="4114800" cy="274637"/>
          </a:xfrm>
        </p:spPr>
        <p:txBody>
          <a:bodyPr/>
          <a:lstStyle/>
          <a:p>
            <a:r>
              <a:rPr lang="en-US" altLang="en-US" dirty="0" err="1">
                <a:latin typeface="Arial" charset="0"/>
                <a:cs typeface="Arial" charset="0"/>
              </a:rPr>
              <a:t>Arjang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Ahmadpour</a:t>
            </a:r>
            <a:r>
              <a:rPr lang="en-US" altLang="en-US" dirty="0">
                <a:latin typeface="Arial" charset="0"/>
                <a:cs typeface="Arial" charset="0"/>
              </a:rPr>
              <a:t>  PGY6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FF1C1DC1-3696-1C40-82A5-8EE5753BE2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Residency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2B5C86-4D9B-314E-858E-1B405636CD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38BE4-73A9-4CBE-849B-DA886A199D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5B698B-D029-CE43-9493-DBCB63061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0134"/>
            <a:ext cx="8229600" cy="650875"/>
          </a:xfrm>
        </p:spPr>
        <p:txBody>
          <a:bodyPr/>
          <a:lstStyle/>
          <a:p>
            <a:r>
              <a:rPr lang="en-US" dirty="0"/>
              <a:t>Rotations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B4629062-3590-2342-A668-E5CAADF945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669801"/>
              </p:ext>
            </p:extLst>
          </p:nvPr>
        </p:nvGraphicFramePr>
        <p:xfrm>
          <a:off x="457200" y="971552"/>
          <a:ext cx="8229601" cy="33718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40526">
                  <a:extLst>
                    <a:ext uri="{9D8B030D-6E8A-4147-A177-3AD203B41FA5}">
                      <a16:colId xmlns:a16="http://schemas.microsoft.com/office/drawing/2014/main" xmlns="" val="3895696802"/>
                    </a:ext>
                  </a:extLst>
                </a:gridCol>
                <a:gridCol w="2915630">
                  <a:extLst>
                    <a:ext uri="{9D8B030D-6E8A-4147-A177-3AD203B41FA5}">
                      <a16:colId xmlns:a16="http://schemas.microsoft.com/office/drawing/2014/main" xmlns="" val="298881247"/>
                    </a:ext>
                  </a:extLst>
                </a:gridCol>
                <a:gridCol w="2915630">
                  <a:extLst>
                    <a:ext uri="{9D8B030D-6E8A-4147-A177-3AD203B41FA5}">
                      <a16:colId xmlns:a16="http://schemas.microsoft.com/office/drawing/2014/main" xmlns="" val="3270298790"/>
                    </a:ext>
                  </a:extLst>
                </a:gridCol>
                <a:gridCol w="1457815">
                  <a:extLst>
                    <a:ext uri="{9D8B030D-6E8A-4147-A177-3AD203B41FA5}">
                      <a16:colId xmlns:a16="http://schemas.microsoft.com/office/drawing/2014/main" xmlns="" val="1415922170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Year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Rotations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Call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14502777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PGY1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Neurosurgery &amp; </a:t>
                      </a:r>
                      <a:r>
                        <a:rPr lang="en-US" sz="1600" dirty="0" err="1"/>
                        <a:t>NeuroICU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Anesthesia, </a:t>
                      </a:r>
                      <a:r>
                        <a:rPr lang="en-US" sz="1200" dirty="0" err="1"/>
                        <a:t>Neurophys</a:t>
                      </a:r>
                      <a:r>
                        <a:rPr lang="en-US" sz="1200" dirty="0"/>
                        <a:t>/Rad/Path, </a:t>
                      </a:r>
                    </a:p>
                    <a:p>
                      <a:pPr algn="ctr"/>
                      <a:r>
                        <a:rPr lang="en-US" sz="1200" dirty="0"/>
                        <a:t>NICU, ENT, </a:t>
                      </a:r>
                      <a:r>
                        <a:rPr lang="en-US" sz="1200" dirty="0" err="1"/>
                        <a:t>Neuro-Onc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 wknd day/wk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45914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PGY2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Stereotactic &amp; functional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NorthShore junior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6379201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PGY3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Pediatrics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Adult general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4426196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PGY4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NorthShore senior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66193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PGY5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Elective / research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Home call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1 wknd/mo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8168482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PGY6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Elective / research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88967373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PGY7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UChicago chief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NorthShore chief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Home call </a:t>
                      </a:r>
                      <a:br>
                        <a:rPr lang="en-US" sz="1200" dirty="0"/>
                      </a:br>
                      <a:r>
                        <a:rPr lang="en-US" sz="1200" dirty="0"/>
                        <a:t>2 wknd/mo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21863070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F36A30-3895-0349-BAEA-718FA940C2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01F80ED-CA2B-7C45-A76C-602ED28BB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38BE4-73A9-4CBE-849B-DA886A199DD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1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DA4094EE-1F46-A647-8516-3E67F97D9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Elective years (PGY5-6): examples from the last decade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B5AA785-982C-4246-B06B-0268797330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/>
              <a:t>Epilepsy electrophysiology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/>
              <a:t>Skull base anatomy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/>
              <a:t>Craniofacial genetics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/>
              <a:t>Vascular malformation biology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dirty="0"/>
              <a:t>Glioma immunotherapy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1E2D908-FEFD-D842-9674-6C68E0912869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Spinal oncology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Intracranial hemorrhage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Epilepsy surgery outcomes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Brain-computer interface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55C05493-CF15-C440-932E-499B0CE9AD89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Trauma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Skull 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Spine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Endovascular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3BDB4608-25DA-F44C-9955-D0762E1A6801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Master’s degree (stats/epidemiology)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6C4D4338-E32C-1448-B4BC-C6A7A0F80D5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Lab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50D27B13-B207-3F4B-AB61-221DBDE05254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Clinical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6D6DC72A-E349-7348-9174-22E35C619785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Enfolded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F1580AF4-9E30-E143-AE87-B8BBC72731B9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/>
              <a:t>Degrees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77B38B6-5F67-EA47-A59F-8D852949249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D9E38BE4-73A9-4CBE-849B-DA886A199DD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" name="Picture 4" descr="Scott Imbrie wears virtual reality goggles as he takes part in a scientific study, July 30, 2021.">
            <a:extLst>
              <a:ext uri="{FF2B5EF4-FFF2-40B4-BE49-F238E27FC236}">
                <a16:creationId xmlns:a16="http://schemas.microsoft.com/office/drawing/2014/main" xmlns="" id="{FEBA44B6-AE57-AD4B-A1FD-CD5002854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6166" y="3182759"/>
            <a:ext cx="1150201" cy="113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6632010-27D1-914C-961E-62102062B5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848" y="3182759"/>
            <a:ext cx="1306104" cy="1217791"/>
          </a:xfrm>
          <a:prstGeom prst="rect">
            <a:avLst/>
          </a:prstGeom>
        </p:spPr>
      </p:pic>
      <p:pic>
        <p:nvPicPr>
          <p:cNvPr id="31748" name="Picture 4" descr="a group of people standing in a room">
            <a:extLst>
              <a:ext uri="{FF2B5EF4-FFF2-40B4-BE49-F238E27FC236}">
                <a16:creationId xmlns:a16="http://schemas.microsoft.com/office/drawing/2014/main" xmlns="" id="{EEFAA3A7-8C65-484D-BED4-9E9923982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3581" y="3182759"/>
            <a:ext cx="1386999" cy="113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1857769-7E32-0748-B4EF-3D09F9EC1C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0996" y="3182759"/>
            <a:ext cx="1702411" cy="101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1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47412-75FB-7D44-A8B4-B6F39D83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Fellowship and beyond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60D84E-D934-6142-974B-47338E363C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C4E8BCC-0085-E949-91D0-74F03A834B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38BE4-73A9-4CBE-849B-DA886A199DD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7890" name="Picture 2" descr="Anita Bhansali, MD">
            <a:extLst>
              <a:ext uri="{FF2B5EF4-FFF2-40B4-BE49-F238E27FC236}">
                <a16:creationId xmlns:a16="http://schemas.microsoft.com/office/drawing/2014/main" xmlns="" id="{5FDF5493-922B-4F49-BFFF-8588BAEBA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160" y="819150"/>
            <a:ext cx="1097280" cy="10972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>
            <a:extLst>
              <a:ext uri="{FF2B5EF4-FFF2-40B4-BE49-F238E27FC236}">
                <a16:creationId xmlns:a16="http://schemas.microsoft.com/office/drawing/2014/main" xmlns="" id="{ECFD4ACD-ACA3-3743-8E59-57B94CFB5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4480" y="819150"/>
            <a:ext cx="1097280" cy="10972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>
            <a:extLst>
              <a:ext uri="{FF2B5EF4-FFF2-40B4-BE49-F238E27FC236}">
                <a16:creationId xmlns:a16="http://schemas.microsoft.com/office/drawing/2014/main" xmlns="" id="{02474581-4747-C148-A432-168C79AB2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4480" y="2724151"/>
            <a:ext cx="1097280" cy="10972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>
            <a:extLst>
              <a:ext uri="{FF2B5EF4-FFF2-40B4-BE49-F238E27FC236}">
                <a16:creationId xmlns:a16="http://schemas.microsoft.com/office/drawing/2014/main" xmlns="" id="{ABCCF8EB-4D50-9547-BD68-1138392C6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0800" y="2727773"/>
            <a:ext cx="1097280" cy="10936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>
            <a:extLst>
              <a:ext uri="{FF2B5EF4-FFF2-40B4-BE49-F238E27FC236}">
                <a16:creationId xmlns:a16="http://schemas.microsoft.com/office/drawing/2014/main" xmlns="" id="{23FADA28-1146-1E4C-9239-A13EF14CF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7437120" y="2727773"/>
            <a:ext cx="1097280" cy="109365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2" name="Picture 14" descr="Hobbs, Jonathan, M.D.">
            <a:extLst>
              <a:ext uri="{FF2B5EF4-FFF2-40B4-BE49-F238E27FC236}">
                <a16:creationId xmlns:a16="http://schemas.microsoft.com/office/drawing/2014/main" xmlns="" id="{D740B64B-84AC-1940-926B-C342C6B57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7120" y="819150"/>
            <a:ext cx="1097280" cy="1097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4" name="Picture 16" descr="Profile photo of Sean Polster MD">
            <a:extLst>
              <a:ext uri="{FF2B5EF4-FFF2-40B4-BE49-F238E27FC236}">
                <a16:creationId xmlns:a16="http://schemas.microsoft.com/office/drawing/2014/main" xmlns="" id="{1D5CDEB5-3F92-AA4F-96F3-CB77716D2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160" y="2724150"/>
            <a:ext cx="1097280" cy="109728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A55AD42-4D7F-814F-A7BB-FCA90D53D1E7}"/>
              </a:ext>
            </a:extLst>
          </p:cNvPr>
          <p:cNvSpPr/>
          <p:nvPr/>
        </p:nvSpPr>
        <p:spPr>
          <a:xfrm>
            <a:off x="0" y="1973580"/>
            <a:ext cx="2133600" cy="541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Anita Bhansali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Functional fellowship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(Swedish)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4134F42-8AB5-CE44-9E4A-6D5909EE1450}"/>
              </a:ext>
            </a:extLst>
          </p:cNvPr>
          <p:cNvSpPr/>
          <p:nvPr/>
        </p:nvSpPr>
        <p:spPr>
          <a:xfrm>
            <a:off x="2159662" y="1973580"/>
            <a:ext cx="2377925" cy="541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Melissa Stamates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Skull base fellowship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(NorthShore)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9345930-A59D-C545-AA5A-8DC85AA4069E}"/>
              </a:ext>
            </a:extLst>
          </p:cNvPr>
          <p:cNvSpPr/>
          <p:nvPr/>
        </p:nvSpPr>
        <p:spPr>
          <a:xfrm>
            <a:off x="4736857" y="1973580"/>
            <a:ext cx="1885166" cy="541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Ashley Ralston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Trauma fellowship (Miami)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Peds fellowship (Emory)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2C1D9E5-A9C6-4A4B-ADC4-DCBF10DE26C1}"/>
              </a:ext>
            </a:extLst>
          </p:cNvPr>
          <p:cNvSpPr/>
          <p:nvPr/>
        </p:nvSpPr>
        <p:spPr>
          <a:xfrm>
            <a:off x="7043177" y="1973580"/>
            <a:ext cx="1885166" cy="541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Jon Hobbs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Private practice (spine) 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chemeClr val="tx1"/>
                </a:solidFill>
              </a:rPr>
              <a:t>in Indiana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64FE298-5766-3947-90DA-C01C1C8F6FB2}"/>
              </a:ext>
            </a:extLst>
          </p:cNvPr>
          <p:cNvSpPr/>
          <p:nvPr/>
        </p:nvSpPr>
        <p:spPr>
          <a:xfrm>
            <a:off x="31628" y="3858301"/>
            <a:ext cx="2025772" cy="541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Sean Polster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Skull base fellowship </a:t>
            </a:r>
            <a:br>
              <a:rPr lang="en-US" sz="1000" b="1" dirty="0">
                <a:solidFill>
                  <a:schemeClr val="tx1"/>
                </a:solidFill>
              </a:rPr>
            </a:br>
            <a:r>
              <a:rPr lang="en-US" sz="1000" b="1" dirty="0">
                <a:solidFill>
                  <a:schemeClr val="tx1"/>
                </a:solidFill>
              </a:rPr>
              <a:t>(Pitt)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FA01179-F817-5741-9C26-8F02DE68A5A4}"/>
              </a:ext>
            </a:extLst>
          </p:cNvPr>
          <p:cNvSpPr/>
          <p:nvPr/>
        </p:nvSpPr>
        <p:spPr>
          <a:xfrm>
            <a:off x="2184157" y="3857318"/>
            <a:ext cx="2377925" cy="541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Valentina Vasenina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Spine fellowship (NorthShore)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747353E-2CE0-C74F-B1DF-15426195E6E7}"/>
              </a:ext>
            </a:extLst>
          </p:cNvPr>
          <p:cNvSpPr/>
          <p:nvPr/>
        </p:nvSpPr>
        <p:spPr>
          <a:xfrm>
            <a:off x="4500637" y="3857318"/>
            <a:ext cx="2357605" cy="541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Jason Choi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Endovascular fellowship (UIC)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Open vascular fellowship (Stanford)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F38A50-CAC7-D145-9CD4-08CA92D60915}"/>
              </a:ext>
            </a:extLst>
          </p:cNvPr>
          <p:cNvSpPr/>
          <p:nvPr/>
        </p:nvSpPr>
        <p:spPr>
          <a:xfrm>
            <a:off x="6880406" y="3857318"/>
            <a:ext cx="2210707" cy="541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Andrew Platt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Spine fellowship (Rush)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</a:rPr>
              <a:t>Deformity fellowship (Columbia)</a:t>
            </a:r>
          </a:p>
        </p:txBody>
      </p:sp>
      <p:pic>
        <p:nvPicPr>
          <p:cNvPr id="31746" name="Picture 2" descr="Ashley Hanna, MD - Neurosurgery -">
            <a:extLst>
              <a:ext uri="{FF2B5EF4-FFF2-40B4-BE49-F238E27FC236}">
                <a16:creationId xmlns:a16="http://schemas.microsoft.com/office/drawing/2014/main" xmlns="" id="{E99CED5C-EA88-D949-9020-BE42C87FE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0800" y="819150"/>
            <a:ext cx="1097280" cy="10972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289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BF4FADA-65BF-264A-A239-08874860C2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7612C5E-6B40-8543-AA7E-29D596C306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B115CA-9FEA-45EF-BDA2-7B6C15536D3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81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5D7E30-E9B0-4417-8FC5-7CEA95AC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B03CD3-026B-498D-96DF-79155AD61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314700"/>
          </a:xfrm>
        </p:spPr>
        <p:txBody>
          <a:bodyPr/>
          <a:lstStyle/>
          <a:p>
            <a:pPr marL="283464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Weekly conference</a:t>
            </a:r>
          </a:p>
          <a:p>
            <a:pPr marL="740664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Grand Rounds, Resident Education, Oral Boards Prep</a:t>
            </a:r>
          </a:p>
          <a:p>
            <a:pPr marL="283464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Weekly subspecialty conferences </a:t>
            </a:r>
          </a:p>
          <a:p>
            <a:pPr marL="740664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Vascular, epilepsy, neuro-oncology, spine tumor, pediatric</a:t>
            </a:r>
          </a:p>
          <a:p>
            <a:pPr marL="283464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Annual Chicago Review Course</a:t>
            </a:r>
          </a:p>
          <a:p>
            <a:pPr marL="740664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1-week intensive course, free to UCH residents</a:t>
            </a:r>
          </a:p>
          <a:p>
            <a:pPr marL="283464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Resident-led boards prep</a:t>
            </a:r>
          </a:p>
          <a:p>
            <a:pPr marL="283464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Journal club</a:t>
            </a:r>
          </a:p>
          <a:p>
            <a:pPr marL="283464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2FC1BC-146F-4A25-9195-59BFE2DA26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38BE4-73A9-4CBE-849B-DA886A199DD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E2AF60-CF86-6E4F-88E8-2C8C53667F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6600" y="57150"/>
            <a:ext cx="847461" cy="1151689"/>
          </a:xfrm>
          <a:prstGeom prst="rect">
            <a:avLst/>
          </a:prstGeom>
        </p:spPr>
      </p:pic>
      <p:pic>
        <p:nvPicPr>
          <p:cNvPr id="7" name="Picture 6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xmlns="" id="{0F7154D0-E145-614F-91BF-6525DC5CF2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9164" y="3463276"/>
            <a:ext cx="3870998" cy="1451624"/>
          </a:xfrm>
          <a:prstGeom prst="rect">
            <a:avLst/>
          </a:prstGeom>
        </p:spPr>
      </p:pic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xmlns="" id="{DCB4EAE2-4830-1A43-81A9-14D43CB00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420" y="206374"/>
            <a:ext cx="1714742" cy="2746375"/>
          </a:xfrm>
          <a:prstGeom prst="rect">
            <a:avLst/>
          </a:prstGeom>
        </p:spPr>
      </p:pic>
      <p:pic>
        <p:nvPicPr>
          <p:cNvPr id="9" name="Picture 8" descr="Timeline&#10;&#10;Description automatically generated with low confidence">
            <a:extLst>
              <a:ext uri="{FF2B5EF4-FFF2-40B4-BE49-F238E27FC236}">
                <a16:creationId xmlns:a16="http://schemas.microsoft.com/office/drawing/2014/main" xmlns="" id="{4CC495A5-1C2F-F04E-B550-129EE445F9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63276"/>
            <a:ext cx="4267200" cy="14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576CC-CF16-6940-9A72-96EAEBF1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Cadaver Lab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829833-CFF3-DA4D-92F9-4B79C41CF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C6814A8-EEF4-B64B-AE5E-854EDCF9F7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38BE4-73A9-4CBE-849B-DA886A199DD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FA4C0DE-8D7C-6944-B89B-A204FB5F6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14700"/>
          </a:xfrm>
        </p:spPr>
        <p:txBody>
          <a:bodyPr/>
          <a:lstStyle/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 err="1"/>
              <a:t>UChicago</a:t>
            </a:r>
            <a:endParaRPr lang="en-US" dirty="0"/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Skull base, endoscopic, spine</a:t>
            </a:r>
          </a:p>
          <a:p>
            <a:pPr marL="285750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NorthShore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Annual Skull Base Course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State of the art facility</a:t>
            </a:r>
          </a:p>
          <a:p>
            <a:pPr marL="742950" lvl="1" indent="-28575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dirty="0"/>
              <a:t>Cadaver heads &amp; rats always available</a:t>
            </a:r>
          </a:p>
        </p:txBody>
      </p:sp>
      <p:pic>
        <p:nvPicPr>
          <p:cNvPr id="10" name="Picture 9" descr="A picture containing text, indoor, person, hospital room&#10;&#10;Description automatically generated">
            <a:extLst>
              <a:ext uri="{FF2B5EF4-FFF2-40B4-BE49-F238E27FC236}">
                <a16:creationId xmlns:a16="http://schemas.microsoft.com/office/drawing/2014/main" xmlns="" id="{78D861A2-3041-5B40-8313-BC27C9053B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276350"/>
            <a:ext cx="1822621" cy="1339399"/>
          </a:xfrm>
          <a:prstGeom prst="rect">
            <a:avLst/>
          </a:prstGeom>
        </p:spPr>
      </p:pic>
      <p:pic>
        <p:nvPicPr>
          <p:cNvPr id="12" name="Picture 11" descr="A picture containing hospital room, person, room, clothes&#10;&#10;Description automatically generated">
            <a:extLst>
              <a:ext uri="{FF2B5EF4-FFF2-40B4-BE49-F238E27FC236}">
                <a16:creationId xmlns:a16="http://schemas.microsoft.com/office/drawing/2014/main" xmlns="" id="{C5AD2116-E48E-3D42-A47C-735012A884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04" y="3227565"/>
            <a:ext cx="2273453" cy="1678795"/>
          </a:xfrm>
          <a:prstGeom prst="rect">
            <a:avLst/>
          </a:prstGeom>
        </p:spPr>
      </p:pic>
      <p:pic>
        <p:nvPicPr>
          <p:cNvPr id="8" name="Picture 7" descr="A group of surgeons performing surgery&#10;&#10;Description automatically generated with low confidence">
            <a:extLst>
              <a:ext uri="{FF2B5EF4-FFF2-40B4-BE49-F238E27FC236}">
                <a16:creationId xmlns:a16="http://schemas.microsoft.com/office/drawing/2014/main" xmlns="" id="{2F470891-1EED-0445-9970-909390BD95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512" y="213601"/>
            <a:ext cx="2598937" cy="1921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450234C-63C0-E041-AE7F-3D5A44B085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6978" y="3227565"/>
            <a:ext cx="2037024" cy="1662921"/>
          </a:xfrm>
          <a:prstGeom prst="rect">
            <a:avLst/>
          </a:prstGeom>
        </p:spPr>
      </p:pic>
      <p:pic>
        <p:nvPicPr>
          <p:cNvPr id="11" name="Picture 10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xmlns="" id="{3B92E99B-F761-0749-8288-8B3FBF3B40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74291" y="2859774"/>
            <a:ext cx="2304180" cy="1728136"/>
          </a:xfrm>
          <a:prstGeom prst="rect">
            <a:avLst/>
          </a:prstGeom>
        </p:spPr>
      </p:pic>
      <p:pic>
        <p:nvPicPr>
          <p:cNvPr id="13" name="Picture 12" descr="A picture containing indoor, close&#10;&#10;Description automatically generated">
            <a:extLst>
              <a:ext uri="{FF2B5EF4-FFF2-40B4-BE49-F238E27FC236}">
                <a16:creationId xmlns:a16="http://schemas.microsoft.com/office/drawing/2014/main" xmlns="" id="{ADC8F4DC-753D-8146-8281-0EB8F0758F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954" y="3227576"/>
            <a:ext cx="2163092" cy="16223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52E94BB-8A8C-4748-B99F-DFDF512D76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853" y="198981"/>
            <a:ext cx="3124200" cy="9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0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15665D-429E-EB4F-A0B0-A99B936A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Mentorship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DD5BA5-824B-9D40-81F9-0C8B462748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F3E8264-2D3C-9747-A544-BEFC2FA99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A099CA-0110-4FC1-AFC1-C7BBBFFB085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 descr="A picture containing person, people, preparing, room&#10;&#10;Description automatically generated">
            <a:extLst>
              <a:ext uri="{FF2B5EF4-FFF2-40B4-BE49-F238E27FC236}">
                <a16:creationId xmlns:a16="http://schemas.microsoft.com/office/drawing/2014/main" xmlns="" id="{595F2887-C699-CC42-8C48-3E4599F39B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59" y="2063868"/>
            <a:ext cx="3027744" cy="227080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C2B18EB-EAC2-8848-9F2B-DDA3088B91E7}"/>
              </a:ext>
            </a:extLst>
          </p:cNvPr>
          <p:cNvSpPr txBox="1">
            <a:spLocks/>
          </p:cNvSpPr>
          <p:nvPr/>
        </p:nvSpPr>
        <p:spPr>
          <a:xfrm>
            <a:off x="457200" y="971550"/>
            <a:ext cx="8229600" cy="33147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14000"/>
              </a:lnSpc>
              <a:spcAft>
                <a:spcPts val="1600"/>
              </a:spcAft>
              <a:buFont typeface="Wingdings" pitchFamily="2" charset="2"/>
              <a:buChar char="§"/>
            </a:pPr>
            <a:r>
              <a:rPr lang="en-US" dirty="0"/>
              <a:t>Residents paired with a faculty mentor</a:t>
            </a:r>
          </a:p>
          <a:p>
            <a:pPr marL="285750" indent="-285750">
              <a:lnSpc>
                <a:spcPct val="114000"/>
              </a:lnSpc>
              <a:spcAft>
                <a:spcPts val="1600"/>
              </a:spcAft>
              <a:buFont typeface="Wingdings" pitchFamily="2" charset="2"/>
              <a:buChar char="§"/>
            </a:pPr>
            <a:r>
              <a:rPr lang="en-US" dirty="0"/>
              <a:t>Continuous mentorship from senior residents</a:t>
            </a:r>
          </a:p>
        </p:txBody>
      </p:sp>
      <p:pic>
        <p:nvPicPr>
          <p:cNvPr id="10" name="Picture 9" descr="A person and person standing in front of a sign&#10;&#10;Description automatically generated with low confidence">
            <a:extLst>
              <a:ext uri="{FF2B5EF4-FFF2-40B4-BE49-F238E27FC236}">
                <a16:creationId xmlns:a16="http://schemas.microsoft.com/office/drawing/2014/main" xmlns="" id="{9CF55DDB-9FA0-A842-BB89-D7766DA743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17768" y="1074525"/>
            <a:ext cx="3262201" cy="2446651"/>
          </a:xfrm>
          <a:prstGeom prst="rect">
            <a:avLst/>
          </a:prstGeom>
        </p:spPr>
      </p:pic>
      <p:pic>
        <p:nvPicPr>
          <p:cNvPr id="14" name="Content Placeholder 6" descr="A picture containing indoor, clothes, hospital room, items&#10;&#10;Description automatically generated">
            <a:extLst>
              <a:ext uri="{FF2B5EF4-FFF2-40B4-BE49-F238E27FC236}">
                <a16:creationId xmlns:a16="http://schemas.microsoft.com/office/drawing/2014/main" xmlns="" id="{D6A150AE-EA33-3D45-AFCF-95F05C9E20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38537" y="2403480"/>
            <a:ext cx="2825302" cy="21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21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A44606D-21BC-8F40-AF3B-ACA6ED51A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Get to Know 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40864AA-025F-DD48-99BA-6626B860BA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B115CA-9FEA-45EF-BDA2-7B6C15536D3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280F1-B13C-7141-8CB2-7996345B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Chicago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D897A0-842A-014B-ADBB-860E7047A1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25659"/>
            <a:ext cx="9144000" cy="2311863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BC85329-874C-1A4A-8032-D22B882A614A}"/>
              </a:ext>
            </a:extLst>
          </p:cNvPr>
          <p:cNvSpPr/>
          <p:nvPr/>
        </p:nvSpPr>
        <p:spPr>
          <a:xfrm>
            <a:off x="0" y="2825660"/>
            <a:ext cx="9144000" cy="231784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2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6" descr="A crowd of people watching a baseball game&#10;&#10;Description automatically generated">
            <a:extLst>
              <a:ext uri="{FF2B5EF4-FFF2-40B4-BE49-F238E27FC236}">
                <a16:creationId xmlns:a16="http://schemas.microsoft.com/office/drawing/2014/main" xmlns="" id="{7E619017-5C48-CE40-BB96-1688BF06CA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0827" y="2207895"/>
            <a:ext cx="2604129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4C68C33-44FF-674E-9BEA-706A846742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32" y="805975"/>
            <a:ext cx="2634822" cy="1262856"/>
          </a:xfrm>
          <a:prstGeom prst="rect">
            <a:avLst/>
          </a:prstGeom>
        </p:spPr>
      </p:pic>
      <p:pic>
        <p:nvPicPr>
          <p:cNvPr id="13" name="Picture 12" descr="A skeleton&#10;&#10;Description automatically generated with medium confidence">
            <a:extLst>
              <a:ext uri="{FF2B5EF4-FFF2-40B4-BE49-F238E27FC236}">
                <a16:creationId xmlns:a16="http://schemas.microsoft.com/office/drawing/2014/main" xmlns="" id="{1ACB1F21-EF2A-DF42-9F91-E2955DB0C1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8967" y="625024"/>
            <a:ext cx="2640187" cy="1443807"/>
          </a:xfrm>
          <a:prstGeom prst="rect">
            <a:avLst/>
          </a:prstGeom>
        </p:spPr>
      </p:pic>
      <p:pic>
        <p:nvPicPr>
          <p:cNvPr id="14" name="Picture 13" descr="A person and person posing for a picture in front of a restaurant&#10;&#10;Description automatically generated with medium confidence">
            <a:extLst>
              <a:ext uri="{FF2B5EF4-FFF2-40B4-BE49-F238E27FC236}">
                <a16:creationId xmlns:a16="http://schemas.microsoft.com/office/drawing/2014/main" xmlns="" id="{93E0D311-8B42-5449-A75E-BB08B3376D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377" y="2329270"/>
            <a:ext cx="2551077" cy="2217180"/>
          </a:xfrm>
          <a:prstGeom prst="rect">
            <a:avLst/>
          </a:prstGeom>
        </p:spPr>
      </p:pic>
      <p:pic>
        <p:nvPicPr>
          <p:cNvPr id="31746" name="Picture 2" descr="Chicago Restaurant Week - Lake Shore Lady Blog">
            <a:extLst>
              <a:ext uri="{FF2B5EF4-FFF2-40B4-BE49-F238E27FC236}">
                <a16:creationId xmlns:a16="http://schemas.microsoft.com/office/drawing/2014/main" xmlns="" id="{F8A6ECD3-704E-744C-B3DA-651F97E9A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6384" y="2017396"/>
            <a:ext cx="2151080" cy="28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A Sunday Afternoon on the Island of La Grande Jatte - Wikipedia">
            <a:extLst>
              <a:ext uri="{FF2B5EF4-FFF2-40B4-BE49-F238E27FC236}">
                <a16:creationId xmlns:a16="http://schemas.microsoft.com/office/drawing/2014/main" xmlns="" id="{B0C439D3-F427-FB43-8262-2E1221FBC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310" y="177165"/>
            <a:ext cx="2351229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0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09658867-EE35-734B-AC69-53671A748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Where we 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EF55749-F78A-4943-B801-3CE7CA0FAA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B115CA-9FEA-45EF-BDA2-7B6C15536D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74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5E058-2DDC-4863-BE96-AA769B3EE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 Chicago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C0307B-DDE4-481C-8524-4A3F0DF08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E3DB78C-829F-4026-A1BB-5140369406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38BE4-73A9-4CBE-849B-DA886A199DD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2" name="Picture 11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xmlns="" id="{B1645614-09FE-4A72-A39F-E2479848E2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455" y="2462698"/>
            <a:ext cx="3416711" cy="2562533"/>
          </a:xfrm>
          <a:prstGeom prst="rect">
            <a:avLst/>
          </a:prstGeom>
        </p:spPr>
      </p:pic>
      <p:pic>
        <p:nvPicPr>
          <p:cNvPr id="16" name="Picture 1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FA7ACA56-4B34-4A4D-B501-405B695257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968" y="172186"/>
            <a:ext cx="2514602" cy="1885951"/>
          </a:xfrm>
          <a:prstGeom prst="rect">
            <a:avLst/>
          </a:prstGeom>
        </p:spPr>
      </p:pic>
      <p:pic>
        <p:nvPicPr>
          <p:cNvPr id="18" name="Picture 17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xmlns="" id="{72883080-3FF3-4FB1-A2C1-269A2B04F6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2495549"/>
            <a:ext cx="3305628" cy="2479221"/>
          </a:xfrm>
          <a:prstGeom prst="rect">
            <a:avLst/>
          </a:prstGeom>
        </p:spPr>
      </p:pic>
      <p:pic>
        <p:nvPicPr>
          <p:cNvPr id="20" name="Picture 19" descr="A picture containing person, people, man, group&#10;&#10;Description automatically generated">
            <a:extLst>
              <a:ext uri="{FF2B5EF4-FFF2-40B4-BE49-F238E27FC236}">
                <a16:creationId xmlns:a16="http://schemas.microsoft.com/office/drawing/2014/main" xmlns="" id="{4EBFBFFE-C74F-43FD-8418-E1B1B5A541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802570" y="58251"/>
            <a:ext cx="3200400" cy="2404446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413112D2-50BF-CF49-8868-4FA4D9621D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03549"/>
            <a:ext cx="3320255" cy="2050257"/>
          </a:xfrm>
          <a:prstGeom prst="rect">
            <a:avLst/>
          </a:prstGeom>
        </p:spPr>
      </p:pic>
      <p:pic>
        <p:nvPicPr>
          <p:cNvPr id="11" name="Content Placeholder 10" descr="A group of people sitting around a table with food&#10;&#10;Description automatically generated with medium confidence">
            <a:extLst>
              <a:ext uri="{FF2B5EF4-FFF2-40B4-BE49-F238E27FC236}">
                <a16:creationId xmlns:a16="http://schemas.microsoft.com/office/drawing/2014/main" xmlns="" id="{4FE7C8C3-BE1B-1C42-9168-07BDF5B96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5" y="772886"/>
            <a:ext cx="2715410" cy="2217282"/>
          </a:xfrm>
        </p:spPr>
      </p:pic>
      <p:pic>
        <p:nvPicPr>
          <p:cNvPr id="14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BA7F42BB-1551-4EFF-9A98-9BA505CA1E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396" y="1196976"/>
            <a:ext cx="25146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07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A69D1A-EDFB-F742-BC74-0470055C2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Residents</a:t>
            </a:r>
          </a:p>
        </p:txBody>
      </p:sp>
      <p:pic>
        <p:nvPicPr>
          <p:cNvPr id="14" name="Content Placeholder 13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xmlns="" id="{115E7D71-B363-8646-9761-7B144A60C0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45803" y="395551"/>
            <a:ext cx="2249647" cy="169014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84834A-8558-3440-86C9-04AC3F299A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3DDA36C-C5C1-4C4D-B8A3-9EE9FF6A44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38BE4-73A9-4CBE-849B-DA886A199DD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9" name="Picture 8" descr="A person standing in a room&#10;&#10;Description automatically generated">
            <a:extLst>
              <a:ext uri="{FF2B5EF4-FFF2-40B4-BE49-F238E27FC236}">
                <a16:creationId xmlns:a16="http://schemas.microsoft.com/office/drawing/2014/main" xmlns="" id="{17A75B4A-024E-1E45-B97A-6E7040B971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15217" y="293757"/>
            <a:ext cx="2673531" cy="2323063"/>
          </a:xfrm>
          <a:prstGeom prst="rect">
            <a:avLst/>
          </a:prstGeom>
        </p:spPr>
      </p:pic>
      <p:pic>
        <p:nvPicPr>
          <p:cNvPr id="10" name="Picture 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xmlns="" id="{03ACD28F-B7F7-8349-93E3-64CE04648B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64908" y="151468"/>
            <a:ext cx="2503553" cy="1877665"/>
          </a:xfrm>
          <a:prstGeom prst="rect">
            <a:avLst/>
          </a:prstGeom>
        </p:spPr>
      </p:pic>
      <p:pic>
        <p:nvPicPr>
          <p:cNvPr id="11" name="Picture 10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xmlns="" id="{56FF8CBB-3CC2-D04E-912B-5822B82AE02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939" y="2183345"/>
            <a:ext cx="3810000" cy="2857500"/>
          </a:xfrm>
          <a:prstGeom prst="rect">
            <a:avLst/>
          </a:prstGeom>
        </p:spPr>
      </p:pic>
      <p:pic>
        <p:nvPicPr>
          <p:cNvPr id="12" name="Picture 11" descr="A picture containing indoor, pink, table, room&#10;&#10;Description automatically generated">
            <a:extLst>
              <a:ext uri="{FF2B5EF4-FFF2-40B4-BE49-F238E27FC236}">
                <a16:creationId xmlns:a16="http://schemas.microsoft.com/office/drawing/2014/main" xmlns="" id="{DFAC752D-0414-7F4E-9B7E-8860901461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57348" y="1091810"/>
            <a:ext cx="2954880" cy="2216160"/>
          </a:xfrm>
          <a:prstGeom prst="rect">
            <a:avLst/>
          </a:prstGeom>
        </p:spPr>
      </p:pic>
      <p:pic>
        <p:nvPicPr>
          <p:cNvPr id="16" name="Picture 1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A38168B1-BF5C-1E4E-9373-2E08412C33E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564" y="3094887"/>
            <a:ext cx="2852424" cy="1965399"/>
          </a:xfrm>
          <a:prstGeom prst="rect">
            <a:avLst/>
          </a:prstGeom>
        </p:spPr>
      </p:pic>
      <p:pic>
        <p:nvPicPr>
          <p:cNvPr id="18" name="Picture 17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C4F38D33-0542-2D4D-BC0F-CAC454800F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3364" y="3196045"/>
            <a:ext cx="1593826" cy="1847227"/>
          </a:xfrm>
          <a:prstGeom prst="rect">
            <a:avLst/>
          </a:prstGeom>
        </p:spPr>
      </p:pic>
      <p:pic>
        <p:nvPicPr>
          <p:cNvPr id="20" name="Picture 19" descr="A group of people wearing boxing gloves&#10;&#10;Description automatically generated with medium confidence">
            <a:extLst>
              <a:ext uri="{FF2B5EF4-FFF2-40B4-BE49-F238E27FC236}">
                <a16:creationId xmlns:a16="http://schemas.microsoft.com/office/drawing/2014/main" xmlns="" id="{3AB10198-F88E-3147-85D2-34848EE98C6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692326" y="1501060"/>
            <a:ext cx="2125103" cy="15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555F8D-5608-BA4D-9415-7336A38E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Neurosurgical Family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792F62-08B0-B141-9C8F-4CDA6DBA71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62A325-193F-A840-BAD7-D711BAFDA1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38BE4-73A9-4CBE-849B-DA886A199DD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 descr="A bride and groom kissing on a balcony with other people&#10;&#10;Description automatically generated with low confidence">
            <a:extLst>
              <a:ext uri="{FF2B5EF4-FFF2-40B4-BE49-F238E27FC236}">
                <a16:creationId xmlns:a16="http://schemas.microsoft.com/office/drawing/2014/main" xmlns="" id="{C220C96A-A408-6F43-BADC-70477DEEA9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8" y="3064239"/>
            <a:ext cx="2758327" cy="1834288"/>
          </a:xfrm>
          <a:prstGeom prst="rect">
            <a:avLst/>
          </a:prstGeom>
        </p:spPr>
      </p:pic>
      <p:pic>
        <p:nvPicPr>
          <p:cNvPr id="9" name="Picture 8" descr="A picture containing text, indoor&#10;&#10;Description automatically generated">
            <a:extLst>
              <a:ext uri="{FF2B5EF4-FFF2-40B4-BE49-F238E27FC236}">
                <a16:creationId xmlns:a16="http://schemas.microsoft.com/office/drawing/2014/main" xmlns="" id="{7D52521B-6494-E04E-883A-BC23FECD37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9399" y="3276600"/>
            <a:ext cx="2401215" cy="1657350"/>
          </a:xfrm>
          <a:prstGeom prst="rect">
            <a:avLst/>
          </a:prstGeom>
        </p:spPr>
      </p:pic>
      <p:pic>
        <p:nvPicPr>
          <p:cNvPr id="11" name="Picture 10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xmlns="" id="{8B05A700-A71B-F645-8380-8AE54D0CF2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186" y="199716"/>
            <a:ext cx="2616200" cy="1962150"/>
          </a:xfrm>
          <a:prstGeom prst="rect">
            <a:avLst/>
          </a:prstGeom>
        </p:spPr>
      </p:pic>
      <p:pic>
        <p:nvPicPr>
          <p:cNvPr id="6" name="Picture 5" descr="A picture containing text, photo, newspaper&#10;&#10;Description automatically generated">
            <a:extLst>
              <a:ext uri="{FF2B5EF4-FFF2-40B4-BE49-F238E27FC236}">
                <a16:creationId xmlns:a16="http://schemas.microsoft.com/office/drawing/2014/main" xmlns="" id="{98690A29-3575-0743-9037-AD740E5E1A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450995" y="120008"/>
            <a:ext cx="2873605" cy="1297955"/>
          </a:xfrm>
          <a:prstGeom prst="rect">
            <a:avLst/>
          </a:prstGeom>
        </p:spPr>
      </p:pic>
      <p:pic>
        <p:nvPicPr>
          <p:cNvPr id="18" name="Picture 17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F6B70B93-1C04-A643-AE93-B2E464803D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4350" y="938602"/>
            <a:ext cx="1962151" cy="1972181"/>
          </a:xfrm>
          <a:prstGeom prst="rect">
            <a:avLst/>
          </a:prstGeom>
        </p:spPr>
      </p:pic>
      <p:pic>
        <p:nvPicPr>
          <p:cNvPr id="15" name="Picture 14" descr="A group of people posing for a photo under a tent&#10;&#10;Description automatically generated">
            <a:extLst>
              <a:ext uri="{FF2B5EF4-FFF2-40B4-BE49-F238E27FC236}">
                <a16:creationId xmlns:a16="http://schemas.microsoft.com/office/drawing/2014/main" xmlns="" id="{B8EB7B4C-DD6E-7344-8DC2-F119F54F56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6611" y="1385059"/>
            <a:ext cx="4450778" cy="2328739"/>
          </a:xfrm>
          <a:prstGeom prst="rect">
            <a:avLst/>
          </a:prstGeom>
        </p:spPr>
      </p:pic>
      <p:pic>
        <p:nvPicPr>
          <p:cNvPr id="20" name="Picture 19" descr="A picture containing food, close&#10;&#10;Description automatically generated">
            <a:extLst>
              <a:ext uri="{FF2B5EF4-FFF2-40B4-BE49-F238E27FC236}">
                <a16:creationId xmlns:a16="http://schemas.microsoft.com/office/drawing/2014/main" xmlns="" id="{89E1D736-89F3-E348-A7AC-E4E79421A1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32934" y="1928153"/>
            <a:ext cx="1351897" cy="1477729"/>
          </a:xfrm>
          <a:prstGeom prst="rect">
            <a:avLst/>
          </a:prstGeom>
        </p:spPr>
      </p:pic>
      <p:pic>
        <p:nvPicPr>
          <p:cNvPr id="22" name="Picture 21" descr="A picture containing person, standing, group, posing&#10;&#10;Description automatically generated">
            <a:extLst>
              <a:ext uri="{FF2B5EF4-FFF2-40B4-BE49-F238E27FC236}">
                <a16:creationId xmlns:a16="http://schemas.microsoft.com/office/drawing/2014/main" xmlns="" id="{0DE5CF55-E000-8F4D-8A6A-C2DA2C382F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367762" y="3423326"/>
            <a:ext cx="2758327" cy="16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67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7797E6-93AE-4492-9D12-0C149D5E5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come to UChicago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343FDF-E4DD-4FFA-B008-E18CE2DF4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4000"/>
              </a:lnSpc>
              <a:spcAft>
                <a:spcPts val="400"/>
              </a:spcAft>
              <a:buAutoNum type="arabicPeriod"/>
            </a:pPr>
            <a:r>
              <a:rPr lang="en-US" dirty="0"/>
              <a:t>High case volume and complexity</a:t>
            </a:r>
            <a:endParaRPr lang="en-US" sz="1400" b="0" dirty="0"/>
          </a:p>
          <a:p>
            <a:pPr marL="342900" indent="-342900">
              <a:lnSpc>
                <a:spcPct val="114000"/>
              </a:lnSpc>
              <a:spcAft>
                <a:spcPts val="400"/>
              </a:spcAft>
              <a:buFont typeface="Arial" charset="0"/>
              <a:buAutoNum type="arabicPeriod"/>
            </a:pPr>
            <a:r>
              <a:rPr lang="en-US" dirty="0"/>
              <a:t>Close faculty-resident relationships</a:t>
            </a:r>
          </a:p>
          <a:p>
            <a:pPr marL="342900" indent="-342900">
              <a:lnSpc>
                <a:spcPct val="114000"/>
              </a:lnSpc>
              <a:spcAft>
                <a:spcPts val="400"/>
              </a:spcAft>
              <a:buAutoNum type="arabicPeriod"/>
            </a:pPr>
            <a:r>
              <a:rPr lang="en-US" dirty="0"/>
              <a:t>Two flexible, dedicated elective years</a:t>
            </a:r>
          </a:p>
          <a:p>
            <a:pPr marL="342900" indent="-342900">
              <a:lnSpc>
                <a:spcPct val="114000"/>
              </a:lnSpc>
              <a:spcAft>
                <a:spcPts val="400"/>
              </a:spcAft>
              <a:buFont typeface="Arial" charset="0"/>
              <a:buAutoNum type="arabicPeriod"/>
            </a:pPr>
            <a:r>
              <a:rPr lang="en-US" dirty="0"/>
              <a:t>Academic environment</a:t>
            </a:r>
          </a:p>
          <a:p>
            <a:pPr marL="342900" indent="-342900">
              <a:lnSpc>
                <a:spcPct val="114000"/>
              </a:lnSpc>
              <a:spcAft>
                <a:spcPts val="400"/>
              </a:spcAft>
              <a:buAutoNum type="arabicPeriod"/>
            </a:pPr>
            <a:r>
              <a:rPr lang="en-US" dirty="0"/>
              <a:t>Chicago</a:t>
            </a:r>
            <a:endParaRPr lang="en-US" sz="1400" b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BBA942-BFCF-4B75-8989-969C64938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1C6A8DC-F80D-48DE-8A27-7EB8E69D5C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38BE4-73A9-4CBE-849B-DA886A199DD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63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E70BC-AC33-194E-845F-6B01402F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Visiting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615C753-1F93-2F4E-8AB2-CED6C1F9D5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9A15DB-9DD8-7747-AA98-E6DC6A52C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38BE4-73A9-4CBE-849B-DA886A199DD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C0F220BD-23D0-AB43-ABF0-5D458239B9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2687" y="133350"/>
            <a:ext cx="2418012" cy="27432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A94A6C0B-CC42-F84D-AB93-60F8A7F07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3314700"/>
          </a:xfrm>
        </p:spPr>
        <p:txBody>
          <a:bodyPr/>
          <a:lstStyle/>
          <a:p>
            <a:pPr marL="285750" indent="-285750">
              <a:spcAft>
                <a:spcPts val="1600"/>
              </a:spcAft>
              <a:buFont typeface="Wingdings" pitchFamily="2" charset="2"/>
              <a:buChar char="§"/>
            </a:pPr>
            <a:r>
              <a:rPr lang="en-US" dirty="0"/>
              <a:t>Website: </a:t>
            </a:r>
            <a:r>
              <a:rPr lang="en-US" b="0" dirty="0" err="1"/>
              <a:t>neurosurgery.uchicago.edu</a:t>
            </a:r>
            <a:endParaRPr lang="en-US" b="0" dirty="0"/>
          </a:p>
          <a:p>
            <a:pPr marL="285750" indent="-285750">
              <a:spcAft>
                <a:spcPts val="1600"/>
              </a:spcAft>
              <a:buFont typeface="Wingdings" pitchFamily="2" charset="2"/>
              <a:buChar char="§"/>
            </a:pPr>
            <a:r>
              <a:rPr lang="en-US" dirty="0"/>
              <a:t>Instagram: </a:t>
            </a:r>
            <a:r>
              <a:rPr lang="en-US" b="0" dirty="0"/>
              <a:t>@</a:t>
            </a:r>
            <a:r>
              <a:rPr lang="en-US" b="0" dirty="0" err="1"/>
              <a:t>uchicagoneurosurgery</a:t>
            </a:r>
            <a:endParaRPr lang="en-US" b="0" dirty="0"/>
          </a:p>
          <a:p>
            <a:pPr marL="285750" indent="-285750">
              <a:spcAft>
                <a:spcPts val="1600"/>
              </a:spcAft>
              <a:buFont typeface="Wingdings" pitchFamily="2" charset="2"/>
              <a:buChar char="§"/>
            </a:pPr>
            <a:r>
              <a:rPr lang="en-US" dirty="0"/>
              <a:t>Email addresses:</a:t>
            </a:r>
          </a:p>
          <a:p>
            <a:pPr marL="742950" lvl="1" indent="-285750">
              <a:spcAft>
                <a:spcPts val="1600"/>
              </a:spcAft>
              <a:buFont typeface="Wingdings" pitchFamily="2" charset="2"/>
              <a:buChar char="§"/>
            </a:pPr>
            <a:r>
              <a:rPr lang="en-US" dirty="0"/>
              <a:t>Arjang Ahmadpour</a:t>
            </a:r>
            <a:br>
              <a:rPr lang="en-US" dirty="0"/>
            </a:br>
            <a:r>
              <a:rPr lang="en-US" dirty="0">
                <a:hlinkClick r:id="rId3"/>
              </a:rPr>
              <a:t>arjang.ahmadpour@uchospitals.edu</a:t>
            </a:r>
            <a:r>
              <a:rPr lang="en-US" dirty="0"/>
              <a:t> </a:t>
            </a:r>
          </a:p>
          <a:p>
            <a:pPr lvl="2" indent="0">
              <a:lnSpc>
                <a:spcPct val="114000"/>
              </a:lnSpc>
              <a:spcAft>
                <a:spcPts val="1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74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ap of Chicago">
            <a:extLst>
              <a:ext uri="{FF2B5EF4-FFF2-40B4-BE49-F238E27FC236}">
                <a16:creationId xmlns:a16="http://schemas.microsoft.com/office/drawing/2014/main" xmlns="" id="{A81B7F71-C6D1-D04D-8A9F-24F21E77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1600" y="7420"/>
            <a:ext cx="6815780" cy="513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9C09C0-AB67-9C45-9953-B61FB7C9E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A0DE78-5353-BE4B-BDC4-E2D4AA9691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38BE4-73A9-4CBE-849B-DA886A199DD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A person wearing a suit and tie smiling and looking at the camera&#10;&#10;Description automatically generated">
            <a:extLst>
              <a:ext uri="{FF2B5EF4-FFF2-40B4-BE49-F238E27FC236}">
                <a16:creationId xmlns:a16="http://schemas.microsoft.com/office/drawing/2014/main" xmlns="" id="{F5EFB285-3489-5440-BD4A-018F64802F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509" y="2118865"/>
            <a:ext cx="400049" cy="556590"/>
          </a:xfrm>
          <a:prstGeom prst="rect">
            <a:avLst/>
          </a:prstGeom>
        </p:spPr>
      </p:pic>
      <p:pic>
        <p:nvPicPr>
          <p:cNvPr id="8" name="Picture 7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xmlns="" id="{909F9515-9F3F-BD49-98EA-1122934AF0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490" y="2637316"/>
            <a:ext cx="389646" cy="544034"/>
          </a:xfrm>
          <a:prstGeom prst="rect">
            <a:avLst/>
          </a:prstGeom>
        </p:spPr>
      </p:pic>
      <p:pic>
        <p:nvPicPr>
          <p:cNvPr id="9" name="Picture 8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xmlns="" id="{FD21A72B-8A27-ED4C-8616-3D47EFD691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541" y="3001953"/>
            <a:ext cx="389646" cy="546968"/>
          </a:xfrm>
          <a:prstGeom prst="rect">
            <a:avLst/>
          </a:prstGeom>
        </p:spPr>
      </p:pic>
      <p:pic>
        <p:nvPicPr>
          <p:cNvPr id="15" name="Picture 14" descr="A person smiling for the camera&#10;&#10;Description automatically generated">
            <a:extLst>
              <a:ext uri="{FF2B5EF4-FFF2-40B4-BE49-F238E27FC236}">
                <a16:creationId xmlns:a16="http://schemas.microsoft.com/office/drawing/2014/main" xmlns="" id="{303C935C-76A0-4545-896D-A810343AE8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142" y="1625534"/>
            <a:ext cx="400050" cy="565587"/>
          </a:xfrm>
          <a:prstGeom prst="rect">
            <a:avLst/>
          </a:prstGeom>
        </p:spPr>
      </p:pic>
      <p:pic>
        <p:nvPicPr>
          <p:cNvPr id="16" name="Picture 15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xmlns="" id="{5272C69B-0DE2-2B47-B6C3-F11906AD957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404" y="4535923"/>
            <a:ext cx="408584" cy="56558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EF934AC1-22E1-7B40-92AF-DDC335F016D8}"/>
              </a:ext>
            </a:extLst>
          </p:cNvPr>
          <p:cNvSpPr/>
          <p:nvPr/>
        </p:nvSpPr>
        <p:spPr>
          <a:xfrm>
            <a:off x="4506766" y="4050268"/>
            <a:ext cx="579622" cy="574588"/>
          </a:xfrm>
          <a:custGeom>
            <a:avLst/>
            <a:gdLst>
              <a:gd name="connsiteX0" fmla="*/ 280035 w 497205"/>
              <a:gd name="connsiteY0" fmla="*/ 0 h 514350"/>
              <a:gd name="connsiteX1" fmla="*/ 108585 w 497205"/>
              <a:gd name="connsiteY1" fmla="*/ 51435 h 514350"/>
              <a:gd name="connsiteX2" fmla="*/ 0 w 497205"/>
              <a:gd name="connsiteY2" fmla="*/ 91440 h 514350"/>
              <a:gd name="connsiteX3" fmla="*/ 0 w 497205"/>
              <a:gd name="connsiteY3" fmla="*/ 240030 h 514350"/>
              <a:gd name="connsiteX4" fmla="*/ 57150 w 497205"/>
              <a:gd name="connsiteY4" fmla="*/ 411480 h 514350"/>
              <a:gd name="connsiteX5" fmla="*/ 131445 w 497205"/>
              <a:gd name="connsiteY5" fmla="*/ 514350 h 514350"/>
              <a:gd name="connsiteX6" fmla="*/ 302895 w 497205"/>
              <a:gd name="connsiteY6" fmla="*/ 497205 h 514350"/>
              <a:gd name="connsiteX7" fmla="*/ 440055 w 497205"/>
              <a:gd name="connsiteY7" fmla="*/ 377190 h 514350"/>
              <a:gd name="connsiteX8" fmla="*/ 451485 w 497205"/>
              <a:gd name="connsiteY8" fmla="*/ 245745 h 514350"/>
              <a:gd name="connsiteX9" fmla="*/ 497205 w 497205"/>
              <a:gd name="connsiteY9" fmla="*/ 120015 h 514350"/>
              <a:gd name="connsiteX10" fmla="*/ 377190 w 497205"/>
              <a:gd name="connsiteY10" fmla="*/ 11430 h 514350"/>
              <a:gd name="connsiteX11" fmla="*/ 280035 w 497205"/>
              <a:gd name="connsiteY11" fmla="*/ 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7205" h="514350">
                <a:moveTo>
                  <a:pt x="280035" y="0"/>
                </a:moveTo>
                <a:lnTo>
                  <a:pt x="108585" y="51435"/>
                </a:lnTo>
                <a:lnTo>
                  <a:pt x="0" y="91440"/>
                </a:lnTo>
                <a:lnTo>
                  <a:pt x="0" y="240030"/>
                </a:lnTo>
                <a:lnTo>
                  <a:pt x="57150" y="411480"/>
                </a:lnTo>
                <a:lnTo>
                  <a:pt x="131445" y="514350"/>
                </a:lnTo>
                <a:lnTo>
                  <a:pt x="302895" y="497205"/>
                </a:lnTo>
                <a:lnTo>
                  <a:pt x="440055" y="377190"/>
                </a:lnTo>
                <a:lnTo>
                  <a:pt x="451485" y="245745"/>
                </a:lnTo>
                <a:lnTo>
                  <a:pt x="497205" y="120015"/>
                </a:lnTo>
                <a:lnTo>
                  <a:pt x="377190" y="11430"/>
                </a:lnTo>
                <a:lnTo>
                  <a:pt x="280035" y="0"/>
                </a:lnTo>
                <a:close/>
              </a:path>
            </a:pathLst>
          </a:custGeom>
          <a:solidFill>
            <a:srgbClr val="FDCA26"/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Content Placeholder 17" descr="Airplane with solid fill">
            <a:extLst>
              <a:ext uri="{FF2B5EF4-FFF2-40B4-BE49-F238E27FC236}">
                <a16:creationId xmlns:a16="http://schemas.microsoft.com/office/drawing/2014/main" xmlns="" id="{B1CA2DB5-CA13-1C4A-BF8F-223A77C62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3023356">
            <a:off x="4678183" y="4058090"/>
            <a:ext cx="269162" cy="269162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23FDCD9-FE19-C746-A6C2-1F472CA8F65C}"/>
              </a:ext>
            </a:extLst>
          </p:cNvPr>
          <p:cNvSpPr txBox="1"/>
          <p:nvPr/>
        </p:nvSpPr>
        <p:spPr>
          <a:xfrm>
            <a:off x="4419600" y="4259818"/>
            <a:ext cx="74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>
                <a:latin typeface="+mj-lt"/>
              </a:rPr>
              <a:t>MDW International Airport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FCD1000-0BF5-4249-AF89-83A42B83FBB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436" y="4150901"/>
            <a:ext cx="1272522" cy="438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xmlns="" id="{9A718E5E-BBB7-7D4B-9854-CFC882D6E7E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985" y="74326"/>
            <a:ext cx="1352588" cy="308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2">
            <a:extLst>
              <a:ext uri="{FF2B5EF4-FFF2-40B4-BE49-F238E27FC236}">
                <a16:creationId xmlns:a16="http://schemas.microsoft.com/office/drawing/2014/main" xmlns="" id="{DBBA9978-C71B-8641-A628-2B1EE6946A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8780" y="3465835"/>
            <a:ext cx="446199" cy="44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xmlns="" id="{C948C510-90ED-2D4B-B83F-A8611FD08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23576" y="2117711"/>
            <a:ext cx="438245" cy="53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4" descr="Profile photo of Ahmad Sweid">
            <a:extLst>
              <a:ext uri="{FF2B5EF4-FFF2-40B4-BE49-F238E27FC236}">
                <a16:creationId xmlns:a16="http://schemas.microsoft.com/office/drawing/2014/main" xmlns="" id="{BD633BF7-5E1D-BE46-B6C9-A807D0328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2558" y="4150901"/>
            <a:ext cx="405496" cy="40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erson smiling for the camera&#10;&#10;Description automatically generated">
            <a:extLst>
              <a:ext uri="{FF2B5EF4-FFF2-40B4-BE49-F238E27FC236}">
                <a16:creationId xmlns:a16="http://schemas.microsoft.com/office/drawing/2014/main" xmlns="" id="{D72E970C-C696-094D-A394-A7062D59659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020" y="3470541"/>
            <a:ext cx="361969" cy="428054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D216FC55-7F39-B347-9E2A-EB40CE3379C5}"/>
              </a:ext>
            </a:extLst>
          </p:cNvPr>
          <p:cNvCxnSpPr>
            <a:cxnSpLocks/>
          </p:cNvCxnSpPr>
          <p:nvPr/>
        </p:nvCxnSpPr>
        <p:spPr>
          <a:xfrm flipH="1">
            <a:off x="6172200" y="2197088"/>
            <a:ext cx="374300" cy="300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95CA31B0-C390-9740-86EC-EE484C603BF1}"/>
              </a:ext>
            </a:extLst>
          </p:cNvPr>
          <p:cNvCxnSpPr>
            <a:cxnSpLocks/>
          </p:cNvCxnSpPr>
          <p:nvPr/>
        </p:nvCxnSpPr>
        <p:spPr>
          <a:xfrm flipH="1">
            <a:off x="6172200" y="2452679"/>
            <a:ext cx="661142" cy="347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6F1647D3-5F0A-F74E-AFE0-57960BA11463}"/>
              </a:ext>
            </a:extLst>
          </p:cNvPr>
          <p:cNvCxnSpPr>
            <a:cxnSpLocks/>
          </p:cNvCxnSpPr>
          <p:nvPr/>
        </p:nvCxnSpPr>
        <p:spPr>
          <a:xfrm flipH="1" flipV="1">
            <a:off x="6383089" y="3091804"/>
            <a:ext cx="407905" cy="334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F9BB2E02-9D16-354D-A7D4-935F568439B2}"/>
              </a:ext>
            </a:extLst>
          </p:cNvPr>
          <p:cNvCxnSpPr>
            <a:cxnSpLocks/>
          </p:cNvCxnSpPr>
          <p:nvPr/>
        </p:nvCxnSpPr>
        <p:spPr>
          <a:xfrm>
            <a:off x="4959136" y="2906535"/>
            <a:ext cx="27306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26489CE9-9D2A-6846-BFAF-18F9543419EC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6679426" y="4325608"/>
            <a:ext cx="317010" cy="44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0DDC777E-D879-4146-A778-86A1C91D8343}"/>
              </a:ext>
            </a:extLst>
          </p:cNvPr>
          <p:cNvCxnSpPr>
            <a:cxnSpLocks/>
          </p:cNvCxnSpPr>
          <p:nvPr/>
        </p:nvCxnSpPr>
        <p:spPr>
          <a:xfrm flipV="1">
            <a:off x="6246602" y="4338223"/>
            <a:ext cx="261618" cy="145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01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34E12-3719-AD4E-9045-808EBB85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Chicago Medical Center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1A3E48-85C6-0E42-BFA7-F9DF9D50FE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5398CD-985A-E844-B44E-A181EAA728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38BE4-73A9-4CBE-849B-DA886A199DD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xmlns="" id="{1E351966-40E9-A14C-8B8C-C834EB35D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971550"/>
            <a:ext cx="5410200" cy="331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F2C9663-F45E-C744-BCE0-3E37AB8B0E9A}"/>
              </a:ext>
            </a:extLst>
          </p:cNvPr>
          <p:cNvSpPr txBox="1">
            <a:spLocks/>
          </p:cNvSpPr>
          <p:nvPr/>
        </p:nvSpPr>
        <p:spPr bwMode="auto">
          <a:xfrm>
            <a:off x="5562600" y="971550"/>
            <a:ext cx="3429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22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92150" indent="-2349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22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9350" indent="-2349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dirty="0"/>
              <a:t>Primary training site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dirty="0"/>
              <a:t>Level 1 trauma center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dirty="0"/>
              <a:t>Level 4 epilepsy center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dirty="0"/>
              <a:t>Comprehensive stroke center</a:t>
            </a:r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en-US" dirty="0"/>
              <a:t>Centers of excellence</a:t>
            </a:r>
          </a:p>
          <a:p>
            <a:pPr marL="285750" indent="-285750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Cerebral cavernous malformations</a:t>
            </a:r>
          </a:p>
          <a:p>
            <a:pPr marL="285750" indent="-285750">
              <a:lnSpc>
                <a:spcPct val="114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Hereditary hemorrhagic telangiectasia</a:t>
            </a:r>
          </a:p>
        </p:txBody>
      </p:sp>
    </p:spTree>
    <p:extLst>
      <p:ext uri="{BB962C8B-B14F-4D97-AF65-F5344CB8AC3E}">
        <p14:creationId xmlns:p14="http://schemas.microsoft.com/office/powerpoint/2010/main" val="148305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34E12-3719-AD4E-9045-808EBB85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Comer Children’s Hospital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1A3E48-85C6-0E42-BFA7-F9DF9D50FE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5398CD-985A-E844-B44E-A181EAA728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38BE4-73A9-4CBE-849B-DA886A199D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Content Placeholder 11">
            <a:extLst>
              <a:ext uri="{FF2B5EF4-FFF2-40B4-BE49-F238E27FC236}">
                <a16:creationId xmlns:a16="http://schemas.microsoft.com/office/drawing/2014/main" xmlns="" id="{881E1199-12D6-B340-B30E-1EE0D1DB7C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67" y="971550"/>
            <a:ext cx="49530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C2AA8CAF-91AE-C24C-8BEC-CCA8EDFB6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71550"/>
            <a:ext cx="3505200" cy="3314700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900"/>
              </a:spcAft>
            </a:pPr>
            <a:r>
              <a:rPr lang="en-US" dirty="0"/>
              <a:t>Across street from adult hospital</a:t>
            </a:r>
          </a:p>
          <a:p>
            <a:pPr marL="285750" indent="-285750">
              <a:lnSpc>
                <a:spcPct val="114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/>
              <a:t>6-month dedicated rotation</a:t>
            </a:r>
          </a:p>
          <a:p>
            <a:pPr marL="285750" indent="-285750">
              <a:lnSpc>
                <a:spcPct val="114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/>
              <a:t>Peds neurosurgery integrated throughout residency</a:t>
            </a:r>
          </a:p>
          <a:p>
            <a:pPr>
              <a:lnSpc>
                <a:spcPct val="114000"/>
              </a:lnSpc>
              <a:spcAft>
                <a:spcPts val="9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634E12-3719-AD4E-9045-808EBB85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NorthShore satellite training campus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1A3E48-85C6-0E42-BFA7-F9DF9D50FE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5398CD-985A-E844-B44E-A181EAA728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38BE4-73A9-4CBE-849B-DA886A199DD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 descr="A building that has a sign on the side of a road&#10;&#10;Description automatically generated">
            <a:extLst>
              <a:ext uri="{FF2B5EF4-FFF2-40B4-BE49-F238E27FC236}">
                <a16:creationId xmlns:a16="http://schemas.microsoft.com/office/drawing/2014/main" xmlns="" id="{E88B1F15-C631-9D41-85F4-A20CCFDA8E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4" y="981075"/>
            <a:ext cx="5275466" cy="33147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34A68AB0-F599-EE4D-8220-C411545C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0" y="971550"/>
            <a:ext cx="3124200" cy="3314700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dirty="0"/>
              <a:t>Rotate for ~18 months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dirty="0"/>
              <a:t>In northern suburbs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dirty="0"/>
              <a:t>4 hospital hub (Evanston Hospital) and spoke model</a:t>
            </a:r>
          </a:p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dirty="0"/>
              <a:t>High-volume spine center (Skokie Hospital)</a:t>
            </a:r>
          </a:p>
        </p:txBody>
      </p:sp>
    </p:spTree>
    <p:extLst>
      <p:ext uri="{BB962C8B-B14F-4D97-AF65-F5344CB8AC3E}">
        <p14:creationId xmlns:p14="http://schemas.microsoft.com/office/powerpoint/2010/main" val="43208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EEA301A-9E69-594E-BCA1-B727333826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Faculty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610BAF5-9638-A14C-8823-7E88A0F52F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B115CA-9FEA-45EF-BDA2-7B6C15536D3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0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4265912B-287A-6645-B159-148F929B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Faculty: UChicago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C4D0EF-B3F7-684D-BD69-95D7788C66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A099CA-0110-4FC1-AFC1-C7BBBFFB085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400" y="2724150"/>
            <a:ext cx="1828800" cy="1600200"/>
            <a:chOff x="381000" y="2724150"/>
            <a:chExt cx="1828800" cy="16002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F57B1DA-A2A0-434B-9053-6B247CB6AE6C}"/>
                </a:ext>
              </a:extLst>
            </p:cNvPr>
            <p:cNvSpPr/>
            <p:nvPr/>
          </p:nvSpPr>
          <p:spPr>
            <a:xfrm>
              <a:off x="381000" y="2724150"/>
              <a:ext cx="1828800" cy="1600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Endovascular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31550D6A-881F-2443-8F31-8A414640231F}"/>
                </a:ext>
              </a:extLst>
            </p:cNvPr>
            <p:cNvGrpSpPr/>
            <p:nvPr/>
          </p:nvGrpSpPr>
          <p:grpSpPr>
            <a:xfrm>
              <a:off x="578398" y="3193837"/>
              <a:ext cx="712452" cy="832520"/>
              <a:chOff x="610626" y="2953075"/>
              <a:chExt cx="712452" cy="832520"/>
            </a:xfrm>
          </p:grpSpPr>
          <p:pic>
            <p:nvPicPr>
              <p:cNvPr id="22" name="Picture 10" descr="Tareq Kass-Hout">
                <a:extLst>
                  <a:ext uri="{FF2B5EF4-FFF2-40B4-BE49-F238E27FC236}">
                    <a16:creationId xmlns:a16="http://schemas.microsoft.com/office/drawing/2014/main" xmlns="" id="{75C33036-AE29-F347-A3A9-C5FBD04A59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33247" y="2953075"/>
                <a:ext cx="657347" cy="657022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5640B531-7E83-D946-B06E-6505B479E57D}"/>
                  </a:ext>
                </a:extLst>
              </p:cNvPr>
              <p:cNvSpPr/>
              <p:nvPr/>
            </p:nvSpPr>
            <p:spPr>
              <a:xfrm>
                <a:off x="610626" y="3610097"/>
                <a:ext cx="712452" cy="1754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 err="1">
                    <a:solidFill>
                      <a:schemeClr val="tx2"/>
                    </a:solidFill>
                  </a:rPr>
                  <a:t>Tareq</a:t>
                </a:r>
                <a:r>
                  <a:rPr lang="en-US" sz="500" dirty="0">
                    <a:solidFill>
                      <a:schemeClr val="tx2"/>
                    </a:solidFill>
                  </a:rPr>
                  <a:t> </a:t>
                </a:r>
                <a:r>
                  <a:rPr lang="en-US" sz="500" dirty="0" err="1">
                    <a:solidFill>
                      <a:schemeClr val="tx2"/>
                    </a:solidFill>
                  </a:rPr>
                  <a:t>Kass-Hout</a:t>
                </a:r>
                <a:endParaRPr lang="en-US" sz="5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0C19AD35-AFB8-4D49-A0F9-316DB6DF3A00}"/>
                </a:ext>
              </a:extLst>
            </p:cNvPr>
            <p:cNvGrpSpPr/>
            <p:nvPr/>
          </p:nvGrpSpPr>
          <p:grpSpPr>
            <a:xfrm>
              <a:off x="1379730" y="3193837"/>
              <a:ext cx="784905" cy="832845"/>
              <a:chOff x="1615187" y="2952750"/>
              <a:chExt cx="784905" cy="832845"/>
            </a:xfrm>
          </p:grpSpPr>
          <p:pic>
            <p:nvPicPr>
              <p:cNvPr id="25" name="Picture 12" descr="Michael Hurley">
                <a:extLst>
                  <a:ext uri="{FF2B5EF4-FFF2-40B4-BE49-F238E27FC236}">
                    <a16:creationId xmlns:a16="http://schemas.microsoft.com/office/drawing/2014/main" xmlns="" id="{4F137553-4D99-8D4E-A733-42E0C4404A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678965" y="2952750"/>
                <a:ext cx="657347" cy="657347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77D40854-B6C0-3F48-AE1A-C9CED54EA21F}"/>
                  </a:ext>
                </a:extLst>
              </p:cNvPr>
              <p:cNvSpPr/>
              <p:nvPr/>
            </p:nvSpPr>
            <p:spPr>
              <a:xfrm>
                <a:off x="1615187" y="3610097"/>
                <a:ext cx="784905" cy="1754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00" dirty="0">
                    <a:solidFill>
                      <a:schemeClr val="tx2"/>
                    </a:solidFill>
                  </a:rPr>
                  <a:t>Michael Hurley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352800" y="971550"/>
            <a:ext cx="1828800" cy="1600200"/>
            <a:chOff x="2590800" y="971550"/>
            <a:chExt cx="1828800" cy="16002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416BB06-A866-B844-9F08-71BC629AD00C}"/>
                </a:ext>
              </a:extLst>
            </p:cNvPr>
            <p:cNvSpPr/>
            <p:nvPr/>
          </p:nvSpPr>
          <p:spPr>
            <a:xfrm>
              <a:off x="2590800" y="971550"/>
              <a:ext cx="1828800" cy="1600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Skull base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2950CB65-5566-E144-B917-269F4846B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67862" y="1428366"/>
              <a:ext cx="737338" cy="93510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7BA5C144-E074-8C47-AB4E-4BD021DAD2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01818" y="1504950"/>
              <a:ext cx="655906" cy="88000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057400" y="2724150"/>
            <a:ext cx="1828800" cy="1600200"/>
            <a:chOff x="2590800" y="2724150"/>
            <a:chExt cx="1828800" cy="1600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B111D51-7CF7-2D46-828D-C3B99D94CEFC}"/>
                </a:ext>
              </a:extLst>
            </p:cNvPr>
            <p:cNvSpPr/>
            <p:nvPr/>
          </p:nvSpPr>
          <p:spPr>
            <a:xfrm>
              <a:off x="2590800" y="2724150"/>
              <a:ext cx="1828800" cy="1600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Functional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0AE06720-4729-0443-92D0-C4B727495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45456" y="3100453"/>
              <a:ext cx="707046" cy="93147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410200" y="971550"/>
            <a:ext cx="1828800" cy="1600200"/>
            <a:chOff x="4724400" y="971550"/>
            <a:chExt cx="1828800" cy="16002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37D3CC7-BB55-644A-92CC-52CAE05B9DD7}"/>
                </a:ext>
              </a:extLst>
            </p:cNvPr>
            <p:cNvSpPr/>
            <p:nvPr/>
          </p:nvSpPr>
          <p:spPr>
            <a:xfrm>
              <a:off x="4724400" y="971550"/>
              <a:ext cx="1828800" cy="1600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Spine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FD1FCB28-1300-7946-AA94-B445422B2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7237" y="1415726"/>
              <a:ext cx="654087" cy="94670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D5E786B0-8796-DE44-8EED-47BB6AA44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01462" y="1419186"/>
              <a:ext cx="708326" cy="84333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52400" y="971550"/>
            <a:ext cx="3048000" cy="1600200"/>
            <a:chOff x="457200" y="971550"/>
            <a:chExt cx="3048000" cy="16002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9376FAE-5C74-FF43-B632-CD707D9D3B39}"/>
                </a:ext>
              </a:extLst>
            </p:cNvPr>
            <p:cNvSpPr/>
            <p:nvPr/>
          </p:nvSpPr>
          <p:spPr>
            <a:xfrm>
              <a:off x="457200" y="971550"/>
              <a:ext cx="3048000" cy="1600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Open vascular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22BEE210-3F74-6543-8E0B-351F5B1BF5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4000" y="1428750"/>
              <a:ext cx="784905" cy="81940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F7FB2130-D4D7-CB40-8847-5235013BD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9148" y="1428366"/>
              <a:ext cx="712452" cy="819406"/>
            </a:xfrm>
            <a:prstGeom prst="rect">
              <a:avLst/>
            </a:prstGeom>
          </p:spPr>
        </p:pic>
        <p:pic>
          <p:nvPicPr>
            <p:cNvPr id="5" name="Picture 4" descr="Screen Shot 2022-09-06 at 6.43.48 PM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356" y="1422423"/>
              <a:ext cx="705244" cy="946831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962400" y="2724150"/>
            <a:ext cx="3124200" cy="1598927"/>
            <a:chOff x="4114800" y="2724150"/>
            <a:chExt cx="3124200" cy="1598927"/>
          </a:xfrm>
        </p:grpSpPr>
        <p:grpSp>
          <p:nvGrpSpPr>
            <p:cNvPr id="36" name="Group 35"/>
            <p:cNvGrpSpPr/>
            <p:nvPr/>
          </p:nvGrpSpPr>
          <p:grpSpPr>
            <a:xfrm>
              <a:off x="4114800" y="2724150"/>
              <a:ext cx="3124200" cy="1598927"/>
              <a:chOff x="4495800" y="2725423"/>
              <a:chExt cx="3124200" cy="159892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F8474C3D-BEA0-0341-B360-372D62569324}"/>
                  </a:ext>
                </a:extLst>
              </p:cNvPr>
              <p:cNvSpPr/>
              <p:nvPr/>
            </p:nvSpPr>
            <p:spPr>
              <a:xfrm>
                <a:off x="4495800" y="2725423"/>
                <a:ext cx="3124200" cy="15989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b="1" dirty="0">
                    <a:solidFill>
                      <a:schemeClr val="tx2"/>
                    </a:solidFill>
                  </a:rPr>
                  <a:t>Pediatric</a:t>
                </a: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xmlns="" id="{22809209-5A7D-6F46-8B51-226109A9D1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20498" y="3170127"/>
                <a:ext cx="784905" cy="83151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2EB75802-3CC0-E441-B751-8A2414F30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867400" y="3105150"/>
                <a:ext cx="707046" cy="926835"/>
              </a:xfrm>
              <a:prstGeom prst="rect">
                <a:avLst/>
              </a:prstGeom>
            </p:spPr>
          </p:pic>
          <p:pic>
            <p:nvPicPr>
              <p:cNvPr id="11" name="Picture 10" descr="Screen Shot 2022-09-06 at 6.45.47 PM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1800" y="3174800"/>
                <a:ext cx="762000" cy="636608"/>
              </a:xfrm>
              <a:prstGeom prst="ellipse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6400800" y="3867150"/>
              <a:ext cx="748923" cy="1769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50" dirty="0">
                  <a:solidFill>
                    <a:srgbClr val="800000"/>
                  </a:solidFill>
                  <a:latin typeface="Calibri"/>
                  <a:cs typeface="Calibri"/>
                </a:rPr>
                <a:t>Eric Thompson, MD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84086" y="971550"/>
            <a:ext cx="1828800" cy="1600200"/>
            <a:chOff x="7284086" y="971550"/>
            <a:chExt cx="1828800" cy="16002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B6DA6FDA-AD70-764C-87C2-29209E90FE86}"/>
                </a:ext>
              </a:extLst>
            </p:cNvPr>
            <p:cNvSpPr/>
            <p:nvPr/>
          </p:nvSpPr>
          <p:spPr>
            <a:xfrm>
              <a:off x="7284086" y="971550"/>
              <a:ext cx="1828800" cy="1600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Mentorship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9B769E73-39A8-9F46-9C0C-4367A5526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8600" y="1428750"/>
              <a:ext cx="714994" cy="905659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7212453" y="2724150"/>
            <a:ext cx="1931547" cy="1600200"/>
            <a:chOff x="6858000" y="2724150"/>
            <a:chExt cx="1931547" cy="160020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074BFF1D-78E8-A14B-B64D-B91130D2062C}"/>
                </a:ext>
              </a:extLst>
            </p:cNvPr>
            <p:cNvSpPr/>
            <p:nvPr/>
          </p:nvSpPr>
          <p:spPr>
            <a:xfrm>
              <a:off x="6858000" y="2724150"/>
              <a:ext cx="1828800" cy="1600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Neurocritical care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D6567451-D623-434C-AF18-468B13595B06}"/>
                </a:ext>
              </a:extLst>
            </p:cNvPr>
            <p:cNvGrpSpPr/>
            <p:nvPr/>
          </p:nvGrpSpPr>
          <p:grpSpPr>
            <a:xfrm>
              <a:off x="6948268" y="3100800"/>
              <a:ext cx="1841279" cy="1071150"/>
              <a:chOff x="4814668" y="3045582"/>
              <a:chExt cx="1841279" cy="1071150"/>
            </a:xfrm>
          </p:grpSpPr>
          <p:pic>
            <p:nvPicPr>
              <p:cNvPr id="62" name="Picture 2" descr="Fernando D. Goldenberg, MD">
                <a:extLst>
                  <a:ext uri="{FF2B5EF4-FFF2-40B4-BE49-F238E27FC236}">
                    <a16:creationId xmlns:a16="http://schemas.microsoft.com/office/drawing/2014/main" xmlns="" id="{C78525DC-B01E-A24F-8D93-A40569C006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814668" y="3049162"/>
                <a:ext cx="437204" cy="436988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4" descr="No Photo">
                <a:extLst>
                  <a:ext uri="{FF2B5EF4-FFF2-40B4-BE49-F238E27FC236}">
                    <a16:creationId xmlns:a16="http://schemas.microsoft.com/office/drawing/2014/main" xmlns="" id="{028A6EF7-0BFF-5D4F-8679-584B564DB2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685343" y="3678043"/>
                <a:ext cx="437204" cy="436988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6" descr="Christos Lazaridis, MD">
                <a:extLst>
                  <a:ext uri="{FF2B5EF4-FFF2-40B4-BE49-F238E27FC236}">
                    <a16:creationId xmlns:a16="http://schemas.microsoft.com/office/drawing/2014/main" xmlns="" id="{1F25437A-02B0-B549-B66D-7DAB541649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3"/>
              <a:stretch/>
            </p:blipFill>
            <p:spPr bwMode="auto">
              <a:xfrm>
                <a:off x="5685671" y="3045582"/>
                <a:ext cx="437204" cy="436988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8" descr="No Photo">
                <a:extLst>
                  <a:ext uri="{FF2B5EF4-FFF2-40B4-BE49-F238E27FC236}">
                    <a16:creationId xmlns:a16="http://schemas.microsoft.com/office/drawing/2014/main" xmlns="" id="{AFE6C7E1-BB9F-FA45-9060-F84649EA9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814668" y="3679528"/>
                <a:ext cx="437204" cy="437204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5ECE4C50-DFC8-3247-BEC0-A96B64EAE7D6}"/>
                  </a:ext>
                </a:extLst>
              </p:cNvPr>
              <p:cNvSpPr/>
              <p:nvPr/>
            </p:nvSpPr>
            <p:spPr>
              <a:xfrm>
                <a:off x="5242560" y="3172807"/>
                <a:ext cx="533400" cy="15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tlCol="0" anchor="ctr"/>
              <a:lstStyle/>
              <a:p>
                <a:r>
                  <a:rPr lang="en-US" sz="500" dirty="0">
                    <a:solidFill>
                      <a:schemeClr val="tx2"/>
                    </a:solidFill>
                  </a:rPr>
                  <a:t>Fernando Goldenberg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15D62D1D-884E-234C-9E6C-44DDDA0D2031}"/>
                  </a:ext>
                </a:extLst>
              </p:cNvPr>
              <p:cNvSpPr/>
              <p:nvPr/>
            </p:nvSpPr>
            <p:spPr>
              <a:xfrm>
                <a:off x="6120011" y="3187247"/>
                <a:ext cx="533400" cy="15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tlCol="0" anchor="ctr"/>
              <a:lstStyle/>
              <a:p>
                <a:r>
                  <a:rPr lang="en-US" sz="500" dirty="0">
                    <a:solidFill>
                      <a:schemeClr val="tx2"/>
                    </a:solidFill>
                  </a:rPr>
                  <a:t>Christos Lazaridis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4514CDCA-87EC-0C46-BA6F-81D179EAD3A5}"/>
                  </a:ext>
                </a:extLst>
              </p:cNvPr>
              <p:cNvSpPr/>
              <p:nvPr/>
            </p:nvSpPr>
            <p:spPr>
              <a:xfrm>
                <a:off x="6122547" y="3807010"/>
                <a:ext cx="533400" cy="15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tlCol="0" anchor="ctr"/>
              <a:lstStyle/>
              <a:p>
                <a:r>
                  <a:rPr lang="en-US" sz="500" dirty="0">
                    <a:solidFill>
                      <a:schemeClr val="tx2"/>
                    </a:solidFill>
                  </a:rPr>
                  <a:t>Ali </a:t>
                </a:r>
              </a:p>
              <a:p>
                <a:r>
                  <a:rPr lang="en-US" sz="500" dirty="0">
                    <a:solidFill>
                      <a:schemeClr val="tx2"/>
                    </a:solidFill>
                  </a:rPr>
                  <a:t>Mansour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853FA5B7-EF29-3149-92D8-1C4586070D7B}"/>
                  </a:ext>
                </a:extLst>
              </p:cNvPr>
              <p:cNvSpPr/>
              <p:nvPr/>
            </p:nvSpPr>
            <p:spPr>
              <a:xfrm>
                <a:off x="5251872" y="3821930"/>
                <a:ext cx="533400" cy="152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tlCol="0" anchor="ctr"/>
              <a:lstStyle/>
              <a:p>
                <a:r>
                  <a:rPr lang="en-US" sz="500" dirty="0">
                    <a:solidFill>
                      <a:schemeClr val="tx2"/>
                    </a:solidFill>
                  </a:rPr>
                  <a:t>Christopher Kramer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134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4265912B-287A-6645-B159-148F929B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Faculty: NorthShore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C4D0EF-B3F7-684D-BD69-95D7788C66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DA099CA-0110-4FC1-AFC1-C7BBBFFB08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238500" y="971550"/>
            <a:ext cx="2057400" cy="3429000"/>
            <a:chOff x="2590800" y="971550"/>
            <a:chExt cx="1828800" cy="3352800"/>
          </a:xfrm>
        </p:grpSpPr>
        <p:grpSp>
          <p:nvGrpSpPr>
            <p:cNvPr id="6" name="Group 5"/>
            <p:cNvGrpSpPr/>
            <p:nvPr/>
          </p:nvGrpSpPr>
          <p:grpSpPr>
            <a:xfrm>
              <a:off x="2590800" y="971550"/>
              <a:ext cx="1828800" cy="3352800"/>
              <a:chOff x="2590800" y="971550"/>
              <a:chExt cx="1828800" cy="33528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F416BB06-A866-B844-9F08-71BC629AD00C}"/>
                  </a:ext>
                </a:extLst>
              </p:cNvPr>
              <p:cNvSpPr/>
              <p:nvPr/>
            </p:nvSpPr>
            <p:spPr>
              <a:xfrm>
                <a:off x="2590800" y="971550"/>
                <a:ext cx="1828800" cy="3352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b="1" dirty="0">
                    <a:solidFill>
                      <a:schemeClr val="accent5"/>
                    </a:solidFill>
                  </a:rPr>
                  <a:t>Skull base</a:t>
                </a:r>
              </a:p>
            </p:txBody>
          </p:sp>
          <p:pic>
            <p:nvPicPr>
              <p:cNvPr id="49" name="Content Placeholder 5">
                <a:extLst>
                  <a:ext uri="{FF2B5EF4-FFF2-40B4-BE49-F238E27FC236}">
                    <a16:creationId xmlns:a16="http://schemas.microsoft.com/office/drawing/2014/main" xmlns="" id="{8828DB8D-B693-CE43-A603-C5972FE83D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67000" y="2481688"/>
                <a:ext cx="859737" cy="823670"/>
              </a:xfrm>
              <a:prstGeom prst="rect">
                <a:avLst/>
              </a:prstGeom>
            </p:spPr>
          </p:pic>
          <p:pic>
            <p:nvPicPr>
              <p:cNvPr id="50" name="Picture 2" descr="Julian E. Bailes, M.D.">
                <a:extLst>
                  <a:ext uri="{FF2B5EF4-FFF2-40B4-BE49-F238E27FC236}">
                    <a16:creationId xmlns:a16="http://schemas.microsoft.com/office/drawing/2014/main" xmlns="" id="{A63B5273-5C67-9B47-870E-0D9F259267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8079" y="1617665"/>
                <a:ext cx="764211" cy="764211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753BAF6E-D1BE-D14E-BD8B-43C96BEB0AD8}"/>
                  </a:ext>
                </a:extLst>
              </p:cNvPr>
              <p:cNvSpPr/>
              <p:nvPr/>
            </p:nvSpPr>
            <p:spPr>
              <a:xfrm>
                <a:off x="3472492" y="1803122"/>
                <a:ext cx="629196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tlCol="0" anchor="ctr"/>
              <a:lstStyle/>
              <a:p>
                <a:r>
                  <a:rPr lang="en-US" sz="800" dirty="0">
                    <a:solidFill>
                      <a:schemeClr val="accent5"/>
                    </a:solidFill>
                  </a:rPr>
                  <a:t>Julian </a:t>
                </a:r>
              </a:p>
              <a:p>
                <a:r>
                  <a:rPr lang="en-US" sz="800" dirty="0" err="1">
                    <a:solidFill>
                      <a:schemeClr val="accent5"/>
                    </a:solidFill>
                  </a:rPr>
                  <a:t>Bailes</a:t>
                </a:r>
                <a:r>
                  <a:rPr lang="en-US" sz="800" dirty="0">
                    <a:solidFill>
                      <a:schemeClr val="accent5"/>
                    </a:solidFill>
                  </a:rPr>
                  <a:t>, MD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19218B33-8A24-DE4C-830B-A34D03B49CED}"/>
                </a:ext>
              </a:extLst>
            </p:cNvPr>
            <p:cNvSpPr/>
            <p:nvPr/>
          </p:nvSpPr>
          <p:spPr>
            <a:xfrm>
              <a:off x="3512936" y="2710655"/>
              <a:ext cx="629196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800" dirty="0">
                  <a:solidFill>
                    <a:schemeClr val="accent5"/>
                  </a:solidFill>
                </a:rPr>
                <a:t>Ricky </a:t>
              </a:r>
            </a:p>
            <a:p>
              <a:r>
                <a:rPr lang="en-US" sz="800" dirty="0">
                  <a:solidFill>
                    <a:schemeClr val="accent5"/>
                  </a:solidFill>
                </a:rPr>
                <a:t>Wong, MD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7200" y="971550"/>
            <a:ext cx="1828800" cy="3352800"/>
            <a:chOff x="457200" y="971550"/>
            <a:chExt cx="1828800" cy="3352800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" y="971550"/>
              <a:ext cx="1828800" cy="3352800"/>
              <a:chOff x="457200" y="971550"/>
              <a:chExt cx="1828800" cy="33528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69376FAE-5C74-FF43-B632-CD707D9D3B39}"/>
                  </a:ext>
                </a:extLst>
              </p:cNvPr>
              <p:cNvSpPr/>
              <p:nvPr/>
            </p:nvSpPr>
            <p:spPr>
              <a:xfrm>
                <a:off x="457200" y="971550"/>
                <a:ext cx="1828800" cy="33528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400" b="1" dirty="0">
                    <a:solidFill>
                      <a:schemeClr val="accent5"/>
                    </a:solidFill>
                  </a:rPr>
                  <a:t>Vascular/</a:t>
                </a:r>
              </a:p>
              <a:p>
                <a:r>
                  <a:rPr lang="en-US" sz="1400" b="1" dirty="0">
                    <a:solidFill>
                      <a:schemeClr val="accent5"/>
                    </a:solidFill>
                  </a:rPr>
                  <a:t>endovascular</a:t>
                </a:r>
              </a:p>
            </p:txBody>
          </p:sp>
          <p:pic>
            <p:nvPicPr>
              <p:cNvPr id="42" name="Content Placeholder 5">
                <a:extLst>
                  <a:ext uri="{FF2B5EF4-FFF2-40B4-BE49-F238E27FC236}">
                    <a16:creationId xmlns:a16="http://schemas.microsoft.com/office/drawing/2014/main" xmlns="" id="{A1A6B3B4-704B-5E4E-B38B-92DA16B071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3400" y="2519183"/>
                <a:ext cx="879196" cy="83230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EA97891C-3EF9-D84B-B5B0-A6ADC05B26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3400" y="1587515"/>
                <a:ext cx="879196" cy="791108"/>
              </a:xfrm>
              <a:prstGeom prst="rect">
                <a:avLst/>
              </a:prstGeom>
            </p:spPr>
          </p:pic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FF8E79D6-0B1C-2343-9267-CAD0535BB13A}"/>
                  </a:ext>
                </a:extLst>
              </p:cNvPr>
              <p:cNvSpPr/>
              <p:nvPr/>
            </p:nvSpPr>
            <p:spPr>
              <a:xfrm>
                <a:off x="1354561" y="1803122"/>
                <a:ext cx="838200" cy="381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tlCol="0" anchor="ctr"/>
              <a:lstStyle/>
              <a:p>
                <a:r>
                  <a:rPr lang="en-US" sz="800" dirty="0">
                    <a:solidFill>
                      <a:schemeClr val="accent5"/>
                    </a:solidFill>
                  </a:rPr>
                  <a:t>Shakeel </a:t>
                </a:r>
              </a:p>
              <a:p>
                <a:r>
                  <a:rPr lang="en-US" sz="800" dirty="0" err="1">
                    <a:solidFill>
                      <a:schemeClr val="accent5"/>
                    </a:solidFill>
                  </a:rPr>
                  <a:t>Chowdhry</a:t>
                </a:r>
                <a:r>
                  <a:rPr lang="en-US" sz="800" dirty="0">
                    <a:solidFill>
                      <a:schemeClr val="accent5"/>
                    </a:solidFill>
                  </a:rPr>
                  <a:t>, MD</a:t>
                </a: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65C96437-2E2C-564B-B92D-B45F6474D6CC}"/>
                </a:ext>
              </a:extLst>
            </p:cNvPr>
            <p:cNvSpPr/>
            <p:nvPr/>
          </p:nvSpPr>
          <p:spPr>
            <a:xfrm>
              <a:off x="1371600" y="2666797"/>
              <a:ext cx="629196" cy="381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800" dirty="0">
                  <a:solidFill>
                    <a:schemeClr val="accent5"/>
                  </a:solidFill>
                </a:rPr>
                <a:t>William </a:t>
              </a:r>
            </a:p>
            <a:p>
              <a:r>
                <a:rPr lang="en-US" sz="800" dirty="0">
                  <a:solidFill>
                    <a:schemeClr val="accent5"/>
                  </a:solidFill>
                </a:rPr>
                <a:t>Ares, MD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48400" y="971550"/>
            <a:ext cx="1981200" cy="3429000"/>
            <a:chOff x="4724400" y="971550"/>
            <a:chExt cx="1828800" cy="3352800"/>
          </a:xfrm>
        </p:grpSpPr>
        <p:grpSp>
          <p:nvGrpSpPr>
            <p:cNvPr id="12" name="Group 11"/>
            <p:cNvGrpSpPr/>
            <p:nvPr/>
          </p:nvGrpSpPr>
          <p:grpSpPr>
            <a:xfrm>
              <a:off x="4724400" y="971550"/>
              <a:ext cx="1828800" cy="3352800"/>
              <a:chOff x="4724400" y="971550"/>
              <a:chExt cx="1828800" cy="33528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724400" y="971550"/>
                <a:ext cx="1828800" cy="3352800"/>
                <a:chOff x="4724400" y="971550"/>
                <a:chExt cx="1828800" cy="335280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0B111D51-7CF7-2D46-828D-C3B99D94CEFC}"/>
                    </a:ext>
                  </a:extLst>
                </p:cNvPr>
                <p:cNvSpPr/>
                <p:nvPr/>
              </p:nvSpPr>
              <p:spPr>
                <a:xfrm>
                  <a:off x="4724400" y="971550"/>
                  <a:ext cx="1828800" cy="33528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1400" b="1" dirty="0">
                      <a:solidFill>
                        <a:schemeClr val="accent5"/>
                      </a:solidFill>
                    </a:rPr>
                    <a:t>Spine</a:t>
                  </a:r>
                </a:p>
              </p:txBody>
            </p:sp>
            <p:pic>
              <p:nvPicPr>
                <p:cNvPr id="51" name="Content Placeholder 5">
                  <a:extLst>
                    <a:ext uri="{FF2B5EF4-FFF2-40B4-BE49-F238E27FC236}">
                      <a16:creationId xmlns:a16="http://schemas.microsoft.com/office/drawing/2014/main" xmlns="" id="{03D108BE-8487-0040-9AF1-DCE0063BA1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800600" y="1556301"/>
                  <a:ext cx="937310" cy="853535"/>
                </a:xfrm>
                <a:prstGeom prst="rect">
                  <a:avLst/>
                </a:pr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xmlns="" id="{4B2EE5A1-0167-2347-9770-4DA099FAC9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822823" y="2471891"/>
                  <a:ext cx="892863" cy="826676"/>
                </a:xfrm>
                <a:prstGeom prst="rect">
                  <a:avLst/>
                </a:prstGeom>
              </p:spPr>
            </p:pic>
          </p:grp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5495EA0A-1C66-FC4A-8624-77F227A60AC3}"/>
                  </a:ext>
                </a:extLst>
              </p:cNvPr>
              <p:cNvSpPr/>
              <p:nvPr/>
            </p:nvSpPr>
            <p:spPr>
              <a:xfrm>
                <a:off x="5650400" y="1792568"/>
                <a:ext cx="902800" cy="3981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tlCol="0" anchor="ctr"/>
              <a:lstStyle/>
              <a:p>
                <a:r>
                  <a:rPr lang="en-US" sz="800" dirty="0">
                    <a:solidFill>
                      <a:schemeClr val="accent5"/>
                    </a:solidFill>
                  </a:rPr>
                  <a:t>Michael </a:t>
                </a:r>
              </a:p>
              <a:p>
                <a:r>
                  <a:rPr lang="en-US" sz="800" dirty="0" err="1">
                    <a:solidFill>
                      <a:schemeClr val="accent5"/>
                    </a:solidFill>
                  </a:rPr>
                  <a:t>Musacchio</a:t>
                </a:r>
                <a:r>
                  <a:rPr lang="en-US" sz="800" dirty="0">
                    <a:solidFill>
                      <a:schemeClr val="accent5"/>
                    </a:solidFill>
                  </a:rPr>
                  <a:t>, MD </a:t>
                </a:r>
              </a:p>
            </p:txBody>
          </p: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AD16004F-4268-7644-9F53-EAE1CC3B2D47}"/>
                </a:ext>
              </a:extLst>
            </p:cNvPr>
            <p:cNvSpPr/>
            <p:nvPr/>
          </p:nvSpPr>
          <p:spPr>
            <a:xfrm>
              <a:off x="5646614" y="2694729"/>
              <a:ext cx="906585" cy="334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tlCol="0" anchor="ctr"/>
            <a:lstStyle/>
            <a:p>
              <a:r>
                <a:rPr lang="en-US" sz="800" dirty="0">
                  <a:solidFill>
                    <a:schemeClr val="accent5"/>
                  </a:solidFill>
                </a:rPr>
                <a:t>Noam </a:t>
              </a:r>
            </a:p>
            <a:p>
              <a:r>
                <a:rPr lang="en-US" sz="800" dirty="0" err="1">
                  <a:solidFill>
                    <a:schemeClr val="accent5"/>
                  </a:solidFill>
                </a:rPr>
                <a:t>Stadlan</a:t>
              </a:r>
              <a:r>
                <a:rPr lang="en-US" sz="800" dirty="0">
                  <a:solidFill>
                    <a:schemeClr val="accent5"/>
                  </a:solidFill>
                </a:rPr>
                <a:t>, MD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0403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aN3ntLMkSQRjmvQ1odX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aN3ntLMkSQRjmvQ1odX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aN3ntLMkSQRjmvQ1odX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aN3ntLMkSQRjmvQ1odX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aN3ntLMkSQRjmvQ1odX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aN3ntLMkSQRjmvQ1odX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UChicago_Medicine_Powerpoint_16_9">
  <a:themeElements>
    <a:clrScheme name="UChicago Med Master Color Theme">
      <a:dk1>
        <a:srgbClr val="000000"/>
      </a:dk1>
      <a:lt1>
        <a:srgbClr val="FFFFFF"/>
      </a:lt1>
      <a:dk2>
        <a:srgbClr val="800000"/>
      </a:dk2>
      <a:lt2>
        <a:srgbClr val="D6D6CE"/>
      </a:lt2>
      <a:accent1>
        <a:srgbClr val="767676"/>
      </a:accent1>
      <a:accent2>
        <a:srgbClr val="8F3931"/>
      </a:accent2>
      <a:accent3>
        <a:srgbClr val="91AB5A"/>
      </a:accent3>
      <a:accent4>
        <a:srgbClr val="58593F"/>
      </a:accent4>
      <a:accent5>
        <a:srgbClr val="155F83"/>
      </a:accent5>
      <a:accent6>
        <a:srgbClr val="350E20"/>
      </a:accent6>
      <a:hlink>
        <a:srgbClr val="C16622"/>
      </a:hlink>
      <a:folHlink>
        <a:srgbClr val="F8A429"/>
      </a:folHlink>
    </a:clrScheme>
    <a:fontScheme name="UChicago Master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/>
  <a:custClrLst>
    <a:custClr name="Green">
      <a:srgbClr val="00FF00"/>
    </a:custClr>
    <a:custClr name="Yellow">
      <a:srgbClr val="FFFF00"/>
    </a:custClr>
    <a:custClr name="Red">
      <a:srgbClr val="FF0000"/>
    </a:custClr>
    <a:custClr name="Call Out Box">
      <a:srgbClr val="FFD966"/>
    </a:custClr>
    <a:custClr name="Papa B Mint">
      <a:srgbClr val="D4ECBA"/>
    </a:custClr>
    <a:custClr name="Katie Red (I)">
      <a:srgbClr val="C0504D"/>
    </a:custClr>
    <a:custClr name="Katie Red (II)">
      <a:srgbClr val="D99593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UChicago_Medicine_Powerpoint_16_9</Template>
  <TotalTime>4741</TotalTime>
  <Words>557</Words>
  <Application>Microsoft Macintosh PowerPoint</Application>
  <PresentationFormat>On-screen Show (16:9)</PresentationFormat>
  <Paragraphs>192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UChicago_Medicine_Powerpoint_16_9</vt:lpstr>
      <vt:lpstr>think-cell Slide</vt:lpstr>
      <vt:lpstr>Neurosurgery Residency at the University of Chicago</vt:lpstr>
      <vt:lpstr>PowerPoint Presentation</vt:lpstr>
      <vt:lpstr>PowerPoint Presentation</vt:lpstr>
      <vt:lpstr>University of Chicago Medical Center</vt:lpstr>
      <vt:lpstr>Comer Children’s Hospital</vt:lpstr>
      <vt:lpstr>NorthShore satellite training campus</vt:lpstr>
      <vt:lpstr>PowerPoint Presentation</vt:lpstr>
      <vt:lpstr>Faculty: UChicago</vt:lpstr>
      <vt:lpstr>Faculty: NorthShore</vt:lpstr>
      <vt:lpstr>PowerPoint Presentation</vt:lpstr>
      <vt:lpstr>Rotations</vt:lpstr>
      <vt:lpstr>Elective years (PGY5-6): examples from the last decade</vt:lpstr>
      <vt:lpstr>Fellowship and beyond</vt:lpstr>
      <vt:lpstr>PowerPoint Presentation</vt:lpstr>
      <vt:lpstr>Resident education</vt:lpstr>
      <vt:lpstr>Cadaver Lab</vt:lpstr>
      <vt:lpstr>Mentorship</vt:lpstr>
      <vt:lpstr>PowerPoint Presentation</vt:lpstr>
      <vt:lpstr>Chicago</vt:lpstr>
      <vt:lpstr>Life in Chicago</vt:lpstr>
      <vt:lpstr>Residents</vt:lpstr>
      <vt:lpstr>Neurosurgical Family</vt:lpstr>
      <vt:lpstr>Why come to UChicago</vt:lpstr>
      <vt:lpstr>Thank You for Visiting</vt:lpstr>
    </vt:vector>
  </TitlesOfParts>
  <Company>The University of Chicago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Velez, Luis [UCH]</dc:creator>
  <cp:lastModifiedBy>Arjang</cp:lastModifiedBy>
  <cp:revision>129</cp:revision>
  <dcterms:created xsi:type="dcterms:W3CDTF">2017-12-01T15:07:07Z</dcterms:created>
  <dcterms:modified xsi:type="dcterms:W3CDTF">2023-07-13T18:49:43Z</dcterms:modified>
</cp:coreProperties>
</file>