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379" r:id="rId2"/>
    <p:sldId id="527" r:id="rId3"/>
    <p:sldId id="528" r:id="rId4"/>
    <p:sldId id="517" r:id="rId5"/>
    <p:sldId id="521" r:id="rId6"/>
    <p:sldId id="524" r:id="rId7"/>
    <p:sldId id="523" r:id="rId8"/>
    <p:sldId id="541" r:id="rId9"/>
    <p:sldId id="542" r:id="rId10"/>
    <p:sldId id="537" r:id="rId11"/>
    <p:sldId id="519" r:id="rId12"/>
    <p:sldId id="529" r:id="rId13"/>
    <p:sldId id="531" r:id="rId14"/>
    <p:sldId id="532" r:id="rId15"/>
    <p:sldId id="568" r:id="rId16"/>
    <p:sldId id="570" r:id="rId17"/>
    <p:sldId id="572" r:id="rId18"/>
    <p:sldId id="573" r:id="rId19"/>
    <p:sldId id="574" r:id="rId20"/>
    <p:sldId id="578" r:id="rId21"/>
    <p:sldId id="579" r:id="rId22"/>
    <p:sldId id="581" r:id="rId23"/>
    <p:sldId id="587" r:id="rId24"/>
    <p:sldId id="588" r:id="rId25"/>
    <p:sldId id="586" r:id="rId26"/>
    <p:sldId id="569" r:id="rId27"/>
    <p:sldId id="534" r:id="rId28"/>
    <p:sldId id="535" r:id="rId29"/>
    <p:sldId id="590" r:id="rId30"/>
    <p:sldId id="589" r:id="rId31"/>
    <p:sldId id="536" r:id="rId32"/>
    <p:sldId id="538" r:id="rId33"/>
    <p:sldId id="591" r:id="rId34"/>
    <p:sldId id="544" r:id="rId3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244573"/>
    <a:srgbClr val="000080"/>
    <a:srgbClr val="C0C0C0"/>
    <a:srgbClr val="EFEFEF"/>
    <a:srgbClr val="F7F7F7"/>
    <a:srgbClr val="BC8E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90A70E-2634-471A-A96A-EA89DF8023FB}" v="39" dt="2021-08-31T18:21:41.5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95" autoAdjust="0"/>
    <p:restoredTop sz="89831" autoAdjust="0"/>
  </p:normalViewPr>
  <p:slideViewPr>
    <p:cSldViewPr>
      <p:cViewPr varScale="1">
        <p:scale>
          <a:sx n="149" d="100"/>
          <a:sy n="149" d="100"/>
        </p:scale>
        <p:origin x="2046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9728"/>
    </p:cViewPr>
  </p:sorterViewPr>
  <p:notesViewPr>
    <p:cSldViewPr>
      <p:cViewPr varScale="1">
        <p:scale>
          <a:sx n="74" d="100"/>
          <a:sy n="74" d="100"/>
        </p:scale>
        <p:origin x="-2304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6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5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VA Neurosurgery" userId="wPNzBi85LUQL0Ipe2maFEdmX0hTlqZlvK3REytcbQpw=" providerId="None" clId="Web-{8690A70E-2634-471A-A96A-EA89DF8023FB}"/>
    <pc:docChg chg="modSld">
      <pc:chgData name="UVA Neurosurgery" userId="wPNzBi85LUQL0Ipe2maFEdmX0hTlqZlvK3REytcbQpw=" providerId="None" clId="Web-{8690A70E-2634-471A-A96A-EA89DF8023FB}" dt="2021-08-31T18:21:41.576" v="38" actId="1076"/>
      <pc:docMkLst>
        <pc:docMk/>
      </pc:docMkLst>
      <pc:sldChg chg="addSp delSp modSp">
        <pc:chgData name="UVA Neurosurgery" userId="wPNzBi85LUQL0Ipe2maFEdmX0hTlqZlvK3REytcbQpw=" providerId="None" clId="Web-{8690A70E-2634-471A-A96A-EA89DF8023FB}" dt="2021-08-31T18:21:41.576" v="38" actId="1076"/>
        <pc:sldMkLst>
          <pc:docMk/>
          <pc:sldMk cId="2365069587" sldId="521"/>
        </pc:sldMkLst>
        <pc:spChg chg="del mod">
          <ac:chgData name="UVA Neurosurgery" userId="wPNzBi85LUQL0Ipe2maFEdmX0hTlqZlvK3REytcbQpw=" providerId="None" clId="Web-{8690A70E-2634-471A-A96A-EA89DF8023FB}" dt="2021-08-31T18:20:30.655" v="20"/>
          <ac:spMkLst>
            <pc:docMk/>
            <pc:sldMk cId="2365069587" sldId="521"/>
            <ac:spMk id="2" creationId="{00000000-0000-0000-0000-000000000000}"/>
          </ac:spMkLst>
        </pc:spChg>
        <pc:picChg chg="add mod">
          <ac:chgData name="UVA Neurosurgery" userId="wPNzBi85LUQL0Ipe2maFEdmX0hTlqZlvK3REytcbQpw=" providerId="None" clId="Web-{8690A70E-2634-471A-A96A-EA89DF8023FB}" dt="2021-08-31T18:19:25.468" v="6" actId="14100"/>
          <ac:picMkLst>
            <pc:docMk/>
            <pc:sldMk cId="2365069587" sldId="521"/>
            <ac:picMk id="3" creationId="{33973919-BF24-47F5-B0BE-72EEDDDDC05C}"/>
          </ac:picMkLst>
        </pc:picChg>
        <pc:picChg chg="mod">
          <ac:chgData name="UVA Neurosurgery" userId="wPNzBi85LUQL0Ipe2maFEdmX0hTlqZlvK3REytcbQpw=" providerId="None" clId="Web-{8690A70E-2634-471A-A96A-EA89DF8023FB}" dt="2021-08-31T18:21:41.561" v="36" actId="1076"/>
          <ac:picMkLst>
            <pc:docMk/>
            <pc:sldMk cId="2365069587" sldId="521"/>
            <ac:picMk id="1030" creationId="{00000000-0000-0000-0000-000000000000}"/>
          </ac:picMkLst>
        </pc:picChg>
        <pc:picChg chg="mod">
          <ac:chgData name="UVA Neurosurgery" userId="wPNzBi85LUQL0Ipe2maFEdmX0hTlqZlvK3REytcbQpw=" providerId="None" clId="Web-{8690A70E-2634-471A-A96A-EA89DF8023FB}" dt="2021-08-31T18:19:45.312" v="8" actId="1076"/>
          <ac:picMkLst>
            <pc:docMk/>
            <pc:sldMk cId="2365069587" sldId="521"/>
            <ac:picMk id="1032" creationId="{00000000-0000-0000-0000-000000000000}"/>
          </ac:picMkLst>
        </pc:picChg>
        <pc:picChg chg="mod">
          <ac:chgData name="UVA Neurosurgery" userId="wPNzBi85LUQL0Ipe2maFEdmX0hTlqZlvK3REytcbQpw=" providerId="None" clId="Web-{8690A70E-2634-471A-A96A-EA89DF8023FB}" dt="2021-08-31T18:21:41.561" v="37" actId="1076"/>
          <ac:picMkLst>
            <pc:docMk/>
            <pc:sldMk cId="2365069587" sldId="521"/>
            <ac:picMk id="1034" creationId="{00000000-0000-0000-0000-000000000000}"/>
          </ac:picMkLst>
        </pc:picChg>
        <pc:picChg chg="del">
          <ac:chgData name="UVA Neurosurgery" userId="wPNzBi85LUQL0Ipe2maFEdmX0hTlqZlvK3REytcbQpw=" providerId="None" clId="Web-{8690A70E-2634-471A-A96A-EA89DF8023FB}" dt="2021-08-31T18:14:25.908" v="1"/>
          <ac:picMkLst>
            <pc:docMk/>
            <pc:sldMk cId="2365069587" sldId="521"/>
            <ac:picMk id="1038" creationId="{00000000-0000-0000-0000-000000000000}"/>
          </ac:picMkLst>
        </pc:picChg>
        <pc:picChg chg="del">
          <ac:chgData name="UVA Neurosurgery" userId="wPNzBi85LUQL0Ipe2maFEdmX0hTlqZlvK3REytcbQpw=" providerId="None" clId="Web-{8690A70E-2634-471A-A96A-EA89DF8023FB}" dt="2021-08-31T18:13:50.517" v="0"/>
          <ac:picMkLst>
            <pc:docMk/>
            <pc:sldMk cId="2365069587" sldId="521"/>
            <ac:picMk id="1046" creationId="{00000000-0000-0000-0000-000000000000}"/>
          </ac:picMkLst>
        </pc:picChg>
        <pc:picChg chg="mod">
          <ac:chgData name="UVA Neurosurgery" userId="wPNzBi85LUQL0Ipe2maFEdmX0hTlqZlvK3REytcbQpw=" providerId="None" clId="Web-{8690A70E-2634-471A-A96A-EA89DF8023FB}" dt="2021-08-31T18:21:41.576" v="38" actId="1076"/>
          <ac:picMkLst>
            <pc:docMk/>
            <pc:sldMk cId="2365069587" sldId="521"/>
            <ac:picMk id="1048" creationId="{00000000-0000-0000-0000-00000000000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Helvetica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Helvetica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</a:defRPr>
            </a:lvl1pPr>
          </a:lstStyle>
          <a:p>
            <a:pPr>
              <a:defRPr/>
            </a:pPr>
            <a:fld id="{52270932-960E-2746-B7BC-F933A720FA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4108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29FFC35-E768-EA40-A273-F6BEA9A186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4786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B5A6A8A7-FD1A-384B-AF1C-BC216D360F13}" type="slidenum">
              <a:rPr lang="en-US" sz="1200" smtClean="0"/>
              <a:pPr>
                <a:defRPr/>
              </a:pPr>
              <a:t>1</a:t>
            </a:fld>
            <a:endParaRPr lang="en-US" sz="120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183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0"/>
              </a:rPr>
              <a:t>Thomas Jefferson modeled his concept of the University on the ancient </a:t>
            </a:r>
            <a:r>
              <a:rPr lang="en-US" sz="1200" kern="1200" dirty="0" err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0"/>
              </a:rPr>
              <a:t>greek</a:t>
            </a: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0"/>
              </a:rPr>
              <a:t> practice of gathering students around a teacher and broadened the concept by having professors live among their students. This is the concept of the “</a:t>
            </a:r>
            <a:r>
              <a:rPr lang="en-US" sz="1200" kern="1200" dirty="0" err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0"/>
              </a:rPr>
              <a:t>academical</a:t>
            </a: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0"/>
              </a:rPr>
              <a:t> village” of the Lawn and the buildings of UVA. The rotunda is modeled on the Pantheon in Rome. the two rows of </a:t>
            </a:r>
            <a:r>
              <a:rPr lang="en-US" sz="1200" kern="1200" dirty="0" err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0"/>
              </a:rPr>
              <a:t>pavillions</a:t>
            </a: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0"/>
              </a:rPr>
              <a:t> on the sides of the lawn contain 54 student rooms, and in between each building is the </a:t>
            </a:r>
            <a:r>
              <a:rPr lang="en-US" sz="1200" kern="1200" dirty="0" err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0"/>
              </a:rPr>
              <a:t>Pavillion</a:t>
            </a: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0"/>
              </a:rPr>
              <a:t> in which faculty lives. Dr Jane lived for many years in </a:t>
            </a:r>
            <a:r>
              <a:rPr lang="en-US" sz="1200" kern="1200" dirty="0" err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0"/>
              </a:rPr>
              <a:t>Pavillion</a:t>
            </a: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0"/>
              </a:rPr>
              <a:t> 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9FFC35-E768-EA40-A273-F6BEA9A186A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836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0"/>
              </a:rPr>
              <a:t>Dr Jane 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0"/>
              </a:rPr>
              <a:t>Neurosurgical residency at U Chicago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0"/>
              </a:rPr>
              <a:t>Studied at Montreal Neurological Institute as a Fellow in </a:t>
            </a:r>
            <a:r>
              <a:rPr lang="en-US" sz="1200" kern="1200" dirty="0" err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0"/>
              </a:rPr>
              <a:t>Neurophsiology</a:t>
            </a: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0"/>
              </a:rPr>
              <a:t> and Neuropathology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0"/>
              </a:rPr>
              <a:t>Worked in 1961 with Wylie </a:t>
            </a:r>
            <a:r>
              <a:rPr lang="en-US" sz="1200" kern="1200" dirty="0" err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0"/>
              </a:rPr>
              <a:t>McKissock</a:t>
            </a: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0"/>
              </a:rPr>
              <a:t> at Atkinson Morley’s and Queen’s Square in London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0"/>
              </a:rPr>
              <a:t>PhD at Duke under Irving T Diamond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0"/>
              </a:rPr>
              <a:t>Completed training under Eric </a:t>
            </a:r>
            <a:r>
              <a:rPr lang="en-US" sz="1200" kern="1200" dirty="0" err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0"/>
              </a:rPr>
              <a:t>Oldberg</a:t>
            </a: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0"/>
              </a:rPr>
              <a:t>, one of the last trainees of Cushing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0"/>
              </a:rPr>
              <a:t>Started his career at Case Western - his early residents included Don Becker, Harold Young, and Martin Weiss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0"/>
              </a:rPr>
              <a:t>Editor of JNS from 1992-XXX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9FFC35-E768-EA40-A273-F6BEA9A186A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642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0"/>
              </a:rPr>
              <a:t>Neal F </a:t>
            </a:r>
            <a:r>
              <a:rPr lang="en-US" sz="1200" kern="1200" dirty="0" err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0"/>
              </a:rPr>
              <a:t>Kassell</a:t>
            </a: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0"/>
              </a:rPr>
              <a:t> joined  in 1984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0"/>
              </a:rPr>
              <a:t>- Studied with Charles Drake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0"/>
              </a:rPr>
              <a:t>- instrumental in International cooperative study on the timing of aneurysm surgery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0"/>
              </a:rPr>
              <a:t>- pathophysiology and understanding of vasospasm</a:t>
            </a:r>
          </a:p>
          <a:p>
            <a:endParaRPr lang="en-US" sz="1200" kern="1200" dirty="0">
              <a:solidFill>
                <a:schemeClr val="tx1"/>
              </a:solidFill>
              <a:latin typeface="Arial" charset="0"/>
              <a:ea typeface="ＭＳ Ｐゴシック" charset="-128"/>
              <a:cs typeface="ＭＳ Ｐゴシック" charset="0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0"/>
              </a:rPr>
              <a:t>Ladislau</a:t>
            </a: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0"/>
              </a:rPr>
              <a:t> Steiner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0"/>
              </a:rPr>
              <a:t>- studied with Lars </a:t>
            </a:r>
            <a:r>
              <a:rPr lang="en-US" sz="1200" kern="1200" dirty="0" err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0"/>
              </a:rPr>
              <a:t>Leksell</a:t>
            </a: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0"/>
              </a:rPr>
              <a:t> in </a:t>
            </a:r>
            <a:r>
              <a:rPr lang="en-US" sz="1200" kern="1200" dirty="0" err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0"/>
              </a:rPr>
              <a:t>Karolinska</a:t>
            </a: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0"/>
              </a:rPr>
              <a:t>Institue</a:t>
            </a: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0"/>
              </a:rPr>
              <a:t>, Sweden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0"/>
              </a:rPr>
              <a:t>Developed gamma knife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0"/>
              </a:rPr>
              <a:t>devised the first titanium clip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9FFC35-E768-EA40-A273-F6BEA9A186A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213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9FFC35-E768-EA40-A273-F6BEA9A186A5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2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9FFC35-E768-EA40-A273-F6BEA9A186A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64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College town. Lots</a:t>
            </a:r>
            <a:r>
              <a:rPr lang="en-US" baseline="0" dirty="0" smtClean="0"/>
              <a:t> of great sporting events and national championships in 2021 (Women’s swimming, women’s singles tennis, men’s lacrosse)</a:t>
            </a:r>
          </a:p>
          <a:p>
            <a:r>
              <a:rPr lang="en-US" baseline="0" dirty="0" smtClean="0"/>
              <a:t>Downtown mall – Dining</a:t>
            </a:r>
          </a:p>
          <a:p>
            <a:r>
              <a:rPr lang="en-US" baseline="0" dirty="0" smtClean="0"/>
              <a:t>Shenandoah National Park</a:t>
            </a:r>
          </a:p>
          <a:p>
            <a:r>
              <a:rPr lang="en-US" baseline="0" dirty="0" smtClean="0"/>
              <a:t>Skiing – Snowshoe and Wintergreen Mountain</a:t>
            </a:r>
          </a:p>
          <a:p>
            <a:r>
              <a:rPr lang="en-US" baseline="0" dirty="0" smtClean="0"/>
              <a:t>Mountain Biking</a:t>
            </a:r>
          </a:p>
          <a:p>
            <a:r>
              <a:rPr lang="en-US" baseline="0" dirty="0" smtClean="0"/>
              <a:t>Wineries</a:t>
            </a:r>
          </a:p>
          <a:p>
            <a:r>
              <a:rPr lang="en-US" baseline="0" dirty="0" smtClean="0"/>
              <a:t>Monticello</a:t>
            </a:r>
          </a:p>
          <a:p>
            <a:r>
              <a:rPr lang="en-US" baseline="0" dirty="0" smtClean="0"/>
              <a:t>Annual Round the </a:t>
            </a:r>
            <a:r>
              <a:rPr lang="en-US" baseline="0" dirty="0" err="1" smtClean="0"/>
              <a:t>Rivanna</a:t>
            </a:r>
            <a:r>
              <a:rPr lang="en-US" baseline="0" dirty="0" smtClean="0"/>
              <a:t> Hiking Challenge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9FFC35-E768-EA40-A273-F6BEA9A186A5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8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4230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2587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609600"/>
            <a:ext cx="17907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609600"/>
            <a:ext cx="52197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20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609600"/>
            <a:ext cx="716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95400" y="1981200"/>
            <a:ext cx="35052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981200"/>
            <a:ext cx="35052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37411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295400" y="609600"/>
            <a:ext cx="716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95400" y="1981200"/>
            <a:ext cx="3505200" cy="1866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53000" y="1981200"/>
            <a:ext cx="3505200" cy="1866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295400" y="4000500"/>
            <a:ext cx="3505200" cy="1866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3000" y="4000500"/>
            <a:ext cx="3505200" cy="1866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97178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609600"/>
            <a:ext cx="716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95400" y="1981200"/>
            <a:ext cx="35052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53000" y="1981200"/>
            <a:ext cx="3505200" cy="1866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53000" y="4000500"/>
            <a:ext cx="3505200" cy="1866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6597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9357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0696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981200"/>
            <a:ext cx="35052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981200"/>
            <a:ext cx="35052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7344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2198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8545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9598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736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3049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609600"/>
            <a:ext cx="716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1981200"/>
            <a:ext cx="71628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ＭＳ Ｐゴシック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ＭＳ Ｐゴシック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ＭＳ Ｐゴシック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ＭＳ Ｐゴシック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rgbClr val="C0C0C0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C0C0C0"/>
          </a:solidFill>
          <a:latin typeface="+mj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C0C0C0"/>
          </a:solidFill>
          <a:latin typeface="+mj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C0C0C0"/>
          </a:solidFill>
          <a:latin typeface="+mj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25000"/>
        <a:buFont typeface="Times" charset="0"/>
        <a:buChar char="·"/>
        <a:defRPr sz="2000">
          <a:solidFill>
            <a:srgbClr val="C0C0C0"/>
          </a:solidFill>
          <a:latin typeface="+mj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125000"/>
        <a:buFont typeface="Times" charset="0"/>
        <a:buChar char="·"/>
        <a:defRPr sz="2000">
          <a:solidFill>
            <a:srgbClr val="C0C0C0"/>
          </a:solidFill>
          <a:latin typeface="+mj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125000"/>
        <a:buFont typeface="Times" charset="0"/>
        <a:buChar char="·"/>
        <a:defRPr sz="2000">
          <a:solidFill>
            <a:srgbClr val="C0C0C0"/>
          </a:solidFill>
          <a:latin typeface="+mj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125000"/>
        <a:buFont typeface="Times" charset="0"/>
        <a:buChar char="·"/>
        <a:defRPr sz="2000">
          <a:solidFill>
            <a:srgbClr val="C0C0C0"/>
          </a:solidFill>
          <a:latin typeface="+mj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125000"/>
        <a:buFont typeface="Times" charset="0"/>
        <a:buChar char="·"/>
        <a:defRPr sz="2000">
          <a:solidFill>
            <a:srgbClr val="C0C0C0"/>
          </a:solidFill>
          <a:latin typeface="+mj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12" Type="http://schemas.openxmlformats.org/officeDocument/2006/relationships/image" Target="../media/image9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11" Type="http://schemas.openxmlformats.org/officeDocument/2006/relationships/image" Target="../media/image93.jpeg"/><Relationship Id="rId5" Type="http://schemas.openxmlformats.org/officeDocument/2006/relationships/image" Target="../media/image87.jpeg"/><Relationship Id="rId10" Type="http://schemas.openxmlformats.org/officeDocument/2006/relationships/image" Target="../media/image92.jpeg"/><Relationship Id="rId4" Type="http://schemas.openxmlformats.org/officeDocument/2006/relationships/image" Target="../media/image86.jpeg"/><Relationship Id="rId9" Type="http://schemas.openxmlformats.org/officeDocument/2006/relationships/image" Target="../media/image9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18" Type="http://schemas.openxmlformats.org/officeDocument/2006/relationships/image" Target="../media/image25.jpe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17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5" Type="http://schemas.openxmlformats.org/officeDocument/2006/relationships/image" Target="../media/image22.jpe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02677" y="1487488"/>
            <a:ext cx="8229600" cy="1828800"/>
          </a:xfrm>
        </p:spPr>
        <p:txBody>
          <a:bodyPr/>
          <a:lstStyle/>
          <a:p>
            <a:pPr algn="ctr" eaLnBrk="1" hangingPunct="1"/>
            <a:r>
              <a:rPr lang="en-US" sz="3200" dirty="0">
                <a:solidFill>
                  <a:srgbClr val="EFEFEF"/>
                </a:solidFill>
                <a:latin typeface="Arial Black" panose="020B0A04020102020204" pitchFamily="34" charset="0"/>
                <a:ea typeface="ＭＳ Ｐゴシック" charset="0"/>
              </a:rPr>
              <a:t>An Introduction to </a:t>
            </a:r>
            <a:r>
              <a:rPr lang="en-US" sz="3200" dirty="0" smtClean="0">
                <a:solidFill>
                  <a:srgbClr val="EFEFEF"/>
                </a:solidFill>
                <a:latin typeface="Arial Black" panose="020B0A04020102020204" pitchFamily="34" charset="0"/>
                <a:ea typeface="ＭＳ Ｐゴシック" charset="0"/>
              </a:rPr>
              <a:t/>
            </a:r>
            <a:br>
              <a:rPr lang="en-US" sz="3200" dirty="0" smtClean="0">
                <a:solidFill>
                  <a:srgbClr val="EFEFEF"/>
                </a:solidFill>
                <a:latin typeface="Arial Black" panose="020B0A04020102020204" pitchFamily="34" charset="0"/>
                <a:ea typeface="ＭＳ Ｐゴシック" charset="0"/>
              </a:rPr>
            </a:br>
            <a:r>
              <a:rPr lang="en-US" sz="3200" dirty="0">
                <a:solidFill>
                  <a:srgbClr val="EFEFEF"/>
                </a:solidFill>
                <a:latin typeface="Arial Black" panose="020B0A04020102020204" pitchFamily="34" charset="0"/>
                <a:ea typeface="ＭＳ Ｐゴシック" charset="0"/>
              </a:rPr>
              <a:t/>
            </a:r>
            <a:br>
              <a:rPr lang="en-US" sz="3200" dirty="0">
                <a:solidFill>
                  <a:srgbClr val="EFEFEF"/>
                </a:solidFill>
                <a:latin typeface="Arial Black" panose="020B0A04020102020204" pitchFamily="34" charset="0"/>
                <a:ea typeface="ＭＳ Ｐゴシック" charset="0"/>
              </a:rPr>
            </a:br>
            <a:r>
              <a:rPr lang="en-US" sz="4400" dirty="0" smtClean="0">
                <a:solidFill>
                  <a:srgbClr val="EFEFEF"/>
                </a:solidFill>
                <a:latin typeface="Arial Black" panose="020B0A04020102020204" pitchFamily="34" charset="0"/>
                <a:ea typeface="ＭＳ Ｐゴシック" charset="0"/>
              </a:rPr>
              <a:t>University of Virginia </a:t>
            </a:r>
            <a:r>
              <a:rPr lang="en-US" sz="4400" dirty="0">
                <a:solidFill>
                  <a:srgbClr val="EFEFEF"/>
                </a:solidFill>
                <a:latin typeface="Arial Black" panose="020B0A04020102020204" pitchFamily="34" charset="0"/>
                <a:ea typeface="ＭＳ Ｐゴシック" charset="0"/>
              </a:rPr>
              <a:t>Neurosurgery</a:t>
            </a:r>
            <a:endParaRPr lang="en-US" sz="4400" dirty="0">
              <a:latin typeface="Arial Black" panose="020B0A04020102020204" pitchFamily="34" charset="0"/>
              <a:ea typeface="ＭＳ Ｐゴシック" charset="0"/>
            </a:endParaRPr>
          </a:p>
        </p:txBody>
      </p:sp>
      <p:sp>
        <p:nvSpPr>
          <p:cNvPr id="409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4038600"/>
            <a:ext cx="70866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2100" b="1" dirty="0">
              <a:latin typeface="+mj-lt"/>
              <a:ea typeface="ＭＳ Ｐゴシック" charset="0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379413" y="148748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328754" y="858352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7391" y="3441250"/>
            <a:ext cx="4906610" cy="2883350"/>
          </a:xfrm>
          <a:prstGeom prst="rect">
            <a:avLst/>
          </a:prstGeom>
        </p:spPr>
      </p:pic>
      <p:pic>
        <p:nvPicPr>
          <p:cNvPr id="31" name="Picture 30" descr="IMG_0008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143000"/>
            <a:ext cx="5791200" cy="2600997"/>
          </a:xfrm>
          <a:prstGeom prst="rect">
            <a:avLst/>
          </a:prstGeom>
        </p:spPr>
      </p:pic>
      <p:pic>
        <p:nvPicPr>
          <p:cNvPr id="22" name="Picture 21" descr="IMG_6794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7" t="10978" r="12235" b="4670"/>
          <a:stretch/>
        </p:blipFill>
        <p:spPr>
          <a:xfrm rot="5400000">
            <a:off x="7139377" y="2233222"/>
            <a:ext cx="1905000" cy="1858155"/>
          </a:xfrm>
          <a:prstGeom prst="rect">
            <a:avLst/>
          </a:prstGeom>
        </p:spPr>
      </p:pic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162800" cy="1143000"/>
          </a:xfrm>
        </p:spPr>
        <p:txBody>
          <a:bodyPr>
            <a:normAutofit/>
          </a:bodyPr>
          <a:lstStyle/>
          <a:p>
            <a:r>
              <a:rPr lang="en-US" dirty="0"/>
              <a:t>Current Residents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5730" y="831533"/>
            <a:ext cx="2128685" cy="1593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1440"/>
          <a:stretch/>
        </p:blipFill>
        <p:spPr>
          <a:xfrm>
            <a:off x="1905000" y="4975448"/>
            <a:ext cx="2971800" cy="19169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011" y="3626005"/>
            <a:ext cx="3529114" cy="16443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124" y="2603049"/>
            <a:ext cx="2235201" cy="167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46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</a:t>
            </a:r>
            <a:r>
              <a:rPr lang="en-US" dirty="0" smtClean="0"/>
              <a:t>Structure - </a:t>
            </a:r>
            <a:r>
              <a:rPr lang="en-US" dirty="0">
                <a:latin typeface="Calibri"/>
                <a:cs typeface="Calibri"/>
              </a:rPr>
              <a:t>Apprenticeship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5875" y="1600200"/>
            <a:ext cx="7772400" cy="4267200"/>
          </a:xfrm>
        </p:spPr>
        <p:txBody>
          <a:bodyPr/>
          <a:lstStyle/>
          <a:p>
            <a:pPr marL="0" indent="0">
              <a:buNone/>
            </a:pPr>
            <a:endParaRPr lang="en-US" dirty="0" smtClean="0">
              <a:latin typeface="Calibri"/>
              <a:cs typeface="Calibri"/>
            </a:endParaRPr>
          </a:p>
          <a:p>
            <a:r>
              <a:rPr lang="en-US" dirty="0" smtClean="0">
                <a:latin typeface="Calibri"/>
                <a:cs typeface="Calibri"/>
              </a:rPr>
              <a:t>PGY </a:t>
            </a:r>
            <a:r>
              <a:rPr lang="en-US" dirty="0">
                <a:latin typeface="Calibri"/>
                <a:cs typeface="Calibri"/>
              </a:rPr>
              <a:t>1: Internship </a:t>
            </a:r>
          </a:p>
          <a:p>
            <a:r>
              <a:rPr lang="en-US" dirty="0">
                <a:latin typeface="Calibri"/>
                <a:cs typeface="Calibri"/>
              </a:rPr>
              <a:t>PGY 2 &amp; 3: Junior </a:t>
            </a:r>
            <a:r>
              <a:rPr lang="en-US" dirty="0" smtClean="0">
                <a:latin typeface="Calibri"/>
                <a:cs typeface="Calibri"/>
              </a:rPr>
              <a:t>Residency</a:t>
            </a:r>
            <a:endParaRPr lang="en-US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dirty="0">
                <a:latin typeface="Calibri"/>
                <a:cs typeface="Calibri"/>
              </a:rPr>
              <a:t>  -------------------------------------------------------</a:t>
            </a:r>
          </a:p>
          <a:p>
            <a:r>
              <a:rPr lang="en-US" dirty="0">
                <a:latin typeface="Calibri"/>
                <a:cs typeface="Calibri"/>
              </a:rPr>
              <a:t>PGY </a:t>
            </a:r>
            <a:r>
              <a:rPr lang="en-US" dirty="0" smtClean="0">
                <a:latin typeface="Calibri"/>
                <a:cs typeface="Calibri"/>
              </a:rPr>
              <a:t>4: </a:t>
            </a:r>
            <a:r>
              <a:rPr lang="en-US" dirty="0">
                <a:latin typeface="Calibri"/>
                <a:cs typeface="Calibri"/>
              </a:rPr>
              <a:t>Lab / E</a:t>
            </a:r>
            <a:r>
              <a:rPr lang="en-US" dirty="0" smtClean="0">
                <a:latin typeface="Calibri"/>
                <a:cs typeface="Calibri"/>
              </a:rPr>
              <a:t>nfolded </a:t>
            </a:r>
            <a:r>
              <a:rPr lang="en-US" dirty="0">
                <a:latin typeface="Calibri"/>
                <a:cs typeface="Calibri"/>
              </a:rPr>
              <a:t>F</a:t>
            </a:r>
            <a:r>
              <a:rPr lang="en-US" dirty="0" smtClean="0">
                <a:latin typeface="Calibri"/>
                <a:cs typeface="Calibri"/>
              </a:rPr>
              <a:t>ellowship</a:t>
            </a:r>
            <a:endParaRPr lang="en-US" dirty="0">
              <a:latin typeface="Calibri"/>
              <a:cs typeface="Calibri"/>
            </a:endParaRPr>
          </a:p>
          <a:p>
            <a:r>
              <a:rPr lang="en-US" dirty="0">
                <a:latin typeface="Calibri"/>
                <a:cs typeface="Calibri"/>
              </a:rPr>
              <a:t>PGY </a:t>
            </a:r>
            <a:r>
              <a:rPr lang="en-US" dirty="0" smtClean="0">
                <a:latin typeface="Calibri"/>
                <a:cs typeface="Calibri"/>
              </a:rPr>
              <a:t>5: </a:t>
            </a:r>
            <a:r>
              <a:rPr lang="en-US" dirty="0">
                <a:latin typeface="Calibri"/>
                <a:cs typeface="Calibri"/>
              </a:rPr>
              <a:t>New Zealand</a:t>
            </a:r>
          </a:p>
          <a:p>
            <a:r>
              <a:rPr lang="en-US" dirty="0">
                <a:latin typeface="Calibri"/>
                <a:cs typeface="Calibri"/>
              </a:rPr>
              <a:t>PGY </a:t>
            </a:r>
            <a:r>
              <a:rPr lang="en-US" dirty="0" smtClean="0">
                <a:latin typeface="Calibri"/>
                <a:cs typeface="Calibri"/>
              </a:rPr>
              <a:t>6: </a:t>
            </a:r>
            <a:r>
              <a:rPr lang="en-US" dirty="0">
                <a:latin typeface="Calibri"/>
                <a:cs typeface="Calibri"/>
              </a:rPr>
              <a:t>Chief R</a:t>
            </a:r>
            <a:r>
              <a:rPr lang="en-US" dirty="0" smtClean="0">
                <a:latin typeface="Calibri"/>
                <a:cs typeface="Calibri"/>
              </a:rPr>
              <a:t>esidency</a:t>
            </a:r>
          </a:p>
          <a:p>
            <a:r>
              <a:rPr lang="en-US" dirty="0">
                <a:latin typeface="Calibri"/>
                <a:cs typeface="Calibri"/>
              </a:rPr>
              <a:t>PGY </a:t>
            </a:r>
            <a:r>
              <a:rPr lang="en-US" dirty="0" smtClean="0">
                <a:latin typeface="Calibri"/>
                <a:cs typeface="Calibri"/>
              </a:rPr>
              <a:t>7: Transition to Practice / Enfolded Fellowship</a:t>
            </a:r>
            <a:endParaRPr lang="en-US" dirty="0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057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PGY 1 </a:t>
            </a:r>
            <a:r>
              <a:rPr lang="en-US" dirty="0" smtClean="0"/>
              <a:t>- Internship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981200"/>
            <a:ext cx="7848600" cy="3886200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4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months operative </a:t>
            </a:r>
            <a:r>
              <a:rPr lang="en-US" dirty="0" smtClean="0">
                <a:latin typeface="Calibri"/>
                <a:cs typeface="Calibri"/>
              </a:rPr>
              <a:t>neurosurgery </a:t>
            </a:r>
          </a:p>
          <a:p>
            <a:r>
              <a:rPr lang="en-US" dirty="0" smtClean="0">
                <a:latin typeface="Calibri"/>
                <a:cs typeface="Calibri"/>
              </a:rPr>
              <a:t>2 </a:t>
            </a:r>
            <a:r>
              <a:rPr lang="en-US" dirty="0">
                <a:latin typeface="Calibri"/>
                <a:cs typeface="Calibri"/>
              </a:rPr>
              <a:t>months neurosurgery </a:t>
            </a:r>
            <a:r>
              <a:rPr lang="en-US" dirty="0" smtClean="0">
                <a:latin typeface="Calibri"/>
                <a:cs typeface="Calibri"/>
              </a:rPr>
              <a:t>floor</a:t>
            </a:r>
            <a:endParaRPr lang="en-US" dirty="0">
              <a:latin typeface="Calibri"/>
              <a:cs typeface="Calibri"/>
            </a:endParaRPr>
          </a:p>
          <a:p>
            <a:r>
              <a:rPr lang="en-US" dirty="0" smtClean="0">
                <a:latin typeface="Calibri"/>
                <a:cs typeface="Calibri"/>
              </a:rPr>
              <a:t>1 </a:t>
            </a:r>
            <a:r>
              <a:rPr lang="en-US" dirty="0">
                <a:latin typeface="Calibri"/>
                <a:cs typeface="Calibri"/>
              </a:rPr>
              <a:t>month e</a:t>
            </a:r>
            <a:r>
              <a:rPr lang="en-US" dirty="0" smtClean="0">
                <a:latin typeface="Calibri"/>
                <a:cs typeface="Calibri"/>
              </a:rPr>
              <a:t>ndovascular neurosurgery </a:t>
            </a:r>
          </a:p>
          <a:p>
            <a:r>
              <a:rPr lang="en-US" dirty="0">
                <a:latin typeface="Calibri"/>
                <a:cs typeface="Calibri"/>
              </a:rPr>
              <a:t>3 months </a:t>
            </a:r>
            <a:r>
              <a:rPr lang="en-US" dirty="0" smtClean="0">
                <a:latin typeface="Calibri"/>
                <a:cs typeface="Calibri"/>
              </a:rPr>
              <a:t>neurosurgical </a:t>
            </a:r>
            <a:r>
              <a:rPr lang="en-US" dirty="0">
                <a:latin typeface="Calibri"/>
                <a:cs typeface="Calibri"/>
              </a:rPr>
              <a:t>ICU</a:t>
            </a:r>
          </a:p>
          <a:p>
            <a:r>
              <a:rPr lang="en-US" dirty="0">
                <a:latin typeface="Calibri"/>
                <a:cs typeface="Calibri"/>
              </a:rPr>
              <a:t>1 month trauma </a:t>
            </a:r>
            <a:r>
              <a:rPr lang="en-US" dirty="0" smtClean="0">
                <a:latin typeface="Calibri"/>
                <a:cs typeface="Calibri"/>
              </a:rPr>
              <a:t>ICU</a:t>
            </a:r>
            <a:endParaRPr lang="en-US" dirty="0">
              <a:latin typeface="Calibri"/>
              <a:cs typeface="Calibri"/>
            </a:endParaRPr>
          </a:p>
          <a:p>
            <a:r>
              <a:rPr lang="en-US" dirty="0">
                <a:latin typeface="Calibri"/>
                <a:cs typeface="Calibri"/>
              </a:rPr>
              <a:t>1 month </a:t>
            </a:r>
            <a:r>
              <a:rPr lang="en-US" dirty="0" smtClean="0">
                <a:latin typeface="Calibri"/>
                <a:cs typeface="Calibri"/>
              </a:rPr>
              <a:t>airway / neuropathology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159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609600"/>
            <a:ext cx="7848600" cy="1143000"/>
          </a:xfrm>
        </p:spPr>
        <p:txBody>
          <a:bodyPr/>
          <a:lstStyle/>
          <a:p>
            <a:r>
              <a:rPr lang="en-US" dirty="0"/>
              <a:t>PGY 2 &amp; </a:t>
            </a:r>
            <a:r>
              <a:rPr lang="en-US" dirty="0" smtClean="0"/>
              <a:t>3 – Junior Residency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latin typeface="Calibri"/>
                <a:cs typeface="Calibri"/>
              </a:rPr>
              <a:t>4 </a:t>
            </a:r>
            <a:r>
              <a:rPr lang="en-US" dirty="0">
                <a:latin typeface="Calibri"/>
                <a:cs typeface="Calibri"/>
              </a:rPr>
              <a:t>month rotations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OR, clinic, general patient care, primary call</a:t>
            </a:r>
          </a:p>
          <a:p>
            <a:r>
              <a:rPr lang="en-US" dirty="0">
                <a:latin typeface="Calibri"/>
                <a:cs typeface="Calibri"/>
              </a:rPr>
              <a:t>PGY 2</a:t>
            </a:r>
          </a:p>
          <a:p>
            <a:pPr lvl="1"/>
            <a:r>
              <a:rPr lang="en-US" dirty="0" smtClean="0">
                <a:latin typeface="Calibri"/>
                <a:cs typeface="Calibri"/>
              </a:rPr>
              <a:t>Spine / Tumor 1: Shaffrey, Mut</a:t>
            </a:r>
          </a:p>
          <a:p>
            <a:pPr lvl="1"/>
            <a:r>
              <a:rPr lang="en-US" dirty="0" smtClean="0">
                <a:latin typeface="Calibri"/>
                <a:cs typeface="Calibri"/>
              </a:rPr>
              <a:t>Functional / Radiosurgery: Elias, Moosa, Sheehan</a:t>
            </a:r>
          </a:p>
          <a:p>
            <a:pPr lvl="1"/>
            <a:r>
              <a:rPr lang="en-US" dirty="0" smtClean="0">
                <a:latin typeface="Calibri"/>
                <a:cs typeface="Calibri"/>
              </a:rPr>
              <a:t>Pediatrics: </a:t>
            </a:r>
            <a:r>
              <a:rPr lang="en-US" dirty="0" err="1" smtClean="0">
                <a:latin typeface="Calibri"/>
                <a:cs typeface="Calibri"/>
              </a:rPr>
              <a:t>Grabb</a:t>
            </a:r>
            <a:r>
              <a:rPr lang="en-US" dirty="0" smtClean="0">
                <a:latin typeface="Calibri"/>
                <a:cs typeface="Calibri"/>
              </a:rPr>
              <a:t>, </a:t>
            </a:r>
            <a:r>
              <a:rPr lang="en-US" dirty="0" err="1" smtClean="0">
                <a:latin typeface="Calibri"/>
                <a:cs typeface="Calibri"/>
              </a:rPr>
              <a:t>Spader</a:t>
            </a:r>
            <a:r>
              <a:rPr lang="en-US" dirty="0" smtClean="0">
                <a:latin typeface="Calibri"/>
                <a:cs typeface="Calibri"/>
              </a:rPr>
              <a:t> </a:t>
            </a:r>
          </a:p>
          <a:p>
            <a:r>
              <a:rPr lang="en-US" dirty="0" smtClean="0">
                <a:latin typeface="Calibri"/>
                <a:cs typeface="Calibri"/>
              </a:rPr>
              <a:t>PGY </a:t>
            </a:r>
            <a:r>
              <a:rPr lang="en-US" dirty="0">
                <a:latin typeface="Calibri"/>
                <a:cs typeface="Calibri"/>
              </a:rPr>
              <a:t>3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Complex </a:t>
            </a:r>
            <a:r>
              <a:rPr lang="en-US" dirty="0" smtClean="0">
                <a:latin typeface="Calibri"/>
                <a:cs typeface="Calibri"/>
              </a:rPr>
              <a:t>Spine: Smith, Yen, </a:t>
            </a:r>
            <a:r>
              <a:rPr lang="en-US" dirty="0" err="1" smtClean="0">
                <a:latin typeface="Calibri"/>
                <a:cs typeface="Calibri"/>
              </a:rPr>
              <a:t>Sardi</a:t>
            </a:r>
            <a:endParaRPr lang="en-US" dirty="0" smtClean="0">
              <a:latin typeface="Calibri"/>
              <a:cs typeface="Calibri"/>
            </a:endParaRPr>
          </a:p>
          <a:p>
            <a:pPr lvl="1"/>
            <a:r>
              <a:rPr lang="en-US" dirty="0" smtClean="0">
                <a:latin typeface="Calibri"/>
                <a:cs typeface="Calibri"/>
              </a:rPr>
              <a:t>Vascular / Endovascular: Park, Kellogg</a:t>
            </a:r>
          </a:p>
          <a:p>
            <a:pPr lvl="1"/>
            <a:r>
              <a:rPr lang="en-US" dirty="0" smtClean="0">
                <a:latin typeface="Calibri"/>
                <a:cs typeface="Calibri"/>
              </a:rPr>
              <a:t>Complex Tumor / Skull Base 2: Asthagiri, Catalino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033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PGY 4 </a:t>
            </a:r>
            <a:r>
              <a:rPr lang="en-US" dirty="0" smtClean="0"/>
              <a:t>/ 7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>
                <a:latin typeface="Calibri"/>
                <a:cs typeface="Calibri"/>
              </a:rPr>
              <a:t>Flexible </a:t>
            </a:r>
            <a:r>
              <a:rPr lang="en-US" dirty="0">
                <a:latin typeface="Calibri"/>
                <a:cs typeface="Calibri"/>
              </a:rPr>
              <a:t>based on personal goals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Clinical research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Laboratory research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Advanced </a:t>
            </a:r>
            <a:r>
              <a:rPr lang="en-US" dirty="0" smtClean="0">
                <a:latin typeface="Calibri"/>
                <a:cs typeface="Calibri"/>
              </a:rPr>
              <a:t>degree(s)</a:t>
            </a:r>
            <a:endParaRPr lang="en-US" dirty="0">
              <a:latin typeface="Calibri"/>
              <a:cs typeface="Calibri"/>
            </a:endParaRPr>
          </a:p>
          <a:p>
            <a:r>
              <a:rPr lang="en-US" dirty="0">
                <a:latin typeface="Calibri"/>
                <a:cs typeface="Calibri"/>
              </a:rPr>
              <a:t>E</a:t>
            </a:r>
            <a:r>
              <a:rPr lang="en-US" dirty="0" smtClean="0">
                <a:latin typeface="Calibri"/>
                <a:cs typeface="Calibri"/>
              </a:rPr>
              <a:t>nfolded fellowships</a:t>
            </a:r>
            <a:endParaRPr lang="en-US" dirty="0">
              <a:latin typeface="Calibri"/>
              <a:cs typeface="Calibri"/>
            </a:endParaRPr>
          </a:p>
          <a:p>
            <a:pPr lvl="1"/>
            <a:r>
              <a:rPr lang="en-US" dirty="0" smtClean="0">
                <a:latin typeface="Calibri"/>
                <a:cs typeface="Calibri"/>
              </a:rPr>
              <a:t>Endovascular</a:t>
            </a:r>
          </a:p>
          <a:p>
            <a:pPr lvl="1"/>
            <a:r>
              <a:rPr lang="en-US" dirty="0" smtClean="0">
                <a:latin typeface="Calibri"/>
                <a:cs typeface="Calibri"/>
              </a:rPr>
              <a:t>Spine</a:t>
            </a:r>
          </a:p>
          <a:p>
            <a:pPr lvl="1"/>
            <a:r>
              <a:rPr lang="en-US" dirty="0" smtClean="0">
                <a:latin typeface="Calibri"/>
                <a:cs typeface="Calibri"/>
              </a:rPr>
              <a:t>Critical Care </a:t>
            </a:r>
          </a:p>
          <a:p>
            <a:pPr lvl="1"/>
            <a:r>
              <a:rPr lang="en-US" dirty="0" smtClean="0">
                <a:latin typeface="Calibri"/>
                <a:cs typeface="Calibri"/>
              </a:rPr>
              <a:t>Neuro-Oncology</a:t>
            </a:r>
          </a:p>
          <a:p>
            <a:pPr lvl="1"/>
            <a:r>
              <a:rPr lang="en-US" dirty="0" smtClean="0">
                <a:latin typeface="Calibri"/>
                <a:cs typeface="Calibri"/>
              </a:rPr>
              <a:t>Functional</a:t>
            </a:r>
          </a:p>
          <a:p>
            <a:pPr lvl="1"/>
            <a:r>
              <a:rPr lang="en-US" dirty="0" smtClean="0">
                <a:latin typeface="Calibri"/>
                <a:cs typeface="Calibri"/>
              </a:rPr>
              <a:t>Gamma Knife Radiosurgery</a:t>
            </a:r>
          </a:p>
          <a:p>
            <a:r>
              <a:rPr lang="en-US" dirty="0" smtClean="0">
                <a:latin typeface="Calibri"/>
                <a:cs typeface="Calibri"/>
              </a:rPr>
              <a:t>Backup call as PGY 4 </a:t>
            </a:r>
          </a:p>
          <a:p>
            <a:pPr lvl="1"/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282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PGY </a:t>
            </a:r>
            <a:r>
              <a:rPr lang="en-US" dirty="0" smtClean="0"/>
              <a:t>5 – New Zealand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Calibri"/>
                <a:cs typeface="Calibri"/>
              </a:rPr>
              <a:t>Auckland, Christchurch </a:t>
            </a:r>
          </a:p>
          <a:p>
            <a:r>
              <a:rPr lang="en-US" dirty="0" smtClean="0">
                <a:latin typeface="Calibri"/>
                <a:cs typeface="Calibri"/>
              </a:rPr>
              <a:t>Senior registrar </a:t>
            </a:r>
          </a:p>
          <a:p>
            <a:r>
              <a:rPr lang="en-US" dirty="0" smtClean="0">
                <a:latin typeface="Calibri"/>
                <a:cs typeface="Calibri"/>
              </a:rPr>
              <a:t>250-350 cases </a:t>
            </a:r>
          </a:p>
          <a:p>
            <a:r>
              <a:rPr lang="en-US" dirty="0" smtClean="0">
                <a:latin typeface="Calibri"/>
                <a:cs typeface="Calibri"/>
              </a:rPr>
              <a:t>Cranial (tumor, trauma)</a:t>
            </a:r>
          </a:p>
          <a:p>
            <a:r>
              <a:rPr lang="en-US" dirty="0" smtClean="0">
                <a:latin typeface="Calibri"/>
                <a:cs typeface="Calibri"/>
              </a:rPr>
              <a:t>Vascular</a:t>
            </a:r>
          </a:p>
          <a:p>
            <a:r>
              <a:rPr lang="en-US" dirty="0" smtClean="0">
                <a:latin typeface="Calibri"/>
                <a:cs typeface="Calibri"/>
              </a:rPr>
              <a:t>Pediatrics </a:t>
            </a:r>
          </a:p>
          <a:p>
            <a:pPr lvl="1"/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741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elena car-1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3951" y="0"/>
            <a:ext cx="10306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8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elena ca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19400" y="0"/>
            <a:ext cx="103060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75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152400"/>
            <a:ext cx="187186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9571" y="152400"/>
            <a:ext cx="243039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3270" y="152401"/>
            <a:ext cx="1720184" cy="2209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6759" y="152399"/>
            <a:ext cx="1941041" cy="220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376" y="2590800"/>
            <a:ext cx="3083984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3048000"/>
            <a:ext cx="265306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3429000"/>
            <a:ext cx="2231675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680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610412"/>
            <a:ext cx="4489548" cy="562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357" y="610412"/>
            <a:ext cx="4645643" cy="562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068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0650" y="457200"/>
            <a:ext cx="7162800" cy="3886200"/>
          </a:xfrm>
        </p:spPr>
        <p:txBody>
          <a:bodyPr/>
          <a:lstStyle/>
          <a:p>
            <a:pPr marL="0" indent="0">
              <a:buNone/>
            </a:pPr>
            <a:r>
              <a:rPr lang="en-US" i="1" dirty="0">
                <a:latin typeface="Calibri"/>
                <a:cs typeface="Calibri"/>
              </a:rPr>
              <a:t>“</a:t>
            </a:r>
            <a:r>
              <a:rPr lang="mr-IN" i="1" dirty="0">
                <a:latin typeface="Calibri"/>
                <a:cs typeface="Calibri"/>
              </a:rPr>
              <a:t>…</a:t>
            </a:r>
            <a:r>
              <a:rPr lang="en-US" i="1" dirty="0">
                <a:latin typeface="Calibri"/>
                <a:cs typeface="Calibri"/>
              </a:rPr>
              <a:t> I am closing the last scene of my life by fashioning and fostering an establishment for the instruction of those who come after us. I hope that its influence on their virtue, freedom, fame, and happiness will be salutary and permanent.”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86450" y="3276600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C0C0C0"/>
                </a:solidFill>
                <a:latin typeface="Calibri"/>
                <a:ea typeface="ＭＳ Ｐゴシック"/>
              </a:rPr>
              <a:t>- Thomas </a:t>
            </a:r>
            <a:r>
              <a:rPr lang="en-US" dirty="0">
                <a:solidFill>
                  <a:srgbClr val="C0C0C0"/>
                </a:solidFill>
                <a:latin typeface="Calibri"/>
                <a:ea typeface="ＭＳ Ｐゴシック"/>
              </a:rPr>
              <a:t>Jefferson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3788407"/>
            <a:ext cx="4062894" cy="28983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4681" y="5105400"/>
            <a:ext cx="1976919" cy="161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2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0600" y="304800"/>
            <a:ext cx="2730644" cy="344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08121" y="304800"/>
            <a:ext cx="2745079" cy="344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4066664"/>
            <a:ext cx="2514600" cy="2240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draper\Desktop\DR Files\ZEISS\PatientData\2017-11-22 14-19-11 Patient_3\Images\Patient_3_2017-11-22_15-44-59_I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8" r="18468"/>
          <a:stretch/>
        </p:blipFill>
        <p:spPr bwMode="auto">
          <a:xfrm>
            <a:off x="3657600" y="4083572"/>
            <a:ext cx="1981199" cy="22410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draper\Desktop\DR Files\ZEISS\PatientData\2017-11-22 14-19-11 Patient_3\Images\Patient_3_2017-11-22_16-05-38_I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0" r="21737"/>
          <a:stretch/>
        </p:blipFill>
        <p:spPr bwMode="auto">
          <a:xfrm>
            <a:off x="5715000" y="4077860"/>
            <a:ext cx="1524000" cy="22467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9400" y="533400"/>
            <a:ext cx="2489235" cy="3033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144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ferral note-14-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4434" y="-127426"/>
            <a:ext cx="9822418" cy="698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49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055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946" y="318842"/>
            <a:ext cx="3362591" cy="2241727"/>
          </a:xfrm>
          <a:prstGeom prst="rect">
            <a:avLst/>
          </a:prstGeom>
        </p:spPr>
      </p:pic>
      <p:pic>
        <p:nvPicPr>
          <p:cNvPr id="5" name="Picture 4" descr="IMG_5867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62" r="6368"/>
          <a:stretch/>
        </p:blipFill>
        <p:spPr>
          <a:xfrm>
            <a:off x="194037" y="3699502"/>
            <a:ext cx="3774904" cy="2814009"/>
          </a:xfrm>
          <a:prstGeom prst="rect">
            <a:avLst/>
          </a:prstGeom>
        </p:spPr>
      </p:pic>
      <p:pic>
        <p:nvPicPr>
          <p:cNvPr id="6" name="Picture 5" descr="IMG_5869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6817" y="3699502"/>
            <a:ext cx="3476065" cy="2986404"/>
          </a:xfrm>
          <a:prstGeom prst="rect">
            <a:avLst/>
          </a:prstGeom>
        </p:spPr>
      </p:pic>
      <p:pic>
        <p:nvPicPr>
          <p:cNvPr id="2" name="Picture 1" descr="L1004999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3" b="5140"/>
          <a:stretch/>
        </p:blipFill>
        <p:spPr>
          <a:xfrm>
            <a:off x="3436046" y="3581156"/>
            <a:ext cx="2005142" cy="2411146"/>
          </a:xfrm>
          <a:prstGeom prst="rect">
            <a:avLst/>
          </a:prstGeom>
        </p:spPr>
      </p:pic>
      <p:pic>
        <p:nvPicPr>
          <p:cNvPr id="12" name="Picture 11" descr="Screen Shot 2017-12-10 at 5.43.17 PM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3527" y="1402781"/>
            <a:ext cx="2310181" cy="2037245"/>
          </a:xfrm>
          <a:prstGeom prst="rect">
            <a:avLst/>
          </a:prstGeom>
        </p:spPr>
      </p:pic>
      <p:pic>
        <p:nvPicPr>
          <p:cNvPr id="11" name="Picture 10" descr="Screen Shot 2018-06-10 at 9.59.47 PM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159" y="318842"/>
            <a:ext cx="3637841" cy="285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42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568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 rot="4785246">
            <a:off x="3192790" y="2646173"/>
            <a:ext cx="952546" cy="1940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77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3443" y="1086252"/>
            <a:ext cx="3826613" cy="469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7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207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saturation sat="120000"/>
                    </a14:imgEffect>
                    <a14:imgEffect>
                      <a14:brightnessContrast bright="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-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9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PGY 6</a:t>
            </a:r>
            <a:r>
              <a:rPr lang="en-US" dirty="0" smtClean="0"/>
              <a:t> – Chief Residency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Calibri"/>
                <a:cs typeface="Calibri"/>
              </a:rPr>
              <a:t>Spine / Vascular / Tumor / Functional / </a:t>
            </a:r>
            <a:r>
              <a:rPr lang="en-US" dirty="0" err="1" smtClean="0">
                <a:latin typeface="Calibri"/>
                <a:cs typeface="Calibri"/>
              </a:rPr>
              <a:t>Peds</a:t>
            </a:r>
            <a:endParaRPr lang="en-US" dirty="0">
              <a:latin typeface="Calibri"/>
              <a:cs typeface="Calibri"/>
            </a:endParaRPr>
          </a:p>
          <a:p>
            <a:r>
              <a:rPr lang="en-US" dirty="0" smtClean="0">
                <a:latin typeface="Calibri"/>
                <a:cs typeface="Calibri"/>
              </a:rPr>
              <a:t>Manage service, operative schedule, resident/medical student education </a:t>
            </a:r>
          </a:p>
          <a:p>
            <a:r>
              <a:rPr lang="en-US" dirty="0" smtClean="0">
                <a:latin typeface="Calibri"/>
                <a:cs typeface="Calibri"/>
              </a:rPr>
              <a:t>Organize academic conferences </a:t>
            </a:r>
          </a:p>
          <a:p>
            <a:pPr lvl="1"/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18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Operative Experience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Individual cases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PGY 1: Intern, 100-150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PGY 2: Junior resident, 150-200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PGY 3: Junior resident, 200-250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PGY </a:t>
            </a:r>
            <a:r>
              <a:rPr lang="en-US" dirty="0" smtClean="0">
                <a:latin typeface="Calibri"/>
                <a:cs typeface="Calibri"/>
              </a:rPr>
              <a:t>4: </a:t>
            </a:r>
            <a:r>
              <a:rPr lang="en-US" dirty="0">
                <a:latin typeface="Calibri"/>
                <a:cs typeface="Calibri"/>
              </a:rPr>
              <a:t>Lab resident, 75-150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PGY </a:t>
            </a:r>
            <a:r>
              <a:rPr lang="en-US" dirty="0" smtClean="0">
                <a:latin typeface="Calibri"/>
                <a:cs typeface="Calibri"/>
              </a:rPr>
              <a:t>5: </a:t>
            </a:r>
            <a:r>
              <a:rPr lang="en-US" dirty="0">
                <a:latin typeface="Calibri"/>
                <a:cs typeface="Calibri"/>
              </a:rPr>
              <a:t>New Zealand, 250-350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PGY </a:t>
            </a:r>
            <a:r>
              <a:rPr lang="en-US" dirty="0" smtClean="0">
                <a:latin typeface="Calibri"/>
                <a:cs typeface="Calibri"/>
              </a:rPr>
              <a:t>6: </a:t>
            </a:r>
            <a:r>
              <a:rPr lang="en-US" dirty="0">
                <a:latin typeface="Calibri"/>
                <a:cs typeface="Calibri"/>
              </a:rPr>
              <a:t>Chief </a:t>
            </a:r>
            <a:r>
              <a:rPr lang="en-US" dirty="0" smtClean="0">
                <a:latin typeface="Calibri"/>
                <a:cs typeface="Calibri"/>
              </a:rPr>
              <a:t>Resident</a:t>
            </a:r>
            <a:r>
              <a:rPr lang="en-US" dirty="0">
                <a:latin typeface="Calibri"/>
                <a:cs typeface="Calibri"/>
              </a:rPr>
              <a:t>, </a:t>
            </a:r>
            <a:r>
              <a:rPr lang="en-US" dirty="0" smtClean="0">
                <a:latin typeface="Calibri"/>
                <a:cs typeface="Calibri"/>
              </a:rPr>
              <a:t>350-500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PGY </a:t>
            </a:r>
            <a:r>
              <a:rPr lang="en-US" dirty="0" smtClean="0">
                <a:latin typeface="Calibri"/>
                <a:cs typeface="Calibri"/>
              </a:rPr>
              <a:t>7: Enfolded Fellowship, </a:t>
            </a:r>
            <a:r>
              <a:rPr lang="en-US" dirty="0">
                <a:latin typeface="Calibri"/>
                <a:cs typeface="Calibri"/>
              </a:rPr>
              <a:t>350-500</a:t>
            </a:r>
          </a:p>
          <a:p>
            <a:r>
              <a:rPr lang="en-US" dirty="0">
                <a:latin typeface="Calibri"/>
                <a:cs typeface="Calibri"/>
              </a:rPr>
              <a:t>Estimated total cases </a:t>
            </a:r>
            <a:r>
              <a:rPr lang="en-US" dirty="0" smtClean="0">
                <a:latin typeface="Calibri"/>
                <a:cs typeface="Calibri"/>
              </a:rPr>
              <a:t>1475-2100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107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Call 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PGY 2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In house call 1 in 7 </a:t>
            </a:r>
            <a:r>
              <a:rPr lang="en-US" dirty="0" smtClean="0">
                <a:latin typeface="Calibri"/>
                <a:cs typeface="Calibri"/>
              </a:rPr>
              <a:t>+ home </a:t>
            </a:r>
            <a:r>
              <a:rPr lang="en-US" dirty="0">
                <a:latin typeface="Calibri"/>
                <a:cs typeface="Calibri"/>
              </a:rPr>
              <a:t>backup call 1 in </a:t>
            </a:r>
            <a:r>
              <a:rPr lang="en-US" dirty="0" smtClean="0">
                <a:latin typeface="Calibri"/>
                <a:cs typeface="Calibri"/>
              </a:rPr>
              <a:t>7 (8 months); in house call 2 </a:t>
            </a:r>
            <a:r>
              <a:rPr lang="en-US" dirty="0">
                <a:latin typeface="Calibri"/>
                <a:cs typeface="Calibri"/>
              </a:rPr>
              <a:t>in 7 (4 months)</a:t>
            </a:r>
          </a:p>
          <a:p>
            <a:r>
              <a:rPr lang="en-US" dirty="0">
                <a:latin typeface="Calibri"/>
                <a:cs typeface="Calibri"/>
              </a:rPr>
              <a:t>PGY 3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In house call </a:t>
            </a:r>
            <a:r>
              <a:rPr lang="en-US" dirty="0" smtClean="0">
                <a:latin typeface="Calibri"/>
                <a:cs typeface="Calibri"/>
              </a:rPr>
              <a:t>1 </a:t>
            </a:r>
            <a:r>
              <a:rPr lang="en-US" dirty="0">
                <a:latin typeface="Calibri"/>
                <a:cs typeface="Calibri"/>
              </a:rPr>
              <a:t>in </a:t>
            </a:r>
            <a:r>
              <a:rPr lang="en-US" dirty="0" smtClean="0">
                <a:latin typeface="Calibri"/>
                <a:cs typeface="Calibri"/>
              </a:rPr>
              <a:t>7; </a:t>
            </a:r>
            <a:r>
              <a:rPr lang="en-US" dirty="0">
                <a:latin typeface="Calibri"/>
                <a:cs typeface="Calibri"/>
              </a:rPr>
              <a:t>home backup call 1 in 7</a:t>
            </a:r>
          </a:p>
          <a:p>
            <a:r>
              <a:rPr lang="en-US" dirty="0">
                <a:latin typeface="Calibri"/>
                <a:cs typeface="Calibri"/>
              </a:rPr>
              <a:t>PGY </a:t>
            </a:r>
            <a:r>
              <a:rPr lang="en-US" dirty="0" smtClean="0">
                <a:latin typeface="Calibri"/>
                <a:cs typeface="Calibri"/>
              </a:rPr>
              <a:t>4</a:t>
            </a:r>
            <a:endParaRPr lang="en-US" dirty="0">
              <a:latin typeface="Calibri"/>
              <a:cs typeface="Calibri"/>
            </a:endParaRPr>
          </a:p>
          <a:p>
            <a:pPr lvl="1"/>
            <a:r>
              <a:rPr lang="en-US" dirty="0" smtClean="0">
                <a:latin typeface="Calibri"/>
                <a:cs typeface="Calibri"/>
              </a:rPr>
              <a:t>Home backup </a:t>
            </a:r>
            <a:r>
              <a:rPr lang="en-US" dirty="0" smtClean="0">
                <a:latin typeface="Calibri"/>
                <a:cs typeface="Calibri"/>
              </a:rPr>
              <a:t>call</a:t>
            </a:r>
            <a:endParaRPr lang="en-US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400" dirty="0" smtClean="0">
                <a:latin typeface="Calibri"/>
                <a:cs typeface="Calibri"/>
              </a:rPr>
              <a:t>*Strict </a:t>
            </a:r>
            <a:r>
              <a:rPr lang="en-US" sz="1400" dirty="0">
                <a:latin typeface="Calibri"/>
                <a:cs typeface="Calibri"/>
              </a:rPr>
              <a:t>adherence to 80h work week, 24+4, and required time off between </a:t>
            </a:r>
            <a:r>
              <a:rPr lang="en-US" sz="1400" dirty="0" smtClean="0">
                <a:latin typeface="Calibri"/>
                <a:cs typeface="Calibri"/>
              </a:rPr>
              <a:t>shifts</a:t>
            </a:r>
            <a:endParaRPr lang="en-US" sz="1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785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4867" y="304800"/>
            <a:ext cx="7162800" cy="1143000"/>
          </a:xfrm>
        </p:spPr>
        <p:txBody>
          <a:bodyPr/>
          <a:lstStyle/>
          <a:p>
            <a:r>
              <a:rPr lang="en-US" dirty="0" smtClean="0"/>
              <a:t>Fellowship Opportunities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4867" y="1487232"/>
            <a:ext cx="3505200" cy="3886200"/>
          </a:xfrm>
        </p:spPr>
        <p:txBody>
          <a:bodyPr/>
          <a:lstStyle/>
          <a:p>
            <a:r>
              <a:rPr lang="en-US" dirty="0" smtClean="0"/>
              <a:t>Neuro-oncology</a:t>
            </a:r>
          </a:p>
          <a:p>
            <a:pPr lvl="1"/>
            <a:r>
              <a:rPr lang="en-US" sz="2000" dirty="0" smtClean="0"/>
              <a:t>Comprehensive Cancer Center</a:t>
            </a:r>
          </a:p>
          <a:p>
            <a:r>
              <a:rPr lang="en-US" dirty="0" smtClean="0"/>
              <a:t>Neuro critical care</a:t>
            </a:r>
          </a:p>
          <a:p>
            <a:pPr lvl="1"/>
            <a:r>
              <a:rPr lang="en-US" sz="2000" dirty="0" smtClean="0"/>
              <a:t>Neuro ICU staffed by fellowship trained physicians</a:t>
            </a:r>
          </a:p>
          <a:p>
            <a:r>
              <a:rPr lang="en-US" dirty="0" smtClean="0"/>
              <a:t>Spine</a:t>
            </a:r>
          </a:p>
          <a:p>
            <a:pPr lvl="1"/>
            <a:r>
              <a:rPr lang="en-US" sz="2000" dirty="0" smtClean="0"/>
              <a:t>Complex deformity, minimally invasive, and robotic surgeries</a:t>
            </a:r>
          </a:p>
          <a:p>
            <a:pPr lvl="1"/>
            <a:r>
              <a:rPr lang="en-US" sz="2000" dirty="0" smtClean="0"/>
              <a:t>300+ surgeries/year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971117" y="1447800"/>
            <a:ext cx="3505200" cy="3886200"/>
          </a:xfrm>
        </p:spPr>
        <p:txBody>
          <a:bodyPr/>
          <a:lstStyle/>
          <a:p>
            <a:r>
              <a:rPr lang="en-US" dirty="0" smtClean="0"/>
              <a:t>Functional</a:t>
            </a:r>
          </a:p>
          <a:p>
            <a:pPr lvl="1"/>
            <a:r>
              <a:rPr lang="en-US" sz="2000" dirty="0" smtClean="0"/>
              <a:t>Pioneers in FUS</a:t>
            </a:r>
          </a:p>
          <a:p>
            <a:r>
              <a:rPr lang="en-US" dirty="0" smtClean="0"/>
              <a:t>Radiosurgery</a:t>
            </a:r>
            <a:endParaRPr lang="en-US" dirty="0"/>
          </a:p>
          <a:p>
            <a:pPr lvl="1"/>
            <a:r>
              <a:rPr lang="en-US" sz="2000" dirty="0"/>
              <a:t>One of the busiest Gamma Knife centers in the country</a:t>
            </a:r>
          </a:p>
          <a:p>
            <a:r>
              <a:rPr lang="en-US" dirty="0"/>
              <a:t>Endovascular</a:t>
            </a:r>
          </a:p>
          <a:p>
            <a:pPr lvl="1"/>
            <a:r>
              <a:rPr lang="en-US" sz="2000" dirty="0" smtClean="0"/>
              <a:t>2 </a:t>
            </a:r>
            <a:r>
              <a:rPr lang="en-US" sz="2000" dirty="0"/>
              <a:t>dual trained neurosurgeons and 1 NIR</a:t>
            </a:r>
          </a:p>
          <a:p>
            <a:pPr lvl="1"/>
            <a:r>
              <a:rPr lang="en-US" sz="2000" dirty="0"/>
              <a:t>Comprehensive Stroke Center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522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86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92825" y="2187575"/>
            <a:ext cx="3073400" cy="2305050"/>
          </a:xfrm>
          <a:prstGeom prst="rect">
            <a:avLst/>
          </a:prstGeom>
        </p:spPr>
      </p:pic>
      <p:pic>
        <p:nvPicPr>
          <p:cNvPr id="3" name="Picture 2" descr="jns152183f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533400"/>
            <a:ext cx="4468865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27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Academic Conferences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724024"/>
            <a:ext cx="5257800" cy="4600575"/>
          </a:xfrm>
        </p:spPr>
        <p:txBody>
          <a:bodyPr/>
          <a:lstStyle/>
          <a:p>
            <a:r>
              <a:rPr lang="en-US" sz="2400" dirty="0" smtClean="0">
                <a:latin typeface="Calibri"/>
                <a:cs typeface="Calibri"/>
              </a:rPr>
              <a:t>Wednesday mornings, Thursday afternoons </a:t>
            </a:r>
          </a:p>
          <a:p>
            <a:r>
              <a:rPr lang="en-US" sz="2400" dirty="0" smtClean="0">
                <a:latin typeface="Calibri"/>
                <a:cs typeface="Calibri"/>
              </a:rPr>
              <a:t>Faculty lecture curriculum</a:t>
            </a:r>
          </a:p>
          <a:p>
            <a:r>
              <a:rPr lang="en-US" sz="2400" dirty="0" smtClean="0">
                <a:latin typeface="Calibri"/>
                <a:cs typeface="Calibri"/>
              </a:rPr>
              <a:t>Journal club</a:t>
            </a:r>
          </a:p>
          <a:p>
            <a:r>
              <a:rPr lang="en-US" sz="2400" dirty="0" smtClean="0">
                <a:latin typeface="Calibri"/>
                <a:cs typeface="Calibri"/>
              </a:rPr>
              <a:t>Chief-led conferences for upcoming cases</a:t>
            </a:r>
          </a:p>
          <a:p>
            <a:r>
              <a:rPr lang="en-US" sz="2400" dirty="0" smtClean="0">
                <a:latin typeface="Calibri"/>
                <a:cs typeface="Calibri"/>
              </a:rPr>
              <a:t>Microsurgical anatomy curriculum (monthly cranial + spine anatomy labs)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pPr lvl="1"/>
            <a:endParaRPr lang="en-US" sz="1600" dirty="0">
              <a:latin typeface="Calibri"/>
              <a:cs typeface="Calibri"/>
            </a:endParaRPr>
          </a:p>
        </p:txBody>
      </p:sp>
      <p:pic>
        <p:nvPicPr>
          <p:cNvPr id="2050" name="Picture 2" descr="Training lab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724024"/>
            <a:ext cx="27432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raining lab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3886200"/>
            <a:ext cx="2762250" cy="207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609600"/>
            <a:ext cx="80391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Research in the Neurosurgery Department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828800"/>
            <a:ext cx="7467600" cy="44958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latin typeface="Calibri"/>
                <a:cs typeface="Calibri"/>
              </a:rPr>
              <a:t>Dr. Justin Smith / Dr. Chun Po Yen / Dr. Mark Shaffrey</a:t>
            </a:r>
            <a:endParaRPr lang="en-US" dirty="0">
              <a:latin typeface="Calibri"/>
              <a:cs typeface="Calibri"/>
            </a:endParaRPr>
          </a:p>
          <a:p>
            <a:pPr lvl="1"/>
            <a:r>
              <a:rPr lang="en-US" dirty="0">
                <a:latin typeface="Calibri"/>
                <a:cs typeface="Calibri"/>
              </a:rPr>
              <a:t>Outcomes from spinal deformity </a:t>
            </a:r>
            <a:r>
              <a:rPr lang="en-US" dirty="0" smtClean="0">
                <a:latin typeface="Calibri"/>
                <a:cs typeface="Calibri"/>
              </a:rPr>
              <a:t>surgery</a:t>
            </a:r>
          </a:p>
          <a:p>
            <a:pPr marL="457200" lvl="1" indent="0">
              <a:buNone/>
            </a:pPr>
            <a:endParaRPr lang="en-US" dirty="0">
              <a:latin typeface="Calibri"/>
              <a:cs typeface="Calibri"/>
            </a:endParaRPr>
          </a:p>
          <a:p>
            <a:r>
              <a:rPr lang="en-US" dirty="0" smtClean="0">
                <a:latin typeface="Calibri"/>
                <a:cs typeface="Calibri"/>
              </a:rPr>
              <a:t>Dr. Jeff Elias / Dr. Shayan Moosa</a:t>
            </a:r>
            <a:endParaRPr lang="en-US" dirty="0">
              <a:latin typeface="Calibri"/>
              <a:cs typeface="Calibri"/>
            </a:endParaRPr>
          </a:p>
          <a:p>
            <a:pPr lvl="1"/>
            <a:r>
              <a:rPr lang="en-US" dirty="0">
                <a:latin typeface="Calibri"/>
                <a:cs typeface="Calibri"/>
              </a:rPr>
              <a:t>MR guided FUS, </a:t>
            </a:r>
            <a:r>
              <a:rPr lang="en-US" dirty="0" smtClean="0">
                <a:latin typeface="Calibri"/>
                <a:cs typeface="Calibri"/>
              </a:rPr>
              <a:t>LITT, pain modeling and interventions, advanced imaging techniques</a:t>
            </a:r>
            <a:br>
              <a:rPr lang="en-US" dirty="0" smtClean="0">
                <a:latin typeface="Calibri"/>
                <a:cs typeface="Calibri"/>
              </a:rPr>
            </a:br>
            <a:endParaRPr lang="en-US" dirty="0">
              <a:latin typeface="Calibri"/>
              <a:cs typeface="Calibri"/>
            </a:endParaRPr>
          </a:p>
          <a:p>
            <a:r>
              <a:rPr lang="en-US" dirty="0" smtClean="0">
                <a:latin typeface="Calibri"/>
                <a:cs typeface="Calibri"/>
              </a:rPr>
              <a:t>Dr. Jason </a:t>
            </a:r>
            <a:r>
              <a:rPr lang="en-US" dirty="0">
                <a:latin typeface="Calibri"/>
                <a:cs typeface="Calibri"/>
              </a:rPr>
              <a:t>Sheehan</a:t>
            </a:r>
          </a:p>
          <a:p>
            <a:pPr lvl="1"/>
            <a:r>
              <a:rPr lang="en-US" dirty="0" smtClean="0">
                <a:latin typeface="Calibri"/>
                <a:cs typeface="Calibri"/>
              </a:rPr>
              <a:t>GKRS Outcomes of tumors and vascular disorders</a:t>
            </a:r>
            <a:br>
              <a:rPr lang="en-US" dirty="0" smtClean="0">
                <a:latin typeface="Calibri"/>
                <a:cs typeface="Calibri"/>
              </a:rPr>
            </a:br>
            <a:endParaRPr lang="en-US" dirty="0">
              <a:latin typeface="Calibri"/>
              <a:cs typeface="Calibri"/>
            </a:endParaRPr>
          </a:p>
          <a:p>
            <a:r>
              <a:rPr lang="en-US" dirty="0" smtClean="0">
                <a:latin typeface="Calibri"/>
                <a:cs typeface="Calibri"/>
              </a:rPr>
              <a:t>Dr. Min </a:t>
            </a:r>
            <a:r>
              <a:rPr lang="en-US" dirty="0">
                <a:latin typeface="Calibri"/>
                <a:cs typeface="Calibri"/>
              </a:rPr>
              <a:t>Park / </a:t>
            </a:r>
            <a:r>
              <a:rPr lang="en-US" dirty="0" smtClean="0">
                <a:latin typeface="Calibri"/>
                <a:cs typeface="Calibri"/>
              </a:rPr>
              <a:t>Dr. Ryan Kellogg</a:t>
            </a:r>
            <a:endParaRPr lang="en-US" dirty="0">
              <a:latin typeface="Calibri"/>
              <a:cs typeface="Calibri"/>
            </a:endParaRPr>
          </a:p>
          <a:p>
            <a:pPr lvl="1"/>
            <a:r>
              <a:rPr lang="en-US" dirty="0">
                <a:latin typeface="Calibri"/>
                <a:cs typeface="Calibri"/>
              </a:rPr>
              <a:t>Endovascular outcomes and large trials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Cerebrovascular basic research </a:t>
            </a:r>
            <a:r>
              <a:rPr lang="en-US" dirty="0" smtClean="0">
                <a:latin typeface="Calibri"/>
                <a:cs typeface="Calibri"/>
              </a:rPr>
              <a:t>laboratory led by Dr. Petr </a:t>
            </a:r>
            <a:r>
              <a:rPr lang="en-US" dirty="0" err="1" smtClean="0">
                <a:latin typeface="Calibri"/>
                <a:cs typeface="Calibri"/>
              </a:rPr>
              <a:t>Tvrdik</a:t>
            </a:r>
            <a:r>
              <a:rPr lang="en-US" dirty="0" smtClean="0">
                <a:latin typeface="Calibri"/>
                <a:cs typeface="Calibri"/>
              </a:rPr>
              <a:t> (</a:t>
            </a:r>
            <a:r>
              <a:rPr lang="en-US" dirty="0" err="1" smtClean="0">
                <a:latin typeface="Calibri"/>
                <a:cs typeface="Calibri"/>
              </a:rPr>
              <a:t>cav</a:t>
            </a:r>
            <a:r>
              <a:rPr lang="en-US" dirty="0" smtClean="0">
                <a:latin typeface="Calibri"/>
                <a:cs typeface="Calibri"/>
              </a:rPr>
              <a:t> mal and ischemic stroke)</a:t>
            </a:r>
            <a:br>
              <a:rPr lang="en-US" dirty="0" smtClean="0">
                <a:latin typeface="Calibri"/>
                <a:cs typeface="Calibri"/>
              </a:rPr>
            </a:br>
            <a:endParaRPr lang="en-US" dirty="0">
              <a:latin typeface="Calibri"/>
              <a:cs typeface="Calibri"/>
            </a:endParaRPr>
          </a:p>
          <a:p>
            <a:r>
              <a:rPr lang="en-US" dirty="0" smtClean="0">
                <a:latin typeface="Calibri"/>
                <a:cs typeface="Calibri"/>
              </a:rPr>
              <a:t>Dr. Heather </a:t>
            </a:r>
            <a:r>
              <a:rPr lang="en-US" dirty="0" err="1" smtClean="0">
                <a:latin typeface="Calibri"/>
                <a:cs typeface="Calibri"/>
              </a:rPr>
              <a:t>Spader</a:t>
            </a:r>
            <a:r>
              <a:rPr lang="en-US" dirty="0" smtClean="0">
                <a:latin typeface="Calibri"/>
                <a:cs typeface="Calibri"/>
              </a:rPr>
              <a:t> / Dr. Paul </a:t>
            </a:r>
            <a:r>
              <a:rPr lang="en-US" dirty="0" err="1" smtClean="0">
                <a:latin typeface="Calibri"/>
                <a:cs typeface="Calibri"/>
              </a:rPr>
              <a:t>Grabb</a:t>
            </a:r>
            <a:endParaRPr lang="en-US" dirty="0" smtClean="0">
              <a:latin typeface="Calibri"/>
              <a:cs typeface="Calibri"/>
            </a:endParaRPr>
          </a:p>
          <a:p>
            <a:pPr lvl="1"/>
            <a:r>
              <a:rPr lang="en-US" dirty="0" smtClean="0">
                <a:latin typeface="Calibri"/>
                <a:cs typeface="Calibri"/>
              </a:rPr>
              <a:t>Pediatric disorders, Pediatric neurosurgical health care disparities</a:t>
            </a:r>
            <a:br>
              <a:rPr lang="en-US" dirty="0" smtClean="0">
                <a:latin typeface="Calibri"/>
                <a:cs typeface="Calibri"/>
              </a:rPr>
            </a:br>
            <a:endParaRPr lang="en-US" dirty="0" smtClean="0">
              <a:latin typeface="Calibri"/>
              <a:cs typeface="Calibri"/>
            </a:endParaRPr>
          </a:p>
          <a:p>
            <a:r>
              <a:rPr lang="en-US" dirty="0" smtClean="0">
                <a:latin typeface="Calibri"/>
                <a:cs typeface="Calibri"/>
              </a:rPr>
              <a:t>Drs</a:t>
            </a:r>
            <a:r>
              <a:rPr lang="en-US" dirty="0">
                <a:latin typeface="Calibri"/>
                <a:cs typeface="Calibri"/>
              </a:rPr>
              <a:t>. </a:t>
            </a:r>
            <a:r>
              <a:rPr lang="en-US" dirty="0" smtClean="0">
                <a:latin typeface="Calibri"/>
                <a:cs typeface="Calibri"/>
              </a:rPr>
              <a:t>Asthagiri / Dr. Michael Catalino / Dr. Mel Mut Askun</a:t>
            </a:r>
            <a:endParaRPr lang="en-US" dirty="0">
              <a:latin typeface="Calibri"/>
              <a:cs typeface="Calibri"/>
            </a:endParaRPr>
          </a:p>
          <a:p>
            <a:pPr lvl="1"/>
            <a:r>
              <a:rPr lang="en-US" dirty="0" smtClean="0">
                <a:latin typeface="Calibri"/>
                <a:cs typeface="Calibri"/>
              </a:rPr>
              <a:t>Neuro-oncology outcomes, skull base, pituitary, endoscopic skull base, glioma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651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Collaborative Research 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981200"/>
            <a:ext cx="7391400" cy="411480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Calibri"/>
                <a:cs typeface="Calibri"/>
              </a:rPr>
              <a:t>Department of Neurosciences</a:t>
            </a:r>
          </a:p>
          <a:p>
            <a:pPr lvl="1"/>
            <a:r>
              <a:rPr lang="en-US" dirty="0" smtClean="0">
                <a:latin typeface="Calibri"/>
                <a:cs typeface="Calibri"/>
              </a:rPr>
              <a:t>Dr. Javier </a:t>
            </a:r>
            <a:r>
              <a:rPr lang="en-US" dirty="0" err="1" smtClean="0">
                <a:latin typeface="Calibri"/>
                <a:cs typeface="Calibri"/>
              </a:rPr>
              <a:t>Provencio</a:t>
            </a:r>
            <a:r>
              <a:rPr lang="en-US" dirty="0" smtClean="0">
                <a:latin typeface="Calibri"/>
                <a:cs typeface="Calibri"/>
              </a:rPr>
              <a:t> (Subarachnoid Hemorrhage)</a:t>
            </a:r>
          </a:p>
          <a:p>
            <a:pPr lvl="1"/>
            <a:r>
              <a:rPr lang="en-US" dirty="0" smtClean="0">
                <a:latin typeface="Calibri"/>
                <a:cs typeface="Calibri"/>
              </a:rPr>
              <a:t>Dr. Richard Price (Focused Ultrasound)</a:t>
            </a:r>
          </a:p>
          <a:p>
            <a:r>
              <a:rPr lang="en-US" dirty="0" smtClean="0">
                <a:latin typeface="Calibri"/>
                <a:cs typeface="Calibri"/>
              </a:rPr>
              <a:t>Department </a:t>
            </a:r>
            <a:r>
              <a:rPr lang="en-US" dirty="0">
                <a:latin typeface="Calibri"/>
                <a:cs typeface="Calibri"/>
              </a:rPr>
              <a:t>of </a:t>
            </a:r>
            <a:r>
              <a:rPr lang="en-US" dirty="0" err="1">
                <a:latin typeface="Calibri"/>
                <a:cs typeface="Calibri"/>
              </a:rPr>
              <a:t>Neuroanesthesia</a:t>
            </a:r>
            <a:endParaRPr lang="en-US" dirty="0">
              <a:latin typeface="Calibri"/>
              <a:cs typeface="Calibri"/>
            </a:endParaRPr>
          </a:p>
          <a:p>
            <a:pPr lvl="1"/>
            <a:r>
              <a:rPr lang="en-US" dirty="0" smtClean="0">
                <a:latin typeface="Calibri"/>
                <a:cs typeface="Calibri"/>
              </a:rPr>
              <a:t>Dr. </a:t>
            </a:r>
            <a:r>
              <a:rPr lang="en-US" dirty="0" err="1">
                <a:latin typeface="Calibri"/>
                <a:cs typeface="Calibri"/>
              </a:rPr>
              <a:t>Bhiken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Naik</a:t>
            </a:r>
            <a:endParaRPr lang="en-US" dirty="0">
              <a:latin typeface="Calibri"/>
              <a:cs typeface="Calibri"/>
            </a:endParaRPr>
          </a:p>
          <a:p>
            <a:r>
              <a:rPr lang="en-US" dirty="0">
                <a:latin typeface="Calibri"/>
                <a:cs typeface="Calibri"/>
              </a:rPr>
              <a:t>Department of </a:t>
            </a:r>
            <a:r>
              <a:rPr lang="en-US" dirty="0" smtClean="0">
                <a:latin typeface="Calibri"/>
                <a:cs typeface="Calibri"/>
              </a:rPr>
              <a:t>Radiology</a:t>
            </a:r>
          </a:p>
          <a:p>
            <a:r>
              <a:rPr lang="en-US" dirty="0" smtClean="0">
                <a:latin typeface="Calibri"/>
                <a:cs typeface="Calibri"/>
              </a:rPr>
              <a:t>Department of Cardiology</a:t>
            </a:r>
          </a:p>
          <a:p>
            <a:pPr lvl="1"/>
            <a:r>
              <a:rPr lang="en-US" dirty="0" smtClean="0">
                <a:latin typeface="Calibri"/>
                <a:cs typeface="Calibri"/>
              </a:rPr>
              <a:t>Dr. Swapnil Sonkusare (Hypertension and Vascular Medicine)</a:t>
            </a:r>
          </a:p>
          <a:p>
            <a:r>
              <a:rPr lang="en-US" dirty="0" smtClean="0">
                <a:latin typeface="Calibri"/>
                <a:cs typeface="Calibri"/>
              </a:rPr>
              <a:t>UVA Graduate School, </a:t>
            </a:r>
            <a:r>
              <a:rPr lang="en-US" dirty="0">
                <a:latin typeface="Calibri"/>
                <a:cs typeface="Calibri"/>
              </a:rPr>
              <a:t>Biomedical </a:t>
            </a:r>
            <a:r>
              <a:rPr lang="en-US" dirty="0" smtClean="0">
                <a:latin typeface="Calibri"/>
                <a:cs typeface="Calibri"/>
              </a:rPr>
              <a:t>Engineering</a:t>
            </a:r>
          </a:p>
          <a:p>
            <a:r>
              <a:rPr lang="en-US" dirty="0" smtClean="0">
                <a:latin typeface="Calibri"/>
                <a:cs typeface="Calibri"/>
              </a:rPr>
              <a:t>NIH</a:t>
            </a:r>
            <a:endParaRPr lang="en-US" dirty="0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447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76200"/>
            <a:ext cx="7162800" cy="1143000"/>
          </a:xfrm>
        </p:spPr>
        <p:txBody>
          <a:bodyPr/>
          <a:lstStyle/>
          <a:p>
            <a:r>
              <a:rPr lang="en-US" dirty="0" smtClean="0"/>
              <a:t>Life in Charlottesville/UVA</a:t>
            </a:r>
            <a:endParaRPr lang="en-US" dirty="0"/>
          </a:p>
        </p:txBody>
      </p:sp>
      <p:pic>
        <p:nvPicPr>
          <p:cNvPr id="1026" name="Picture 2" descr="UVA repeats as National Champions, defeats Maryland in 2021 NCAA Men&amp;#39;s  Lacrosse Championshi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168" y="2767687"/>
            <a:ext cx="2860675" cy="147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arlottesville, VA - downtown mall | Virginia is for lovers, Thomas  jefferson home, Virginia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751" y="1034033"/>
            <a:ext cx="2057400" cy="12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ings to Know About Visiting Shenandoah National Park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169" y="1066800"/>
            <a:ext cx="2860675" cy="164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ational Champions! UVA Women Win 2021 NCAA Swimming and Diving Title | UVA  Today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0" b="4951"/>
          <a:stretch/>
        </p:blipFill>
        <p:spPr bwMode="auto">
          <a:xfrm>
            <a:off x="863363" y="1034033"/>
            <a:ext cx="2884633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Wineries with Lodging in Charlottesville Wine Country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248" y="4300573"/>
            <a:ext cx="2851596" cy="167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5 Mountain Bike Meccas Near Charlottesville, Virginia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08" b="26098"/>
          <a:stretch/>
        </p:blipFill>
        <p:spPr bwMode="auto">
          <a:xfrm>
            <a:off x="863363" y="5433428"/>
            <a:ext cx="3784837" cy="122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Why You Need to See Thomas Jefferson&amp;#39;s Monticello | Select Registry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160181"/>
            <a:ext cx="2365375" cy="150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750" y="2514599"/>
            <a:ext cx="2163845" cy="2096525"/>
          </a:xfrm>
          <a:prstGeom prst="rect">
            <a:avLst/>
          </a:prstGeom>
        </p:spPr>
      </p:pic>
      <p:pic>
        <p:nvPicPr>
          <p:cNvPr id="1040" name="Picture 16" descr="Snowshoe Mountain Open &amp;amp; Close Dates - UPDATED 2021/22 - SnowPak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2" r="501"/>
          <a:stretch/>
        </p:blipFill>
        <p:spPr bwMode="auto">
          <a:xfrm>
            <a:off x="863363" y="4561059"/>
            <a:ext cx="3784837" cy="78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When Winning the National Championship Means Missing Final Exercises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" t="10304" r="8168" b="19221"/>
          <a:stretch/>
        </p:blipFill>
        <p:spPr bwMode="auto">
          <a:xfrm>
            <a:off x="863363" y="2826509"/>
            <a:ext cx="2919547" cy="156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1578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971800"/>
            <a:ext cx="7696200" cy="304800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4600" dirty="0" smtClean="0">
                <a:latin typeface="Calibri"/>
                <a:cs typeface="Calibri"/>
              </a:rPr>
              <a:t>Contact and Follow Us!</a:t>
            </a:r>
            <a:r>
              <a:rPr lang="en-US" dirty="0" smtClean="0">
                <a:latin typeface="Calibri"/>
                <a:cs typeface="Calibri"/>
              </a:rPr>
              <a:t/>
            </a:r>
            <a:br>
              <a:rPr lang="en-US" dirty="0" smtClean="0">
                <a:latin typeface="Calibri"/>
                <a:cs typeface="Calibri"/>
              </a:rPr>
            </a:br>
            <a:endParaRPr lang="en-US" dirty="0" smtClean="0">
              <a:latin typeface="Calibri"/>
              <a:cs typeface="Calibri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b="1" dirty="0" smtClean="0">
                <a:latin typeface="Calibri"/>
                <a:cs typeface="Calibri"/>
              </a:rPr>
              <a:t>Website:</a:t>
            </a:r>
            <a:r>
              <a:rPr lang="en-US" dirty="0" smtClean="0">
                <a:latin typeface="Calibri"/>
                <a:cs typeface="Calibri"/>
              </a:rPr>
              <a:t> 		 </a:t>
            </a:r>
            <a:r>
              <a:rPr lang="en-US" sz="2300" dirty="0">
                <a:latin typeface="Calibri"/>
                <a:cs typeface="Calibri"/>
              </a:rPr>
              <a:t>https://</a:t>
            </a:r>
            <a:r>
              <a:rPr lang="en-US" sz="2300" dirty="0" smtClean="0">
                <a:latin typeface="Calibri"/>
                <a:cs typeface="Calibri"/>
              </a:rPr>
              <a:t>med.virginia.edu/neurosurgery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b="1" dirty="0" smtClean="0">
                <a:latin typeface="Calibri"/>
                <a:cs typeface="Calibri"/>
              </a:rPr>
              <a:t>Instagram: 		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sz="2300" dirty="0" smtClean="0">
                <a:latin typeface="Calibri"/>
                <a:cs typeface="Calibri"/>
              </a:rPr>
              <a:t>www.instagram.com/uvansgy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b="1" dirty="0" smtClean="0">
                <a:latin typeface="Calibri"/>
                <a:cs typeface="Calibri"/>
              </a:rPr>
              <a:t>Twitter:</a:t>
            </a:r>
            <a:r>
              <a:rPr lang="en-US" dirty="0" smtClean="0">
                <a:latin typeface="Calibri"/>
                <a:cs typeface="Calibri"/>
              </a:rPr>
              <a:t> 		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sz="2300" dirty="0" smtClean="0">
                <a:latin typeface="Calibri"/>
                <a:cs typeface="Calibri"/>
              </a:rPr>
              <a:t>https</a:t>
            </a:r>
            <a:r>
              <a:rPr lang="en-US" sz="2300" dirty="0">
                <a:latin typeface="Calibri"/>
                <a:cs typeface="Calibri"/>
              </a:rPr>
              <a:t>://twitter.com/UVAneurosurg</a:t>
            </a:r>
            <a:endParaRPr lang="en-US" sz="2300" dirty="0" smtClean="0">
              <a:latin typeface="Calibri"/>
              <a:cs typeface="Calibri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b="1" dirty="0" smtClean="0">
                <a:latin typeface="Calibri"/>
                <a:cs typeface="Calibri"/>
              </a:rPr>
              <a:t>YouTube:</a:t>
            </a:r>
            <a:r>
              <a:rPr lang="en-US" dirty="0" smtClean="0">
                <a:latin typeface="Calibri"/>
                <a:cs typeface="Calibri"/>
              </a:rPr>
              <a:t> 		 </a:t>
            </a:r>
            <a:r>
              <a:rPr lang="en-US" sz="2300" dirty="0">
                <a:latin typeface="Calibri"/>
                <a:cs typeface="Calibri"/>
              </a:rPr>
              <a:t>https://www.youtube.com/watch?v=P4m__vW90dU</a:t>
            </a:r>
            <a:endParaRPr lang="en-US" sz="2400" dirty="0" smtClean="0">
              <a:latin typeface="Calibri"/>
              <a:cs typeface="Calibri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b="1" dirty="0" smtClean="0">
                <a:latin typeface="Calibri"/>
                <a:cs typeface="Calibri"/>
              </a:rPr>
              <a:t>Program Coordinator: 	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sz="2300" dirty="0" smtClean="0">
                <a:latin typeface="Calibri"/>
                <a:cs typeface="Calibri"/>
              </a:rPr>
              <a:t>Karen Saulle, kes4a@uvahealth.org</a:t>
            </a:r>
            <a:r>
              <a:rPr lang="en-US" dirty="0" smtClean="0">
                <a:latin typeface="Calibri"/>
                <a:cs typeface="Calibri"/>
              </a:rPr>
              <a:t/>
            </a:r>
            <a:br>
              <a:rPr lang="en-US" dirty="0" smtClean="0">
                <a:latin typeface="Calibri"/>
                <a:cs typeface="Calibri"/>
              </a:rPr>
            </a:br>
            <a:r>
              <a:rPr lang="en-US" b="1" dirty="0" smtClean="0">
                <a:latin typeface="Calibri"/>
                <a:cs typeface="Calibri"/>
              </a:rPr>
              <a:t>Resident Contact: 	 </a:t>
            </a:r>
            <a:r>
              <a:rPr lang="en-US" sz="2300" dirty="0" smtClean="0">
                <a:latin typeface="Calibri"/>
                <a:cs typeface="Calibri"/>
              </a:rPr>
              <a:t>Mariam Ishaque, mi4fp@uvahealth.org </a:t>
            </a:r>
            <a:endParaRPr lang="en-US" sz="2400" dirty="0" smtClean="0">
              <a:latin typeface="Calibri"/>
              <a:cs typeface="Calibri"/>
            </a:endParaRPr>
          </a:p>
          <a:p>
            <a:pPr marL="0" indent="0">
              <a:buNone/>
            </a:pPr>
            <a:endParaRPr lang="en-US" dirty="0" smtClean="0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  <a:p>
            <a:endParaRPr lang="en-US" dirty="0" smtClean="0">
              <a:latin typeface="Calibri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84"/>
          <a:stretch/>
        </p:blipFill>
        <p:spPr>
          <a:xfrm>
            <a:off x="3124200" y="304800"/>
            <a:ext cx="3758026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69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381000"/>
            <a:ext cx="2072893" cy="16764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219200" y="23622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C0C0C0"/>
                </a:solidFill>
                <a:latin typeface="Calibri"/>
                <a:cs typeface="Calibri"/>
              </a:rPr>
              <a:t>Crutchfield</a:t>
            </a:r>
          </a:p>
        </p:txBody>
      </p:sp>
      <p:pic>
        <p:nvPicPr>
          <p:cNvPr id="8" name="Picture 7" descr="KASSELL_UVA_Center_350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7"/>
          <a:stretch/>
        </p:blipFill>
        <p:spPr>
          <a:xfrm>
            <a:off x="4114800" y="228600"/>
            <a:ext cx="1219200" cy="165607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Picture 8" descr="maxresdefault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7" r="29321"/>
          <a:stretch/>
        </p:blipFill>
        <p:spPr>
          <a:xfrm>
            <a:off x="1295400" y="4038600"/>
            <a:ext cx="1399861" cy="194751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1295400" y="60198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C0C0C0"/>
                </a:solidFill>
                <a:latin typeface="Calibri"/>
                <a:cs typeface="Calibri"/>
              </a:rPr>
              <a:t>Laws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62800" y="51816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C0C0C0"/>
                </a:solidFill>
                <a:latin typeface="Calibri"/>
                <a:cs typeface="Calibri"/>
              </a:rPr>
              <a:t>Oldfield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81800" y="20574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solidFill>
                  <a:srgbClr val="C0C0C0"/>
                </a:solidFill>
                <a:latin typeface="Calibri"/>
                <a:cs typeface="Calibri"/>
              </a:rPr>
              <a:t>Leksell</a:t>
            </a:r>
            <a:r>
              <a:rPr lang="en-US" sz="1800" dirty="0">
                <a:solidFill>
                  <a:srgbClr val="C0C0C0"/>
                </a:solidFill>
                <a:latin typeface="Calibri"/>
                <a:cs typeface="Calibri"/>
              </a:rPr>
              <a:t> &amp; Steiner</a:t>
            </a: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2819400" y="1981200"/>
            <a:ext cx="838200" cy="762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>
            <a:stCxn id="8" idx="2"/>
          </p:cNvCxnSpPr>
          <p:nvPr/>
        </p:nvCxnSpPr>
        <p:spPr bwMode="auto">
          <a:xfrm>
            <a:off x="4724400" y="1884678"/>
            <a:ext cx="152400" cy="101092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 flipH="1">
            <a:off x="6172200" y="1371600"/>
            <a:ext cx="609600" cy="1447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>
            <a:off x="6400800" y="3962400"/>
            <a:ext cx="838200" cy="2286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>
            <a:endCxn id="9" idx="3"/>
          </p:cNvCxnSpPr>
          <p:nvPr/>
        </p:nvCxnSpPr>
        <p:spPr bwMode="auto">
          <a:xfrm flipH="1">
            <a:off x="2695261" y="4495800"/>
            <a:ext cx="886139" cy="51655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1" name="Picture 10" descr="jns152183f1.gi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743200"/>
            <a:ext cx="3147088" cy="3810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Picture 9" descr="59bdd72ff1aa2.image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3124200"/>
            <a:ext cx="1426464" cy="20574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200" y="381000"/>
            <a:ext cx="1569950" cy="1905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3924300" y="1872734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 smtClean="0">
                <a:solidFill>
                  <a:srgbClr val="C0C0C0"/>
                </a:solidFill>
                <a:latin typeface="Calibri"/>
                <a:cs typeface="Calibri"/>
              </a:rPr>
              <a:t>Kassell</a:t>
            </a:r>
            <a:endParaRPr lang="en-US" sz="1800" dirty="0">
              <a:solidFill>
                <a:srgbClr val="C0C0C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769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681" y="5105400"/>
            <a:ext cx="1976919" cy="1619476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162800" cy="1143000"/>
          </a:xfrm>
        </p:spPr>
        <p:txBody>
          <a:bodyPr>
            <a:normAutofit/>
          </a:bodyPr>
          <a:lstStyle/>
          <a:p>
            <a:r>
              <a:rPr lang="en-US" dirty="0"/>
              <a:t>Current Faculty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33973919-BF24-47F5-B0BE-72EEDDDDC0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8" r="1" b="3676"/>
          <a:stretch/>
        </p:blipFill>
        <p:spPr>
          <a:xfrm>
            <a:off x="7362301" y="3423051"/>
            <a:ext cx="1172099" cy="1529950"/>
          </a:xfrm>
          <a:prstGeom prst="rect">
            <a:avLst/>
          </a:prstGeom>
        </p:spPr>
      </p:pic>
      <p:sp>
        <p:nvSpPr>
          <p:cNvPr id="2" name="AutoShape 2" descr="data:image/png;base64,%20iVBORw0KGgoAAAANSUhEUgAAAG0AAACDCAYAAACHtpWkAAAAAXNSR0IArs4c6QAAAARnQU1BAACxjwv8YQUAAAAJcEhZcwAADsMAAA7DAcdvqGQAAGqYSURBVHhejb1XkG3Zed/3dZ/u0yf36dx9872TMTPAgBDEUKIsyUHZ5SrTEgmAYNnyu0gqPM+jy37zg0t22ZaqTLtKtimJFiUq0AqUbIYiSBAEZ4bAYMLNndNJfTr5//t/e5/uO4CqvLr32WuvvL60vm+ttdee+m//u//+Mi79H5dToR/8lzElP/eLi3yeXEpi5/Q8k9DZHMgtvem/cD4eL+OcS+VdXFzkdXlByphWZVNUKCef/NRvn9thv65p6tKdcsu40jld+tLPDxWXTs+ZPsPLMmmX02ZMOuLSM7lPIrmr2CKLneEmdy1okq8Mc0tcriGWffBPpkloFemLBA7TP7A6vzhPmJ2fxdTOYe8yASsA0kndLxXJlcA9F7C5gwBVqQInXSlaTnUvXBSjH1BC2SD+XAWMdZ2e6To/j7MzGqGEKmIaJOkP5OVVlI1fD5UKCBPKpipOb4BTCXfSqVYDg+fyj2DS+q/wF4HcnFaXCcHxei7K9KPTkTD9DvONgGy3nxIgxUOWQb4XiSHTTMKcjpjLghD975SkIRx4G1FC0vnZaZyfjn2dnZ3E1KOnz4SfRM7lpS75L43VM10ZTgECrf5nYqoyE5VpgEdTQKKbVDh8VJohE6TpIvT0/CJGQtbJ2VmMdT8/zwZOUXRR3jQdwX/tmp6ejpmKEpFCz677GlBKikwOzXQQIdEVPVeUf0rI95/C3ELK4PKfsxiALtMJCCSdQ11H1u2KivoyzcRTtsmAJ5h8uhcXsMIloahEPVcol/LJq8QQdyIL+JzG2akQNh7pruts7PCpDz749uWZsHmhBHllhsvLM9ctNlThM8JXLWbnGjE7OxczIA0guDXZpOxQ0TkaQet0x+FHLJ4JkGPdh+PTGJ6KgoREYl2EEhlAuuC8ae7UoWta9bl4CEcJISyy0MELlUE6RK25W+WcjU8UexG1el3InlF7p2N2ZlYcK6LLJmXZeuAxf6m/fPYTAQ4rGsd/EVmE2Zd5SoQ4PQignY4j3VVcyW3mNAUTAwEidegDTAKizk5P1I9RnIIs9eccvIAL8v+/v/aPL50INjR2C87QBQtMQeVCWK3RjkazHXNztew8f1ROQ4oGuWm6+6LJRgLxNFbAVKNOxGEjcdpQ12h85nTkh/pAlNmOMCEkRXS26xQOHUtEqCMVSYSjo6PY392OaWS8CoAoQJRziyLPVOFsvRntdifmqiK0WiPml5ZjcWExms2WkChCJLF7wg2SoD9FSAZe+Qsou2u4so+O9+/EZQw/iaCJu5aOu9O5j4msc8HkFBEoRJ2Ph0LWWP0WpykO5pkCaco09Ut/7+9cQvEeYwAW45ZqRCRxVUShc7W6OtqNZgukNYTEGVeJOKKU70Mefhqs/H5WOJzJmIhYHKkhA3Fb/xTqSU5hvBoMR3GwuxnHQsZJ7zjGJ8MYDYYKH8TZyYkReDboxZTk+ly1Fo35bgz7vahWZ6PdaERVUmAE56ldw9Eo+v2B75fi1Lr60O50Yn51PTZu349bd+/FvPLTF8RxRfXrJpfI4V72xc73a0jIR4dnkO4AroyXc1qFlSXiyvxOa84C9jlmWQSKq051IQqTiSSNlGbiqOJ//V/+B5Bo7kqeUKEqeFpjCGPBjJBWFXc1mvNCWidqoljCskNFQXLkc+Mcno2FlPGboIUYRMiZKjuRaOyDNF1jNWosZO08exi7Tx/G6HAv+gf70RPSToZDZbw04VQrFYm7qkX1mfLM6nl2diYuVOZBfxgz4tCOnpvznThX2KkIYjgYuGUX5mpRqxBTmb6IeqsVt+49iHuvvRk3bt2NTqtpAqU7NB2X92x/Qsqhk3g7/ApIJiwigOMLieSuhfkmGFhX8LgOwoQkI4wLZSOlC/VC/IAS/NhR3y/8wv+Y4hgO0x9+EGBgqyMgj3EM0dhqzQtpzUSaFYNMm3c6dvVkJ0RlWBGq25mSIRaPRsPYOzqOpw8/imff/YPYe/48xgqrzVbEMSg6Qs6FgC9um56bixNxXK02J81iVpQoca4O7+7siRsH0epIAoiYxiq31mxKlDdjVpAcHIsrhdxmuxGno1NrrpI70FLMqT/rt27H3Vdej7uvfi4Wu/Ma/ypCkyKV13CwqC76gsvu2GNoFX7/vpDs2oP9aIn4lKdAWGqEuiQ1Tk+HapZEIeLfY1eKw0QYWKEEUKSSdVV+8i/9p+9WzFWiQjWahvPM4O9LDSduZnZWV9UImy7HtKIwu7Kd11o/8V2r+FzAHgg5T588jG/+xq/F+7/+r+Lpp5+Yq2oSVa3ugsoHMaI+jVez1brqn4nBQGOZ/sbq1EidG0tcNhtzMS+RNztXVcGXMb+45A7PN+txrvjDXt99GiovfVlYmJfUqKo8gU/pTkaDONh6Fvs7mxC/NePpmYRD8h3dmfTQHXKvieIiquivf+3Xpf5OOEtpZLHEtO4eu1D6EH1w1ulAxKTrBL80Q2vsidgSWVcOhBVV/uL/+Qsmq0SB4+QUVYaJnOiwRaQomPFtRpx3pYkV+ZSnVDzKe1aBU5gAdSaA7x0cxHc++IP43d/8t/Hh+x8YMV0Bc2N1VeW3Y3Qyjl6/L644M4H0BHhESGNOY1K7bY0RJeNU6Y52d8V4MzGWeKkp7b2X7sfC6lqMNI49e/LUYx3Ne/Z8SwhbMuAu1Y6OOHO2Kk4GUJJCc9IyKXtl43as338pbt6+F02FTQvaV30yNNwPgwUQZdf0b1+6Mh0/TgMMxF3icml8qg/NUFqhFA04yyp9wV3msEzuXOgYJc345kJ1+6Vf+rt6piJqTwwXT5ajZUZU51khrioFAI6riCsSMUpb3BnQERlpV6WyktUxxpzFY3HXt77520LWt2Nna1MIOo/uvLRSAWgsQGMOoDxcqCMA8cbdu3GhsWhBogsO2drej8PDwxyX6g1TbWVmOlrtrvKL+wb9uHn3TqysrsSnnz6UWXEaHXHjh9/5bpyIE6fFQX0RQYq9i1hcXIiO6sE0mEWxkVbZXlqKuy+9qus1DQdNw+kKcfKDNFwBTHcRGBRew450xiocndwF4V1IFMJhSJExolAwgeNRNuDCiTjkcrEJTyOOO23g7x/98t+j9ExIBbpQMcH+JeyqzoI6MkxXqhrfJCJBmgCAdmgNU5woD6WoM9lYRCiAJt9oeGJx+MHvf1MA/MM4lro+PDmNmuLnVBbcdnjcN5fNiWNWV5aiI+7DMEZFb3cXrcB8+MF3lH5aGqxEtTgPLusdHsdQisywfxwtjWcNicvVtTW14yIeP32q5qidan9fCH2u54Ojnrm1LYQsC0HLQlxTislsrRZdidclaZf1zry47U5s3LwlIlUfEJb0r8SMfuyfuCRYSIH+A1iI4koc5thluwubyyYWXEeay4Q1fwX4wEVZj/+pTFcG6f4Pf+n/uEQUnaogsJ92gpAmxBGWrJtU4DHPY5su+SnRYeI6wjBgcxC9cBhiByra3d+Px59K4fj0e7G5tS1tcWg76fBIIoI6VDazJXWJrLqUjrbGtSkBnTGr2eyIHqasKCwur8realkc9mUG9KQdHm7vqpd0OsSlw1iQGg8jQViMdYPeUERyaJGJVtnr9YTgQXJYVZwnDu1gCojj60rfFuJWbt2Jm3cexO179yWyWyLKVMjsAKBqK6m+dMQ6hcLpv+yoJHqNX6WBbIN5osqLFdRnZm6EN8MXXFG2y9CDa6BQ15mEYa7/2//T37rEaB1pMByJYkdmXSghkXYmhJLFmpU8lAuiALq5T4FzAvacgF2XMYsSgWXPtBNcidG7Kc3wiZC2t3+gQX83poXYsSgQRNdF4Xt7h3EsFb9dr8mWmlcFMxKbnbh1a8NjaVdIbAp4veNBTCnPSOMDiOgf7FmL7B0dxLG0y8WFheiKay7UsYoUisXVJSH4VKbElht+eHgk415jobjtQJrrUMpKrT6XHC+OaopT4b4HL78cL735+diQLbe4uGxR72kwAw15UgBU8PC9fMZnooXQxUkwQDGrATMgDi0qFS98mcuMYBCmvMV/URq44hchpmcDP58r73zx8+9u7+zEc3EAXLC5taOxY9fq9OHBYRxJ/AwwcHUdHh+LUmWwShuDcuFAxCNccoiYkgiC0yAdRJsVDykLH37nO/Hk0WPPYlDumdKgDNSl0KC+M8uxvNiNdYm1llTxeXEBHalWxWkyM4a9UWwrX19a51idPxaSLgUUsYBFT09IQAjWhHRUfPVa7VBnRVj7e3sWu3R3QYTQ1jWvupnzQyxDlMcaJwfi0p64F9uv3WqoXiFw7ZbMh4aINIFoJ4+Byb+ZArHI0KBqQQAIQ/QZUWovmiFcJmIppwghZK7kLhXCXeVkuYkgc9SEUBDN5bMIcu3GxrvPN7djR4iDEhEncNq5qBkqplMoEScag05lB40FAKjX7K2GnohaUR5q0tQq4jhYH0N3rHx72zvxkZSAJ8+eOs/BYU/cchydZsNchdo+K4AsaFypNWuuC5urJbtqeXlB49OC2iHbjpltNZix7FTirCruGGucBABMizF5xdjYXVr0+AaCe4Oe0krVF3CQGIey2c5VWKPdlMmhsVM2X1PlrK+tRFXtGahfMwLQvDgVDCCKmu2WjPWup8FsfBuo/AO8TFPBI8niVRLrAIU67/ELVZ4LJSQRxtgMh5nLQBj5cZRbIIkwE0NxkcLIK+IrGzduvMs0ivCnhmGjzFj8Ce5Zljy0x4nVcMTiLKJElIhow45rNurStFqeWpqbrXk6CiIYyQaBEKY01plTJR6Xu61Y1dVQ3nlRPYWrP+oQnYg4OjiSyj+I4+Oj2JTicLi7E2ei1pbGHFYZUCIgHuYiQQbj1pwNIdly5n5hWQWNhJij3b04VVvQGrsLAr4M8F21izG8KjEL0HYlCVC9oQ44G25tComMqcBheeWGtEppkYZFwkG/6ScURjGHqV5xfyIMQxnFQ9yldtpMEQee0UconY5OhKCcCjNSisvIuhaez3Az6SXFXn/jc+9aZhtLFIo8poIc3EEKGlS9oc4IUXSgIwpsQ4USHS3dGdTrolwA9uTZM4nUg1CrrXaDZKv7jx4JMOex3GnF3Tu3TRyITsQjImSsTvbEDSD3SOPN4e6BOOVE455MBzXtRPF92W9jKRKXAgTjIZQ1krjuHx+qjhMZy6PoCemo/tWatFch4FL19CQ99kUwcJ8aaYUHEQ4g91WXZKr721fd1IPoQltk6qyjMQ6jnX7gAJwBaX/CCw67lEhMgzkVjgv1+RwkqlwITDcTSV7OnGXhLZDDJc658jtO+XgGyZk4Ki89eEmcBpJUMaq9MgGQOXFCS3ZLZ37esw5cHSkJcEdHVN9pdxzfEuJmVBjjGVTLGLO2vJhUr4Yz3n344UcC5CCW5htxc1UDu7jiQBolWmRLCkxLnIp4sSaptswK0C2JLih+WvnPVRZimTTVmkwOccSZxiAmkY/2Dy12GKwv1Qdmyk/EXdSNuMWAnpoSeSvNiFkVEWBXfelKG4V6EbOkgfs8l6lhAdHVkh1owux2Y2ltQ3HMBAlVApoRBuTVHpDF+IrScQ7CNXalwcyFFFH7VTeSJLFVIIlSuIvw/OyyCz9pinRQbKZ1gGOm/qM//acvUc9pFHZVTUCsimvgLjQq5PmcwpldYBZ9dpaJWqn3yHmVQYf7PZZJtgSsgWfbT9Tx7338UGIr4nufPJYS8jRWJBJvrizE2lLXnAywmswlCoF9cRTjIgRzqYYDNKbSAAxNhtIwBecEyCl5PL7oQnmgE5gWFbW7L65hLDF3inuYs+ReEXBnZYSrWCk1/UAfbgpxiyLAkQiHcXkgbu8JqfsH+9ZYW622p73efOed+JE/9WdiZeOGiE1UDtAmHKZLyDk7QyQmwtAQT0GYiA8Og3C8bAS+gLnz5z1XNwpEqN+X6c1wPM6T6Z3MTs9f+emvXtY0FjEZC9ISWUKQkJL+vAMIZDzUSSkUAnceH+7HwdbTuBjnxK7lthp6LK3t8bNNXdseH+aF7Furi+JScae4+EJiETsF6hrJLvRAroIt8gUMkGOzQWHMFWKsXwpRKDQXagdTXIiaKZkYI4WNJDYRfXAMYzMmCuIPKgXUiMr20kKcCkEY4nCA2E4SRVJFSD+7nI59jaOPHj2xclFVX5Ayt2/diC/+6I/F53/kxw0LuIX+TE3GMLhUNqDuzOSk1AJhIE9iUc90SlAxgowC+nONq4wYPPzghyMdlgQ7mREhLfX/9b/5Ny4TSSWC4KLkKq81CXBQNpVYHheVM6mJGru9+TQef/yhwCIdThxIfV2JFWZBPvz4sVRuiUxRYUfAuSFOa8tgZqyoCthVxgkBmnW2usRhNhQgT3nwnlGbZtVBxCDEUBWiaAvrcGinIwFFTO02o/GyInCpAFbWZ2SnzYhQUEKgfqYC6hqPGeOGSncicS2hKs2xGScQX38URxoz+9KSvdiqMFYLFmWKPHjt9fhj/8GfiVt37lvMTisnCPPEr8VhchizHCDLkxOIRRGNupHEVSDFf+5neRGcCMTBxQQaxnoC3SXSisQx9V//N//VZVXqMkhj3QrWnFCB0zi17kIcCJSmlutAmASn8fTxp1Lr37MGibYE8LsLSxqzjuIP/uB9ibC+xdPaQicWmnO+d6XQgDQaUxdwZ1VuDY2N+l13iKM0XshTVbwnVoWMaYlSJnwBgtfIBKgTpVejJGVlDiCapEzUZ1WeLrSuS7UTe5JVXzh3SoSC+CUvmmddz5saXx/t7MczKTGHKCMqmwtjuyVuW1xeih//U/9h/NE/9sdjlsYJOaj2np5CFMJhuk6F6OQuxrE0A/ISCIG68sL5pVg0bAGvY3kmidGWwRlgOLHzrdxEVPmJ/+wn3mXMQpvLpK6hqEjO+VQVFelyNIWoMcjrIxmmx0f7GhNOPafYF4eNRPUjKSb7u/saI6XFicybAmJHCF3S2Ma8X11lzUtk2WZjwGdcUtEsz3Q0LjZkk0FMDAdt2VaLGl8a4taaxHR9TiaGNNaGCAVkTAl4yzKI4eR5K1DNWF9ekWmxGAsquyvbD013QYpUQ0TQkSbM8g1IrarfqxrbmlJwUGiONa6hREEY2HPcWR1AY75x84buTU8GwImeV9SV01KIReYRJYsEm7TDDEG5RJBtLl02qXTPqAwznDOAoMwrD4Tr0IKYia/8xb/4F97NCq5TRTpld4E26rgc5rKMu36/F5saz7Cp+qJWqIiVAWZOdvekhqtzFT0vMbsgg3lR6n5bSGKOb05ijrGDPSc1OF2ch+KDas2dMQUug4NpFEsps0LktBQLAHkixQEaWpB92JHSUFM6Vgva0mjrembMa6u+ukQcmi+TwnWJbwimqTBrv0IknWE4mG/VbdZgguxKoel71ZyJ8mlJj5rbtbSyGEsaFxNRzHCgraJsaCy9FOLE0eVaGNydDhhKGpSwBHg8GQnAFNHJPcNxTlPC28gjVB7CdVX+3J/9M+8yTtmJ/agQV1ZQLoSW4xph5jLJ656UkK2njyWSpJGJ2tm4o97EpcTZULbR5cVULLZqUdcY0ND4UivGzab8VcrT4J/icSYnmIUogANiGI9s6KvFGOJzArjHKlFpTc9tIabdEIfq3ppfiKauykxVdQrQKqMmJIEokIdrS8yxzQClw0qWCKVWE6JBosIxtiESgHgsrXT78Nj7PVHAQAaSpiEkr62uSHmpShRrHJMyYg4T0jw5UCAMV8IPiJezKVf3BD7IcDp7Cr+fXUBx578IV9mEVf7sn3sRaU5UZjayVEmBNDGSOY5n1Punjx/G4d62jNoTaZHHtskoAqACYNJ0ZOQieuYE7AZIUTl1AWJOSEEBqguRqTRIARIHoiWy5AJXeTUd5HIX8EEuKwk1FmS9M6zhHVd1IazWBikaK4UMlBdsrrpsrJq4bFqNov1z4jCvzAM83SEU1gUVaU5GbGHyiNaMNPawGDaKB/lMSK9vrFuUoyGigSISkVTCVoEwLsAMsEo4XsH0ajyj2JLbFE9eAnHF3eH2XIXjq/z5P//n3iUKNiSOQhzpi7Wy7LCRpbs7LP/+4UE8/Pgjz84PJaraGjeq6vi+BvNdGbzMclTFYfMah5gAZixi7nAOhIiT5gQsNueYw2RuIBLNWXqmHtclkemtDfhJD2LRagX8CivoQt6MbDe2xwEsZmSq8lcVRlrvecS2FJBnJeKse1sZUfkGgkOEQHnon/4Y35nKAvTnQna707UtB1iWGCeXZbbIMGcYQPEpjeaSw5zwmjMcQdS1ZyoukTVxPJd5izSTIv2T6UnjttPhHM+S50wN8mVi9vzaUxSKOq4Gj2WLYF+dXUpRWIjFpSWJiqnosZjJ3KHGBUTfHEASMMlaLkOoSANuhjFK8UAOyr3QuICKPusFzlpMixMxmuFC71ORWJsVAcywxiVR6NkbpWEBsyrRNafwGQF8TuNao7sUcxKdJjgRyhTpVaYC3J8Lte2StjGDrwaxhW9GCAPRHZXxyoMH8dLLD2JZSFpR3yBWxOEYDVV9Tw4zYNLRwRKw/OJXHjtVaCS548QVgT/QKRIYAX8XJh95CwwCQylGRWYQ5fKUaNKYIrP/XJbSkI6CWF44j4OjQ8l0jWFSlUejodX5LgqHFIO6kMLsv2cSQA7UDNB0z5cxsNGkHnOpHo1GRiqVWUwK0Dbo4UIBnvu0OMdEJQBOKy3AzHZOCbkCupAMoqeEFBAEwugiRAnQPO7or9TkPBnrfhdwkB8RyzIOq9pLK8uxsrLkFYndze3Y2tqOgWy8XHUuCJ026wJGvmi/4ON3FFwP4eXdYHD4i65sAf3PSYbMpWe3OV3RZnWadPoBEZB9ZnfJvvm65qgUQ3IohQPgsuJ9eNTzJhx2NFUF7Pl6NZpS95uiWhQJFAwo70wdPcEQll1jAKoOZj3dKKhFHhMNd6hZwKHRBrhMjEsZ6thJjEnTQgizEJcaOy9R0wlX2lIZumS+UncZVPLLQJfC5HDsTClO2FnkZ55SFbliCApbtKG2L8y3JcoVLIRgwB8eH8T2zmbsSVO+0g7TTZCge/rzSq9+AJpcItnea04QLxCfT85JqP70xD9lkFdxIlpFqkB2FqfxlkmVQlfaGwlFR5Efn+ypOWtwTanOYwGXxVPiGlI62BCDXTUvNX9GAAAIFksqxpOn6rDVZPnhNq4zIYQpIDiCAZZ3CTBgyeTmqwjahZqNwUxdEAyII2ZK6eFADZIat7CDFMw0FghXkYgVkK3MiSCHc6cO5SU9fVY6eosyggmBhonI7M5LqdEYyrLQUGMcdtpnXYk47ilyudN6OcApV4YBQ5yRRfvzkQROyqPFop7AEQgry9IzHgpSUnpHFmfUXZAyIPyczi86qFuMR6jwZ6LwTYkNOAeEVQXEpgzXJSENJYNaEIUA3VaqcjNjwBziUHbciVRna2Ki9jMZ6GcyaL2RE+Qwb0en1AbMAGFJF2JWd5rpQtU2AK3yzjWWXvjqxYUUIbasMfPP7ImFiPuhS/WrEpWByATBSBvFGDBKRw9VHtNTFqtqdxL2hZSSvu1TEzMpaV/hrhDiqiZ+3GefTZw/yNEG3fwG0FXRLzgNMWhqICc1NhDIKFHaZC5E9wJ3SkOhKk2VIupyCWYsQ5k8YUN0XYM3Iomxjj2KShwzagEqAH29mBK3KS2wG0qEsR2A/RqMiScnQwMLkZUzDkoroLMD91JUziUsu11spz6XyGOGgjRwCSLSnET7rXxofAPJtF8cQ9OBBlRMTxDZ2U+4FySKUfXDTAmr3pgozMOy54R03qqntrIE9IJTvuuuRFDCDoimK8PL9MAcNwkvXEETDr9OGPgLpBXUJrBCUXrgX34lVrCRiqblqLRZ2KVU1+UFQ3LqB+5hWYNJU1RiG+YSVdAUc3HZrhy8CScAJeSUMUdhtM1TQicgC45WanMLSAIXaJiIbKXRuMgzFZsiFcbENATEWGnxhJgENRJ/ykBhapOyML4aZcqof/JD+FbfVQ6rDBAPU3HUjx3JrMva4pKXYFi+YSPUdQex+56dfAHQRdQLjvRl2uuImfiBh/6AowKdPtNABOocY463hhsxilbHbFvIb/FIz3SVYYQA9IoGZ6aPsLNYX7t541asr616ARWEVjUm4BirmEwFMGnYpkLCMxO901L/qfNSRMJY52V6EcAFJgXI46IfQkbR7sllZMvrO1cpUlUfc5JT4kaQwmQ0nVflPFxxIdxHWUaW8qtNpBe5UaEXd5nawn6jzYyjrNuxGQhYlM7t8r3w2GU8QYbbtfS4F7RPuRfj5Ve4QxSdJJxORMcMgS51BjY28pTZCooL0d3IEmA1hjhE/QH4jFmo81U915j1qM950piLDSx+gUJIoMLyvTfPQqg+v7QoMTmtWPhBFVhz89iqziB+WLdSrb5oCjYZbbSIVJxtF4nRKaWnXW6/kIORDpdR74UQZACADPoA0dA3i0wJRJVhala4fC6HWRNmVWZUB+tvveNDr8r3hECXpfQsnJYuEVI8yF0BPwFdPiaC0p95rjKV/kRglne9HHyePNa/CAdEIcZ0BxEg0M95EQYC1QdzHQUBRGw0liOYMamIYjutjjtvzUoIOxWCmdSlCSDMG1IFYMQkWPcyi8riOXcqgQgaBhohfMZEIZY6LQk0xtAm7DXssIo4R3VMSxxXqmyd0zMzKHSMxqo+lAx0FYHKnSXcSFM5cDtzlDauuRSPuEzxq7FM9bSbTW+exdQ4E7dZxHsFXNKgUFJwn+WW6/4rwJfPL6bBlc/XwxTq3zKMezn3OA1Vzagh2FFccAEANdXq4tVXtsSZ++gwSFTnmVwFQAC+2217eYUdvqxT1eVnXGDjKq1EDDBW+QV5hcMBNMLIQkSoJV6uUIPgagZ9DGWPe+aiovNqv8W52snbLbQFuGGukJYkYpNMq3rgVMQki5UeGy1eVYjyKYPyQwhCNFxH7ZeIRMXrqiqsJc5mFQHzpcOEQaejcnnfYOgtd4DTBEFu1UnWK0djKApAv4g8HM/l5TSFP+P4vRZGwQ5UWv2q7wVi4DREJdNLcJ85EGAkoowsZVS3nBlIUwwvZEDlvL6EXVWbmYoRu6bQ9hR/os7ZKS90eTI+l/aVK7xwK9RKozGkSQMCeVEQ5ABYwchcZwVDcdOzCWDbXbRNz9Ms2GFoq0YWJC80jkE0IAtjOsdGNRlRjZIkBLpxjGezBYdqTK5o3EJqUC9E2tFYvczWdKWBeVFCEIveXudW5B8uAZ/3zzoQW4aXiMFdpb0Ku+4m8YaH0vCvuwgURDFlhFgEUXmfzIZPmlU0rPQLRNYq5Z9WJyxO5hf9dgoI5G1PtmqbT1SRxzEh4hRgiuPM6rrYZ8LWAY1Mca7CT4UML9nDhbq4+w0TqfIgAjF1AUEoHDvM5ahsuAbFCOh6ZV1pziSqmQVB00QRYhuB31dQPm+y1Vh1tLcXA43BrI7DdcxvIj5pKxPca91OrLeb0SIM2w2tUe3rMh+qMj3OFO5FhH0/knAT5BVwsf9aks+mJ6Vz6IcYpEXlKz/1l9/lgcSlwuGxS2FpDhAu5JUVyI87FkCeb27KbunlFJXC4AKM7P5x31u1lTvHPNXoExFcxKXXxuZEJOwRQazN4gcIiFMRgKeu1Eg6aEVBQCfcJKJnNobSd09zsV1OAMd289gz6huwZyIcb7oRogeK740GsbWzHU+eP4v93rH3QO5t7cTuzq53JTNenWFbCijsWcn+5xIPhv6RDOoeyBdRMRG+Md+Jlq4pVhgKRJTOsNT1IhLTTeBY3D/rzBhF/ryKtPlPiqh89Ss/+e6LiXQVf4xrXE5cxOFAJrMCH3/MG5wnnhhmfz+c0JM6zJQWantlShyoLLOCtZUb5WecnBUCmTnhYuGTd7nneONTaSvTqSGKhVSf7gIcMyY5/cW0F3JOglCAZFPNpZDD9m9vEJWRTb0gbdAfRH8wiH1x+zO155OHj+OTp7oeP4ndg6MYSGT2hUiQOVR5RyLCHYXvH/dsO/JSiaWnuBdRbEQzWyN6Yh5yeXU1Fjduagxlv9i/25Uwu+4+GzaBexHOb+kH72Vy4wQmAGlFiC8nLhLZXS+svAtpzGB88vBTv+SnPgYvtgPc3Z19cZU6JgzULGazk0aA8oM4lHDEJSvBbV6+11gyJfUfKuKtmCHIV/kDcQ4vBrIijvKP8c5GIU/wqjeeamKMKdrNVBg7so6Pj2NP7doX4jb39mPr4CAO+sexf9SP59vbcSSxSHt7QhRvnbLP5VAi8kCX90WqH4hGFlyREPBLT4RxICKAYFtz9Vjd2IjujZsvgOoHOdpVwq10PCFWr8eVHKafF9LbS1j5oMZUvvpVIY2QgpOzoEIc2s9VhjurG864tLu75xf18t2r3DPBhOqZlA82qrL7mmkgFjtBEtkZ4GtCDJtv2LCDaPR2OCkJ+/1RPN49iI+fbsUn4o5nAvjO7r7fsWYH44E3kx4YYYy3Fp+FdqkAIfbCb/McHh95n8dBryeuOowtjVsg67FE49HhkTRKmSoShU2J564IZ2Nl2buOeQGDV5QgKt40bbUaarOITek4ImpfCJVeG3cXl+KmkDbdXZgAtITNdVeGlWIynwt4OteVK9O+8OuERUr8FKN75Wtf+6l3AUKGE50ZcDyDoPTnsy89o3Kz8+rJp59KJB4JGRq3hAy2HLAFnMGavSDMlNvYdVmYCjMKm4uqKJm6eqPT2BOyNg8kbp9vx4ePnsXW/n7sHx7HcS9fOgRgBwIYr2KxN1E0qTIFYBGJEgimGiObdSjCysaxRNyR0m8L4Vubz2Nvdyd2tnfjWOKP9b16sxPVVjemxDEDcduRCIGpMnYUs+19jmUllVfXeAWnIa41YkqEnph4XmJhdHExzjEB9HwFsXQTrincdT/us8+l+4F5hBp7C4ShllR++mtf0Zh2PQOIYSjJxvgSsIkHt2UyOoO4evjoiQ9gwRGHEc08X12c1mrULGZAfNkR9mKgfAzEmT2p/kfDsSh4GFsC8DNxw+7+gZClsUZAR8xhrB/pDiLgIrQ+KyKMbSIQ2snO6DnVRf2MaYfiMt7aOTjYF5IlKqUY2fRQO/YGJ7E3PI/D8WXsiuuo41AcedQ7isPdbe9fAXmMtbwFxLYFIMYq/dFQBrYquctLGe35GDaa7jQguY6oK1im+//zzEUZECSx5XMZT2CZS0j7qcnGnhcKKxJl+iz0ejwzCsx0bG5txbbEDrYX83hsjRsLiZwHwkYeNu8gAkE8jtmG3ujEnLN/LEVh/8jvQ/MWamkKAPihqLovADPuMDnLnhPeW2Z6q1wVQFnpSITNy5hvsA1B6jo94W3WPWmvuxqrhqpLtUsyVKOnsXdPBHE6LWLqLHuL3etvvSl7rBZbTzctUlk5WGqrTHEcKxae7lJ+7MVduFyEcrfbjVkZ3Sc1cTdwUYpSIr0A6B/gyvDrSL7uCOEqTYkyDRzmNU89Vr7+0+I0B2ZU4bGjIdYdiwSOUi7/8SxqH4paUZt7olTay0sHzKrXhbRms2YNUS1wIx1v9bkvscQK9KXNBZb3KX2o8fC44LyBjHBGKxWnK0/5GQgBbCLqo9KL29oSYRvLC7Ekym8trck4ZvMOW8bFFSIKjPyaYMnq+cLaRnTW1lRvT8rKQZwPduOmOOrtl1+RHdaJhrh/qVOL+VZNClQlFheEGBnt2GycY4J9ND67jJbauiHxqUbHuN6ia3bXkXUdGSVyrsIK2BXP/07kZSISTJ79iP+f/9NfVj4AmjMTOH5dmB/0VCTGk4/8sLY0jI+/+c34nd/6RjySiBkVLzZwWs5Key4WBdSaxCN58hIX6eqLq3jpjn0kzKjsH59IWZChi5ruyeDwVjY2snYa1agorYKEuHNxJK/YTsdytx1vPbgdP/rWa3H35q1YuHFHnNaIk/5RbIn7n2ksQ/WfupyJIw2xJ0Ly6fSlRPCOuH0cyxu3Ynl+MboCfnX6Qog5V360Xmm8aiPv21WEoCmVeSGksfpwNJAZIymwrn6d1tuxz7gmLmUF6wp2KeCuIwK/4em7Qfd9rkxz3ZGsDLkej5roUiYaoxy/vgiH23S3zaYwbCmHq7iqGtya74a6FfMCfl1KxxzU6YbjVImUCC9QqkIjDb/C2FVMG57vHMQnUj543ami8hgTLwS96tLNWL3/Srz6xhvx1pe+FB1pm6vzzdhYXXFb0Dh5kWLo6bMzGdm6y067FKcxji4vdePuvduxcWs9FtszUTsfRX08jJdXu/FAHLciCbA0e6m42VhZkwLS5T27Ke9C5hUozBBszGlpkznrMh1tcdgSG17nlFYSApmZkLhylk0FHK+7CWx1u56+dBOE6UaZ6S3uiisvHBrCJAluUrgaiQ+EUVNxc3wqKWhwM9HszkeLvRSnAkqzLS5QZyUamTjObQaZjp1JnhWXSGWWhL/j45EMX4kqBW8sr8bNdQFzsROdOSkYx4+iE4N4+f5L8bYQ9/Lde9EQslbn6/Hg9ro3wDLdxau+rCRrgM31M3Equ5d5B5s+VDXWzd9Q+vmWp9suRRxVIaI5dRKzlxorh1J8djdjeHTo7X4NIW1GBMgWPhOn6phi3lPtZmrPW86Zb4XIBTP+gGEBcgGouP87HHC/nmSCLDn7FXlV2mfi5DBxcvR0MVCI6EQA9VhGg3W5WSDLqZRcYc6BV/davRktaVKzAl5TadnLcaJxCE5gCsrzmAWSbElJTDGTwfyflQkBcrldjzvijDdv3ZK4eyt+/IfeiT/5wz8cX3rjzVipzcb53k6sdRrxzjufizs312NdiF1fnvfqAy97sORzicGtsY9FSuYomuLWuWn5pCCxEj7FQaOKw3DmDVSm2Q5lB3IwwNmpxKH60el01Z+Wyq0I6Q2NaZxOJ+NaIhETxsCUMjR9IiPb7ymoPwq6Au0VcD/rCM+48p6uZJIy7MX8L6bFT/rK17/+Vc+IFHm/z5najNDkOpI5TGWhEfJe1u7DT2Pvww+9UVRWs/rH0v6FxEktGlU2gDIHKSzDabAVefVHc3hDc3G+EQve838Z8xrLViRy56WZtSWfZmwZSWGRuJrROIN4xSZEWUBM1oQcDOSOCIcdx1ATE8ZTQiAvdbDZiNeAW9IUeUlwQYbxvMaihYXFWJKYXBKHz3fmoyuNsKGyhFrPYcJh00I085Dla0ysPswIS1VmYgTAoRB9pjrZfzkBH4AqgHvdlc+G3bU4cMLjZ8PT5fMV4ngWI3z9p4W0Im2Z2Z4ygPQElX/mMAc4HhHU29uL7e99N+rimFqHl/QSMVUhtS1DGnHJCnlLAFyUer7QbvrFQ+LqCquJm4hrasyoSslgpaUyJcBJC+UsSOY5eeHBW+cuz2UDiogu2fHLC4TTXvPilaZZIYnNqSycUj8bcyA01uZ4odCvVUmJYD8jrzo1NfYxhnE6goY3IUyaohDH6jdw4q0fXsC/EOedKuBM5SLqWRM/Ub6RjPPzEmklzArHc8kZ1+O+P13eX+SwdGXY9TyEqT5FuPAiVO6FYhUxEYv8U47D9CegYHx21zXY37pprbEijQ3qv9CYwF74XHikxKmoyY5qiYMA3nxjLlalAd5a6UZbYbxEyAwIL9Bz2Nn2863YfLbtncu88MCu5W5zVhw4p0arbrXDMxXiqPEoN/l4DVDhFdEMO4yZx2Rhk+0IWFtVib56cz7qUiRq0v7qEn/VGZklNd4NaMWUwqeEYOn5JsbpGXYzo+6LYKiLRVJmSISoCxnWp5IiKCkWkQWAcdcRVrqMf/G5zMNtkrYo5np5pZ80aYYpFUGqQr+IwbJg0FKIRDxlOM8qxHNyiDxR3/zaaqy99ECFSMZrvKj2jmNOXDFWwWyGoVXeyiAgzs7N2Ghl1xZctiJN7d7GSmwsLYrzGqL+urigFesrS3Hn1kbcvrkq5USaY0eIU/ylkDvqj1ym95tITLKUw3wns/GIRWnw9ETY06+4Ro3wDmTvhaTd9U5MN7sx1ZgXkmQgzwppeg4hz7P2KjM0HnISK0icwmhXoZySwCrF1AUw0YUGicg3JSdQuUp4Xwd8wvUKUVdwNkgn4WAD/ySeYD0TVqbRAKBKC5fp+LlClPM4RL8UTjjiR8/26q8h43T53ktRk93DsQynQlptNIgVjRMzomjvvFJZcCzvpMGJawsLcWf9ppC1HmvK//L6Urzzyl0pH6/GF3W9fv923F1biuWWkKXxrCngwWGISL9ZIzEF4bDexUv+GMBsPOLICQ6ngeOAJ8whzUIdliIxHgipuTYHglmPm2IcFKdfqkwjgT4XkoFdatTDara/CQCyRAiXjNsgMoHkvxLYCXCKyfDSlYgokVE+l3nKMP0azt4UTJwIglDnK4oT/TDvkAhIlwVcrxDnjujKcF0qjHIoEg5akObHrEOMpRrL2mzVmcaalYhh7m46zqSK88oQYgyVnBMOulKfl6VA3Fhei9vrN+LmqjTD5ZVYXliKjkRZVwP9QntRSsaSKHxWZZyqNrORiQc/mh5LKFZAJATPLxGEIg4BG+eNQxbR2WfvOu6rHXAmCICb4D7lvRR3pSAVRNTOcxnz7Ia+FOb9PrrU/jMR5Mmw7/HUhRoCwI/SP+MAU4GY68i67srw687p8RRRZZqyjunsUF7pFEVF6ZMfkSkgiLsSUFkgXOO5MPkJr0kRmNfYVuc1WgZ4iT5UfdR+EbRzsZ0OIABQ8qKm83ovp6LOiVN4abCqcWWuKjFZ60jr41yquhdNU0yrIJWJJod9diZRyZJPtlmAF6DdC2wsVsEVzpiHMjuWrOZ8ExT3M7hO6PGbP0SiLZZ7/ClDiGY89rY/PzNmSptExIvDEJ3MglB+AaWs9we4hCuIy+frSLyCecI17+VPlsufn4yTTGNFxGOBAtwERU6cvFkwSCUOGtaPC9ANitfFE/szWhqXmmhxsIIARLh3VAkpFwCIP7H9WNR+KmAxNlIQIjZf2dXALwUCAuGVJUQSwDoX98ILcPeIRc7hiV9ix9CkdsY0n1+v8hh/psS9UxUpFPRLecArohKb7Gh7R4b0QZwe7sd4e0v3A3MPIv2CPS0yvhHxPrbW5eZqOZzHhideP2ZZ1OK1gBXAvAa173MkM8HJTRDFTZd3oxVwKO/0E2LnDzdBNH/yG+Q4AjNJUkEiTwkEwEzMkzLr7nRwnp4BOVyDltXqLvsU1Lka2/EETNkzbBMAapyNz32kRjLLz2lyV+dKsglnFOdDqF42FpWpEs+oUIcUgDNxw9kZm4akbktbZGGVMYzXpphE5vz+k4GUDdWBPeV9iuJEJAmczbYBuE8SL44P9mLn4aPYf/I0+nu7MTo+jLPjoxgf7KoMiT+1hzOy2HRE+1nBYO8IM/7T4kg+1jCmiRKvOOBiUOBX3SVirt/xls84Q5s8RT5cwlxO/cqoq8hJnFzlKz/1E++WRSGCwE6ZeJLQN36KGKiGgklbZCYpXOVdT/09UaJsLA3cAJEZebiG964ljyzueOOGM7LIj2jzQqnizZnKRy+9qQfDVojkBFTWxXYOj6xAzDekdisZp/VAe5w65NZhV2nMORNHsobG1FlFbUXMQSSplPCxBY5IlBYq7vHOLo253qiqdCAKUXrCGCYiU4yQBOBlWOs6lSnQn+8KaSIc+p4gsDPMDMNrz9fu150RV8DPiC0f5JzesOFBl/0J88pXvvKXikVQxi4QpwRQFHeKKZHjNArhzh9h1FE8U6FVetlUA9lag+eb5owLhSHE4FgQRkqQ5g2w/KnjANWqNBocZVpzYqhBNAnAAv7xoB+7R0exe9gDzn7Bnm/WsGSTgoNsbLsTh0i95zXbzYODeLbFqaog4sz9akj5yX35nDrXD443vFA7XW2BMKbgOMUHAgRhYk5JCrVcfT6XSTJqL8SZlCSLdzkDmAZ8xjn8mrv+nFx3habSl7BWOh6L5GW+vIO0r/7ldyfAL9LmoJ8JUjxmXJarMD14bJMr05pjSCuOGUnMHW099/OZEMGUj9OIao0Q5atIy4NOKQmEYfKVTadD2F3so0dU8ekRtrCxSMmGHcQpMywAcciKstJxtBH5mPQ6VSHbGqO+8f4H8c1vvee9+Lwc2F1akYIER15EVZx6qbGWM40HQhzkxAYitsjBwWe6/OkwXSpZSFMfhLCL5RtxrjETqlL1BZxedO7rDwgvHb0s44HA5A5HFHH4/Ot/nnQv8lS+Jk4D4n6E2gVoNKOS8zJcv0BTNyNJf5OKdTlK+fAg5jgwbPvRQysdANJiT/HM7nM0X2plWTaXxZLutkkAkjjMm1SZVBY39YXAA2mLnOl/zJqdxC2mBNsVPn78PLb3DjK/EAmBHI8lSnucbcLpc1JINJatrqzGQqctwklupx9IhhlJhrGUjsGJ1HiQjsizHSgqEiVdyFZTa5Ve/VD6aZkiU57lp0JdctcRVPrd72vhuPLZ8FM8zmRalJNipnCk9b/+5EdzLe+Vr37lLwtpRBVpy4sEDnA2bg4jLosmLHP5RqA8AONc48P+5lYMNeBDPJfMCaIu66Kx+dE7De4SQ1AxAGegt+0jUcXRuyNx00DKQF/KxSHb3Ia93HagfBzzd6DxbVPI2jvuWXx59t7iTA0Rq7QkvtbWVuLG7Ztx9+49PTesTTL1hcbL/hYOBkV788niErfjS5Qj3ow59wKotB0hTuUZfxC0DO1mJ0JIK2A+gcnE6aEMKeHzWVcizM5wS2+WpQeFXS/jCs55hz8myCF/FogYS3ED1DOpHFFyWRDPBYdSBQGk160jqr739ue9QDqrTDPFa8EaVbwxBm44EZIGAvS+1PfdwcDXnlTyPYlB9hgeS5vc7w1ik63b4gJecGS1wHUqL/tEWDi12g0x6OazlyUb52Q6tMVBTSGKl/SZGG60OBNSBrq4mq0OuS2PNvF5sJG4a8o7x5hm43Tv8elAYpv+qO266J9qiSkRhrup+riAiblF/utcUwL4ugOehqniSEZ63wnnbxKvQJefZZThjpOrfE1jWqYCeSBIDVMcfgdbTMJBAhiVFcFUSXiijV/dSaI/lItau20O6u88t52D/cTalNVo1HcVdCqOAIhwSb42xLM0QomwvjQ7PiJkzROxKo5AuUDxwPD13o1ZGeNVTlCY84HRSxprOKWVFXWvouvOrrFGY072dtVKBpKAcyOnhRxem8IUIM7jmOq2wnFxigHrhVDJdPeL4w4NRI1rzFHamHeLX3SGw2ec4VQiY+ISARTpXFeA9R0vcaSizAkCBYfKT3/1J72xJ11ZpX6VqESWNb8ik3+J0x9UzrM7gD9r8A8HkvGFJT78M5QCgUihHOwfqNzGoy7EmY1X5WNF4Fwcztn5vMB36rFuymo9L05QByYBopY9JLx9yoFnKwtdz3MudnTpXpVoHKlMRF5DSAWxvBHj8UDchnxBFHu2Q39+G1XjleGmOpiGQ0P1W6K6mNExLCQeAzHLxDLE7K761/EJjXQlkHHX/deSuP/OAywK9OB3WdfKc/7EsQlv6lf+0S9Ctw5wo2mg/FY4kOM0ziYABZEq004c4VRaxHFzA4qOjocSe8+fxycffxiPPv6u32MeyxCmDW6yKmQusjlXy6V+5QFWIOdCgw/IdaeE0JKAmGbi/WjELPWzQ4r8nC7XEOIupvkUyrmPIFyYVxicBuKUlyGKN2TGQiriD7Iw4civki16py8kdiURxlOzca6++z09sZun31Y24nx+OfvnPuS9/PHtmgMGRo7uuNLPvYRTGV4WSLzT6LEsj2eImzlc6ImQvOkPpi/y5gUWLbp4uuZIn7mVht+rfG66/kHkHBty7j+I5Vt3hAlhQ2WhiXG+CB/6QSyiZaJBMnZUZnRp/PcLGgI0JSJSefsFDhFM5QREcQe7udijuNBpxXy76Qvx6PU3qfgtNbAuJYidwrYNqULmQUVKTtWz/bIBZSo8397xpyp9kpzysBDqV55ETFmfnCQAUBCq9Vv0lG7ipa+k88+Lzsi4dsdNZvBVeIE6X/nD7Sq0vHsOl7lTKWJTv/Irf99M4mYoAoAn0Au/WgW3pcqZ45uj9UdxfqYBZRmk1710ZXqOJ/rWb/16PP/wvRiK++BcPvbDzt1TAYudvSsCOm+rEMaOKo74Yww7lEKC4sEsioEvrHL4DKKviaIhkdWq16R8ND3hjD3FDAfvpjGXyVcz+L4M9p23mavj06q7Nz6Ph1t7auVZvPX6/Vi/ue4xriqlBGOc9wuga4z/qtp7IbF4sXIjpqVBMrZc75+dgODnzzjCDNviDmw9YY6fTPmf8CvS8ZBlJTxzTM/36qb+mZCWmRINWTAZXII9hKXKy2CsOxmKcNdWOvK4nMIVHiiW4wXf/73fjd//9V+L0+GxlRVOpMN4HQtJ0O/GfMtj0qE0Rww5juhlFzIvUTD/x+ni8+JcZkPq4gZOsmsKsXUBmpUCVsY5VYeOs0P5WGbBsbRStoaPxClnyjMYyZyQorF9IHtvcBYPVlbi7u2VWF7pxOLKvMQrO8r40JG4u5iRoSMcJHDRaMfl6k3Zdi2bD/TPIHIndTnptf7/AJfkTb7rgCucwzL3BHH6A2EQEQTH1NzUP//HQpqBXxRWZsBXIKVE2uS8EaIprszn9EVyPU+afS0dE7cPP/0ofu/f/ss4fP7YYTMCIpyA/cXm1eVmI26vrcap6ur1h1Y0tnYP4/3vfBJH4jb2gSxwAqqQrZZofKJClaOyWBnnxY6GykC0Xkjra62txeq9B+FXoDSOnSnd3t5ebG7uxNHTnXij04k3X7sX051mDM8G0WhzlAZbvSWKNG5iOxoewg/fIp1aWI2KxjQBQqEFmasJHkFIR38LTwEBuZIdyqfSkalAIXd5gAkXoQk6ckqjFsKYAPfEujRv7+Wn0kxMC3Jck8dXclbGp6OaIjwjHDpxes6yrvLwy1khhO1ubcbRzpaVgnyxULaTKImDnrEP5wV0vqjB4F/HwL2Y9guLO3tH8UzXp0Lik4OjOBbFjZVmqNZeCND11ZXYeO3lWHnpQSzcuR2rujhLf0FEsLi+Hp2lZbeHw0Rne+N4VSL07VfuRnN13jMpF0IERwd6hUBciXkBl4EUIHrOdrx2N2bEbQlhhcs5Gnjk47XwAgb+u+4ylCImDpg5DHSpNMHGsCvSeDuF4MOkBP7K13/6pyYvFTorBZCBIPvtveacyuEwXZmgzGctMwN89+W4VB6G4qCdp4/VCCkD0sYQgcyWo36j8fHu2oKQxoIoigGbThfFCQvNaixonJuXYjErowqk8vosL17Md+dj/cZGrApxd+7diYWlRR+02ZLWyGIsXyfc3+eA7F6cPt2O+9V6rC/OR21BtlynrvGNFTLmGMVSQiB9YPI4bUe4QASn8WxmccVKSqIp+2UU+F6gSBH0PJ8Lv5BBmu9zmcX3ibgs8pcO0ZhIy0lvFBJx2k++m4BmzMrkpi7788+ONAKUKy+VFMchLnUvGpbxIM9FOMpObeJlfOb3tp4+icHRoQHPCxicqord5NeYlM6v9bL+pXhOBGfsY2YeJKzNt+NOdynuSrVfxvZTBRIaPlTtg2+97yPeWRF/9smjON7TWMgrt8xBCtGN3eNYlxLaYYak24g5icPpuYoIR3aausExG0gANFWUF7Q7kUew+DPVXog51WvYln2aOAKKvjs+EyR88KSvRGTe9JOB6SZJ5fG/fhSX41muPuAnWeVn4LSikhJZuMxUIMIyXHcFYVeVyJlUMHnOfJ7ucSk4QjJNnkVS8TfZDjafZUNUNuORtSPmIqUA+AQgqe0ca8sLEeypL8/U55MgfOBnVaLq1sJivLyyGrd1X19fjTv37/sU1LoosyrNkDdhmpeVmD+5iO5gHB0BgZcrKtIcZ1tCGFNbUm7gC7XARMVuZU7H46scKR7V/ooUnPmlmGHesYTyVQcTDg5P2KQr78DiM2FXUenX5ZupvAgvbjaJ1B9gVXJsgSLcVcpyYDUWcIRRXv7oIgjRAeZThJQuswAGPIlIZyClKuU96xt374nKu05jFVxUzYsdfKiA/fm8cckXKTjxhwZz6kF+TZCZjdnoi7OOLwbRP+NN0bNYqbbjjblOfGGmFq+dT8er0414a3Ej7te6sXLBXsl2tNZvRqXFpyqZFZHorctQZpwtmi6hqG6AJOxCXV6N0AUs1C4EKP10d/BfdVneRIyRk8l0lZ4UjxMus8tw+ybBV3nLINtxXEUi4A8DIdvyT+gDwOYpecp7IspZri6xJH9FHUWhWbD95kY9OB/3TM0v+yxWpBxs3H9JVN5IJUSakWW1Z9Wn/GGGQ41DA2mMbM8m2G1iH4nGOrS6rUEv9sf96I+FvCFn6LMxqCZukY0214wzGfIngxMRgcYE5Rke9+Lk+CjOpQoOZyNGIja3GCSJu+Fyr2yLsjH8uSQCTJZ8oWNaBOPtcybSsmNyRddLwGaZxWVXIjqRZ4dIK/yOK/KXF3HAw0tW3NVf0jAjxJBhFdBlOHPSgwt6Aeo4YjJz8VNUmOFZGQF+tAPQiSoClJoMakC73ZEoezmq0sTOpUr3xFm8swapzFakwSn9+JQt2SOJKhnFl0wa02iIQchFjKms58N+PD/pxe7wIPaPdmM0zlefxmxxGw3UDg3chG0/j77EcX/Yi6OqbDiJRwrkdB/GPA6sOWHGQ5e/xKRxj3YzoU2jUZi6UkK43JCig0DLQwqwoq+GhcJ1K7xyBXwVACR4cJThSxmFK55xRp6I2RcFKQ5kUQ7JKl//+le8R0SwcEhGKNEkcVl45qDK5L7yOfPZTYJ5zrgybZmEcAZ7quO0OuYioV5O5EF00VDsEqrnwggnNY33d8lE6N63IRk/FiX2zk7jSOGDc5kApycyqsWho34MTwYyC4ZxKG7c7h2IM4/iYOosZrDzNI7B8czlcbGdnB6CMDjOMyFCGCPdnBqOBjvTvRHdG/fVdgx3EYRii94Xv0VfC4fv6ulFP3kT0OQpnosUEELp6DOcdukptAwHeVJEvuLTDcjiRmRel5ZaZQZQuH0O40ZAEYu/cIRf5SON/+24u3lCDuPF3s62NLxdmwKIJQDoDzIoEUTE5DDclWJBZoG4FEkhfHm+EpGOssAqQE/XjoC5LUQhOp8dHsXzXi92xGk9uiwlhjU1tFCfXo7yoz+fMC5OyrO8IJ8Q1+UcI0Z7Q0ialiJy1lyLWnc9lhaa7gV7S2hn9qqEgy7abngkYZbMkC7vTq1/91PPCX0XlnGFKzmu1Boph53U00iArEOV4HdBBCR1l7ZKmSnrdwb9ZUV2jnNkQR34+HGBdjwVXlH0uUSZACVOwXFophQ2fDYFoKwR44xEF2Mc72ljgFuLEkh5+Z4PmfuSyo7IRBMdq+KxNFS/4aLBkI8JNTV21qUA8TowXI7ZAQFgIyqLFSEP4orDxD85y9X1qtpRFbHQJqbajjVGQjyrqzdicWldUkDjnDpUIqm8SiTwyw/EkJDKXzuDJdM7naMyX8K9DMo0RUWuizbng5I4c/mrBjuhOlIiw7/X6s0QXYQllvSkchwsZIsCiqxyRRMVwLc7nz19Gvs7e0KQAHg6NFfxUQRaxJmK3OEiEJZKAruKpS2KG31iggDGxTvdTC63JPIasueYk2SzLKYFXNSo1XXNeY6yNj0rc4E1uGbUOC5DaTmni/cBoGUQPmS7gwiKCV36xBiKNnk8pA1skxCyVe7S8losrawZcQDZY5137iaSgWYJEffbv+kM6QwsXPmQyMrJ+Ws5AKKfUxGZ+tVf/WVpuUpJvZmCrH7I1VQSZ/UEZn5Spp974fHNotHPdLj040we3hn10UefxCcfP4nDZ49jeriTSzMo1WL9/JamtEkhCkRi+PJ6U0dcAhIxCfj4XU0KC1Njnv5S83jhglWvupQbH44mccgHhBb5BHOzKQSigqoBKKjKZ+Od7eFCyrm0wn7/OI5G0lpFJMOTMyF/JuZnNJ4pz+HpbBzNvxz33/5S3NloRbfNFxk17snc2DvY87IOu5IBQMlT+EtCdgPLcDtSJYzcKKcDYZnGT/KXsyFIBoYPRKHnf/9vIy2TEgeQy8z2c9ezMWwEJDKoLG/8ZFr85ABxZZjLUH7GJbaCf/D++/Gtb/1hXJ5PxeHWk5gd73lbm8b+3AYghPikcKnhbrQay7vQi+IMn6HFmpzC+QAsh1+Tnq0AGO7Nas0bevhsM8Y52xEU41kX3qbBcGdd7JJFViGELX0+Tl55RyKU7f4gDjngRW1pKU9HlFBRmm1ZFL2FV+Olz385bq61Y2VBBOSxVwgX53OAzK4Qd4LGKgf4rmDokOJewtbjAKH+LR7SV+Rz2RiJCjUcdAFLH6JqhCkBtwQ1d/mK8pI/5EiY2FWwM9lf3uxROZMyspV2sDtfzNjZeh6fiMsOpCSgRp9oTONQZ84j8SgGtNQ4tgmAjPJjQay3HQ5YC5NoFLDZysD+DtbjukIOc5XLnW60NX6hPPggT1XvQVze0+kLiTZMCrVRxOM3St0whWgsHEvzZIfXSOKP13VFnsH2b1axmTi2/eb0MzGQmGbKTc0yYEnLRyVubNyK9Y3bsbyyEYuLq7G0tBbLEqELMhMazXlxOouqScS8/w3LeyUeZqA1/Psq0yDiYZRMA4dZ9OI3Zkltxx2UCHh2iR7iScaVabOGXLEmgluWAdr86MQ8S6RJFd/dfBqffO97sbm974lgqWymN9hfP8IVy/8gLoGCqu93w5iglZ8NqBz6giEN7fDOGEoDb8CwUehUcf5AuDpKWaPRic+9Ypcwszbs5sreyK+28fK8v5Qr7kdjHUkjw15jBoLzu3jnhnHNxvm0xPPiunIrjfIlDguY6A5gayKYhe6Sv/y0wpEXupY15q2ubsSNG7d03Y2VlZvRas1rDJ0rlBhgBlskclByuIOYPHiUe/pBoGEif+VnihflJ6oj/SqQhKPYkmtMAYT4nzA3WXcqzPAc07IYKkfW720+jkeffiqEHcbO7qER2hJnHO7vyQg+0vhBhgSpeVUF0ClUcZBAwY4lAWLCRadNB4B5R81H7IoTvbVc9Y7ZHCRDeziQag4nq0y+58bRg3D9udIws4KWOBTSd3sn3tY3U5mNGSGas72Y6e8JSSctKR0PPi9Cp+YLIUhaaU3KC/SmkHS0m/9svyr0nebzxioLqyhFrVbHiOMLiiCv3KhkJxiUsHZfzcfFn5GZ98rP/AxnY7k24YxovET6NxMT7ggSye8CnSXj/VAgsEyjCzk86h3G0f527B/2YnfvWPcjjzVLS8txLP/R7lbMXJ4mgpQH2hHsDGQ4Db/FENTGtJIZM8cEnN9oYQwUlzDOYHSfC7ieXBayhiwcItLMVbp0PxHSTsShIJW9k4xjfNEXIqM32Ga85H+m9P2LuZi9+WY0peKzOxnBwAE3rUZ+FRHThH77jzbTd/tVUOH3g296EoI4OMCHk0ppaguBfMCPowprMk3mhNhZjc0sEBuZyge4sziIQEjz2VhGCsHGT/rtIYR70bAije/8655JivDiD/ogzOc/jnqm7kdPd+O7nz6Pvf3D6LSaFiPYQ0eHezEeHnt+z+W4LCaXkaApFjzTrmDChDnXhf2okUVI4eSeYnudxjg0Q6g3B2wlFGAtcpV6LISe6BqrrjNVx8T0vsZKZkAYnehzTeVW1V/+hhrjhrW1aN95W2PSrJEE4lE+VmVk0xwIxQRmTnDTdINjikc8vjnUeYoR1dxoJGioYKsEZ5lwCkNDV1Mw4ov9Db5xKoULhPKasr9NYAC7KF0qmD+eeM47DqAVFeEcoUaWlV+TpU7mIhVWcIg/1lqvRa83iL3dPXeQQbne7kZj+XacTDe8eSdP3tEYpItziTklFaCz4ZSZALiRTapMBo+lffr9NtlUA12H8u9K+9s97sfRkdR3aXR8pZ6Zi5HK64mTDsRVB0Ly0fgytvd5C6cvBYQzHJlhQVNkWSgRNpKSdHCqMXX5QdT45oDKsEanq8/sie7uve4Jj+IZZzgkzDJMMC3TKAwkl4BydlEj5ox3pOmZyQU+Z8ZLI3yYdqHblVKzrPFxPTbWbuR6msujAnvSUV0i6nrgVSOy3qwYscLlRio5IpNOnZ3xRuWZxEFuFH345Hk829yL9dW1mJ/viiuqPrClXmv6HOJBv6fMtFr5VbJf9TVt8AMHJRfBESgoPp9fiCTsVJ1Gy+TlDd4D4NtuILMn0cjpdmh9vEF6qHFtNOr7ME94dVZiaWpKBraUoA7nmKgsThdHClwu3Iv23Tdt7KPdshjL4dPji3HcXu0qH0oWSg4CgDlSNVWXDXMQZFYHMSBL3kmKEn6E4ZBOBfwMx/Rn1wkrVH0BoxCPKCJZCLSSGbMgPADPmf3sf4fng3P4OUNSTBCNBsc5/aTg0yFoPkwdHRz2La87MnrRuGwsTs+Ke2Y9vpxIlPKOM8cz4XJNSRSocllZ9kmnKgvDm8YhOnnZPYlUfnVK8JYiovFU3MWYhkhj/z5vjKJJUjSbhji1DtWb80/4yB0GteSdTZHh7HxUb38+5qW2+5P/QEFtYEwej3vxyi2F65nJbXrOXKYJjDbQMLWreCxc8UyA2W4SoaTy+0q/ibNA1hUSidNd4VfVCDh0G6rAlxBJ6esYeVLFLxEEiLIjDqOCIq3XgdRR4mekLrPcgsb0uddfjTfffN3iiC1uIJ1NoayrNZdWY/Xea1Fd2BA3SNxJdJ1qrGIXFSeqDnsSd8cD23We26ReuIy7AM13a84vTmMw6KtslmgGuh/HyeBIGuRRXJwNxUXnUZcSMce2brUJpYJjA+vVadl/AhQcITiMLmQbtm5Ee+W2TQZEIgYt53DxOWX2mtBX0xVgUn8TbsCBcGCBuAOuBayUn0zcjRCJYZqecKM0opPDSE+QCdIRHnHVBnlBWgYXmWh0cXcmh2a8GyTMcS9SFfHyZXa5rN6coTIqFam00oTYNgCgMDZff+0Vf1uayWJEGRzFh4Xm2Gja6kZn476uV2JwMRtbB4exr/EJJPBttUGfjw8dxFDjFe8IMLvPN214b8wmggxyb/9GVxG0ODlhVpBB5LEcA2eHiIhdxSzzNGYv/UYN72+j5SDKeVtn3FiOhXtv2ZyYFmbdK5WDpDg+lsZ5NPTCbUnggIs+g6DsekKmhJLzl8CyIwPpyhRX7gq+Vw580wrS4ffSjDM5XSanrGyogxL7jpczJTg2/eV1FSrHWISWo3HHokymqkQYisTMzFwc9UZxIISgIaGVqRlKIyrTH6JOA43+WwLMmY9e5yhc5p/ZjcQSChuAPDMvCHkfhzvF3KWoUICmHs4WyWMM+W71jMrlRQqm0lyQxSETzogcNr3yPgFitD8lDe7ul2JuaUPPrPGl6MOs4DjEZ7I1h4PjeO3BDR/DyxwkHFXCwAgDDHouXcbh8WOB1HwoIG5/psuyIAfiyrxlOK7y9a+xhY5I58rLXoUVCHOReiC7MzptsrKjSGtPAp4/PgGSL26klW+FQc8cr0S659s7nnJiSsrjBWkBuIDNq7mcRDDX6Eh81r1T+IBjJCQu0RZ58wbNEQQyG+KPLAjAGNfMsIAYr0DrzmmsORXFERZn4raZ6DSLHV5Can1OWpoIi5PnBheqd+XVWLn/puLgPhZDmftDqVL8icT28Ujt6MXrD9Zjsdtxe3JekC4U8LHTveC40hkyxDtJgTjdQKJhqCvtPKIQiLoRX+QhnDS5G6t4SOzw4JIUhp9/CkyEOLCIKJ+zQnVSF1X58yPmLgtt/ReyWneQwh79o8EwdnZ2ZVw2jVDS+mxIIY4zSXxUkoBaa3aiKdNAOqg/ZsDH0BGr7LZFA/S3ZxjTAPDpiZ4xFSTihNj8pszIig1HCPKCIafdcWclYE71cugMuipnVJ5170b7/jsx22hIe/TGOY91jFm8U3BxMRW9oerVeHnnxlKsLrXTmJfWSv8sLdBG8AMh9xlYFQ6/n8uwvDtIIDeEi6gyhSWo4vxcBFZ+5mt8TEFPIKzInRWVBWTFALwIcGaO7nM6I0ScJK8HckSOkGYFoXTkV2e8dUBiitkAEPx8e9/HQWCPeBJV6fIz/3kmPgYlk8Yzem5qvKu1F1SOEC77i5fnmemAAxBdcJVXtrlM4SgPbBXI7wCwFGOuYiHUXC8CUXs4px+pcFJfjubdL8bCirRClmyECLTQpPIsV/gRoTDVFfHGgxURXMPMBKcBAOwrcwpZstu6EpmE8IzjRgtxDlIhgpxhVnIayPKI6UxOJS+54DSJx0kBGTfxvIA8XRTMA+Go1hi6nAViChE10vmKxixzXZkvsxadkZGsHjMPh3XP6d/b23tRF1ArCuOlPRALUEmDUc5bLIhLxkaf2yjEdborqn82Rhrb0CxZzc4m0kLakj2yciKxi40DZ/EKlMc4QYT3vzH46cNoph3TG29FTdoia3nMnKDhYmKgxDBu5TZxTjQ/9UrD6/dWPZXlwQNiVXrbUEJetkUXfl/yZwL9AMfSyUcEN8ooMroXugOzMvGkbwqrfN2fLeHRMRPnENVWcpNDSMez0MSpAXyVFs7IhopSOB8R0agk1GXY8aM8bK12pwQE7BBEJGPc5s6OT9vhfWfGNJTbNBlyrEAJgILhTNqBfdXqLMT80np0l29IGWxL0ZBxLXHI/CMTviAcRKXtJM7Xn2dTGDf1zI5mv0mqtp9M16Ny481YuPOqiIO+JXCgelR9q/uXQqE4zbbfyanKv4hX7y57fKSjydmGkAHN1zkmsPLlf3vhWtKl072AkcWg6hQoMx+PlKGIZDDCErFSRPKrTg7PooUTAci5swukdAEKAylVaXcgjPEJJHgfieJyzQgA6z8LdJxuDufyzIHuaG6c+4jq/+zZtsuGM5iuKqoU1bMOJgUDTiJehIJGCMJnxYXt7nKs3rwfSzceCIG3LJan+PCe0nCGFVNBMxKPIIfVbo6Tp07Uf6mbPnln7tZbUb/xqjg9+8Eanb/CKMDTLWb6MQXcKBEUh4lywt6DW4sSrWifwAgHjJSCPhpWBBVwc7R/M7GuzCNXBHMrk2T6q7DMwi+BKu9Xf+UfXOXPmgo5nhWW4SgI1Vk+44G2h/jLU1XpGYO9NT/FgeScS4M6mX1noEZ8qTMa1NmPwTF8jGGo+4+fbcU//Rf/RrZXP7rz89IWCzOBtqhsDFpv5kFDg2hMjRVRN+JZbRJiePEPJCKmT/qy455+N0Z7T6IxcylFI7nMY5jq9k5lcVlFY+T8SxrD7n7OeTnLC0pD2WD8Ggk5fYletEq0XKGOWmLvcBhd2eY/9s4tf4IMOCA+c5UZkQysrmCXrvQL9EoGMVAXflXl+khiLtWdkkCShx0920Zzxiwp308jEk5QCjK4Qi6xJgCEslEKZjmSDy5UqjS01WBpcVCiTwIQQEvDkrBMkeqybi7XioUuj38qmwXI3/zGt+Lf/NvfjOXFBY8z1DdTqSbxgCzlZZmF/Y5wY/mBPLoFAUA8AB6iYlcXiImBDPMnH8XZwfO4GPcE/BO/QF9tLcS0ELZy9/Vord5isUsI451vOC0BCIczp4go5ERzxDSceili3RdxzVXG8Se/fF9jZDWBrvQgTlBUu4BZwg8Ay5NwLYDOvYQRBE7ZpXgFaR7HAL2eKYFHnnh2Ml0e0xxOJQK6q8KvP8RfLhd0BMi6OcOzDnCKkIy6ix3j+UB1PpFdli6vmAUKT2JQmO5+NiclgTC+YKs9er4Z+3v70Wq1XDdFEI/qz+4nxtBS0WEBsVGXZglyhSw27qCBcip4p92Qpqn70lIs3pLovPtqTHVW47y5HPP3347Wrc9JfZ+Jo6ePhfLzWFxdiU6rloCDy3RnuxwTzhAbS0aGi9rNzAlnZk1XzuL+xoKIBW24gBt3tRdOMwP4iYtu5x1XIq0M8mu8uvNYIu16+ixXzySyU95//o8lHp0wK06/VGXU7npL4or98TkulN9cIT/ij8mFk9FQD+OoihMpEMrJhrFGZTlAyywmEXEet4QEL6crRXJdNb75B38Y/+Sf/WtvcWsJ8CBXEaZwa5HKg3IhVrKmyVQYnMVLgIlUwis+Ddzjpi6mqHZ29uN3v/F7sf3phzHefxpxeBBtmQyzHDUoJHff+kK89GN/PO5/7i23ha16A2w/9Q+NEc7jU5hQIP0+PB6oXafxJ75wV+JR3AnI6In7TFfF/xLJJeC5Ec5zOfkNBDM+OQ0JQkFWnBArpM1b5uOPAENM/P51f4qrQJgcG2qa4qyWVGtEIlyA+KFDUKEzKz2IBAE5rdQ39WfBoC7vphC5cqmCEBxaY9pscJ4IRNzU7rSDzzd++vBpcrLiyotJWwxl/FA7XA3H1WQEW43HBpPRzAfS6xJZczUhlZ1b0vq+8S9/NX7jF/5WTH3vvag9exL1o32fr9yAgJhcfvRJbH7wB/H400/jXATKm6O0j70gjGWclocYg4hQ/9mDSbn3N7oS4Yy72c+yrepO9lL+0hEObBiTDRnykBCv/IYP/5OreFZ8FkML/MRDTmOVCVnmbknet9pddVzal6jeB544MYhFZRdAhawMSoAy+9CQGM0GUGxW4MqLivD7kXhzYdFJAYgxAJWfVdvtg34ciZrZ/evGKq2zifKZe0xKVlvUhlkRVEscx5QTSgZjDKLJ77Kp3R883Inff7gbC9Iw792958VENqOyMHrKbiulm6NPw0Gcf/pRPPq934ln4sTO+kZ0FxY8RUXllAfjM36xfMQHhu6tL4iQ4cCyb+WlxtpNPA6f3A0fHtQP9RvkJTNk8JV4vMrP2F6U4MvGtZe763xgfEEI0/jlda5EVrlDqByLqCSLKApXZYi+GRohDplw2aROAX7SCMVlFjkhQ+HmOpUN1zLDMC2Rt70/sPIBB1IvYsXiWRxmsSyAG9kKw+DmmCVv8BHysOmgXGZbfv2bEonS6m6+8kZUX/lCdN54J+ZffSPW33gjuhsb0RuMYjzoeUMqB8/wTYFP3vv9+PZ3/zBqC0uxKuThACQchwjrS6yen43ipVvLIixglC77aF9xT1f0ehJ/lS6JgEnqUkL5xX/FQ9A4YEn6MkcZWvkrf+U/f5cpovZ8V+KmJeAJUPwVQPHn8tVgZy4u/TizmV1IhANY6mAcZCy4cqRDNJBanXY+siBy8g+k2ODWHcDz0QQ+FL5/LHGocKaZjFS1hZVuUY1yqRyPj7lBhs2uiG/O22o2anG0vRn/6hf+53j4z34xGofPYlacxaxLe20lFm7djtmbr0Tntbfjxh/54bj55S/LUJeicjSQkX8sVf8kPvroO/Hb73075gSXe/ceuE6Ihb6zZeJSSHtwe8WKSII7HfElAtxpPbvHJVIKkYh5wGea+SIjXJa7n0lbwpd/8pOaH3rsEBUlTvu5n/1r73o7l0VhMZUE1bFJRsDKaihMv/z4KdtBIfhtkymgJg3Tx/8R6LQF30FB7kQibHKXI1UiTXWIUBoaj7pSRAYnFxr0TwQYRB16HuaClBLVUUWDlLZozbNQakAa84sHh8fxr/7hP4hf/8X/LeJ4P052t2L88DsxfP8b0XvvW3Hx7FE0LyR+hcS6FJFYuhlzb74TrR/64ThtL0d/Zyue7W7Gdzafxnvf+UDtnI27D16yFssqAi/6X0rxeunuqsf6ooff7+g/epjiPX4pGSsPA+VngZeDXPwJS12Ga4LHl509+vF/hub0nODw8z/3195Fm8uNoRihiEAn4UewvmpUibR0hGeTwRMc5leIhAAQRLbMmunIWlaeiMvB3aG626Dmrjhm5Fudehz1ZSf1z6QAKJ/Kzx1LUoyEHBvWAiSAK+cKeZniuxqX/sUv/O2YlsLBJ1LqpFO5s2pkYyzNb/NZHL33e7H12/8mRt95L2YPtuJ0PIzBZSWOlu/GcPFWHO7txPOtJ3EoReXhJx8ZWXfuPlDdDUmAnsTj0JzGix/XwCPHwzUYyYtZ5M8ys4lI4piJbfSFlt+TY+4SDso/bF/gYiRzL8qagL24V/7qX/35d1EukquuEqefxwSuB0jScHfmFHvceeaFPu+7F2DLcP8WZeAIL/Nyy7iCo/XgetRg6mIyFrvLb6tI9SYt+aWEW2yieDAWM+ZiekBpT588il/+u38nPvn2N6RJ1uJEiOpJdB+f5rtn82rbkhBZUz4Um8vj4xhKATl+/1tx/smHcbnzNMSDcdFdil1xG19i7PeO4qk0TKavbt6+FxxbyFfrX767ojpAGiVnj7Lf9AmY8Hwppaon+/PAxMw3SOlTVfkQ+Snw6Bj/+jFs0iWEPuOKoMrPSjx6jOBSwQ6nwuIOED0hLKC4MYRTSdlCOWyyMw2oNCO/75nlOzVc5afkNpxzltkFBMLpVM49prJDve3mnF+cOOideqnkQvyEUgI3cuwReWgX76ixCPob/8+vxb/4J7/o9pbmCbNTTZXLGQbMNHFaMdpYU2P3orTleQ0NbeWvcMT7w+/F7kfvRaXdjrtf+BFPFg96PSHuWAz6RH28jMXldZkTlXjp9rI4Jk9YdT/xuE6kDhPeeUGANk1aLUkFJq2V2hxV5DMwi+x6SgIvL8IUqjAHk0b3yl/92b/+7hU7ZqbMSLbifj3M96QuXBnO/CDARFwxDZR5HOWK0kO+kiKzMYTQOdIzR2jkzYB+qdpqV0eKhWRnHPfZXkBGAKO74pgCY3oLReTZs8fxK7/yS/74+FxzXllELGiZrFbLIK9rrOZLh7wShUZ5irotAoNjxwr0d9LElQcHuzEjDfrNf/8vRIc9hrNzXq/r9Q5j8+kj3ftx++Z6vPHqHWuPZnL3pYQF/cs2Qni8qsXbpyWc+KUXTqkwgt0rpaccwiRvHE6Mb6QrchFe+bmf/5t5+IseyGCAuBSnKX/y5syFX46kOKjdWUTtTON4SssxRQIBxGn1w42OijlTHJZ59UNeRB5hRU1S9ac9jg3PpG4P81sztFN49uw/2hTvt3308Ufx7OGn7BSR1jcvW+ul6K5JUxQn9U9zT/8QO2+aL+hKSxUyeIXqXG04EXD5yANcjG02s7YWb/z4n/AH8dZWbsba+k2bFof7u7G9+ShurC7Gj/3RH/KYmj0ycHwZ6CIyiMbDCZfDih6p3c6hBwVlmAI8fyQgFBMijjTKeCY9yRQBrIW0v57raboAHBcEzfSNE1OZPGVG0nFl1Tgao7zqNN+XRqGAY1wZyeRI6ctZBHT9UjnGabmRlTA6akVGD4p2ufyyBNJszKl8IWpMrwVccRgz8syQHEmEbW/tWmSyGg3xnEi5mGp2Yv7e63Hj9S/Gwu27Mdtd9CbUw6MDjXVjmzPYZ22WaK5tK7hUupvvfDkWFjuxyFmSSyvRWFyxuERJ2VhdiD/+4z8qe5aP0ZZwKFzR54QTTSXgM2nkHKwEjtEDCPMbRASDTRXkOLBoSBTl6anycz8n8VhUgPOLDGp8sjjhhp5TO42uRFo6t1mPKCFQKUBkUvm6y3wgljIxjBM5vuuy8qEr/WxVYyyASqlfcfLPaRxh28DohF29QpgqVlI34PCA72aPVeZMnPAtGmmOfYmzg73NOJZywUl3C0Je664M67e/FKtf/HJsfO4LUe2sRE/p2THMx2hnILyhjGf51197LVorq+LSE3GjxByrB+Igjrq4ub4cP/ojX7IWm3AyeGlMUrzuBGVwstZEgsnRJx6NCP2VeKXfDld8wszJC7wlEvmt/PzP/4181QmX6J8U4LEmQxKAXNf/nBSOzEag9iuJuY0yrneIcBwcTLlOoHwWkYY+/llzCnshvAREBbpcptJzvFJF1/FQKr4IRJJOto/Km65Gh29OCzkqJs68DSHfymSTz9NHH8beww+jEacxPVePw5l2zK7ei9W3vxCrP/rvxc0f+fFYePn16HeW41DpeweHUVldj1uvvBZNVdIUNzYl8tnesL237S8Ef/lLX4gZxrQCSa5Yt1Kk2W8i1R04kE59McHznxGZrYg3t+kyoQITxTmNPfr1TcT9c9eQlkIqAY3BjKFsoCuYQuA611lWjtOdCpHdJGV7G8rIhMXFgVCH86kGONIGOMUqsLTPQDziES61/C84nHzEUjZF1ufYwzit8e3cxqpG0VhfX4+76yvWPPnqO/sfbfDLYVtRF6J786HU+4/ej+ZgPy6Gh/44Q09G/EVjQSJxKS6l9GxLkWE38+Ld+3Hj/ivFCxpTNh+2Dw8lhp/GercdP/RDb9ugd8P0j/ONR4UZbsUz3OdHXyTQvegbriR6pSryAc8rGBOeifPZSCNhhimhEpMvOYKBngeiCjFGrqKwRB4e/SsODmJKK2fpC0qRM9u7Ic4tgMraEvK8j0NIyyUX6k2Ny9yHdqe/zIFTYWoKi4yIyuHpZfQGp1YGpiSmzhW90mnLTJAKL+Wj1WgLwTJi9by8tAzVxanqOBoO4uDxp7H7wbfj8HvvRTz5MIZS87e/9Ztx8bu/FbNCKke8T63ejvadl6S0iJDUCGigf9z3V6CWu434/Nufs5YLeAxcYOFWFp2eOKPCvoQVMMu+2umGjwutewIrl5dllXW4HsVVfrYY0yaVy6FN4rIQxg+SYh8pI4BXdHJDcfHnRlAOfhBSaJAQgW5GiEJSFEqEneaaFVNTaGZejVYcg33aX5QtJBV1ZMddU+7jqCbi2rK12LrNMU3TQt5MveqTWWdkRLdYYup0/QIjH49l/yOc0xdgrOVKFG4/fxKnW4+jcSRkiDpvdTpxubgW7Te/bJFbq/IOnESx0vPlwgNpkO3mbLz9udfUdo6jQNQnvARq/+YglK01YPG7DwkHO91LkcnONpwR5mjKEawAwLWeO1xhCufBfrvMw3RU2kwU4pl1AflMBvSkYLO8U2deIYejizBsedWIhhMLogAQ9aHggDRvixOi4GaMYmpFkySdv8wkTkyXBjHVUA4OOiTfYms2Xrm9ENVG1cfjLtWqsSDRud6ux6sbK3FnfS0WNS6tbNyOpRv34vZrb8f9V9+Kmxu3/LGFI9U1bLTiUu3oq8798Vk8kw22J+Q3b92IjTdej8PjnrdT1GclwlUvn01Oo0MNAjHufwE4wnh+IUxOwCkRlqFIJJ6S8KUAG6bkL3GRxST8nD9DfeEXNAE+iABghBMBV2Ej5X4OuIhxiFdf+XqSOVBluDBqUMFoeNb4oGCJO4IBMQ3zdgTFcWAYYhHx6XM8FOejA9l4yoyKEOq6NFaBPNpBP6jbZ/C7rbrrou7F9kwsL1bjSOr7rrjmWO0bqWFTEovLywtxe2M9Xr5zJx7cuimN73bcuv9arN2+H4scjavyD/aeq97T6GscfHJ8HJv9npSUmajd47C1uTiWAnP0/LnsQWAzFXURVlP2Hbu9aJi7OHFqEY0iPDtfPJceWu/o5HIYgrSo+QVnftZlOVcKCsWASrMAGHYTigocLz+Lf0y9WKQpkLWfEzhOwAGQpaLiwpUeJNiw1ANvchJMJfxRng8ykYiiLhoNN5Oe5fYsSwhSCxgXUzQrwAUrh/wlMFByefGCGZPVzlwszs95UrgloHrpVEgfnio/9iIbUiUqeXlwYXk9bj54IzZu3otOS/bX6o1ordxw+w7FUU9lJhxL3M7dfokKon64G7vvv68+j4NTzdkPYwKiLbroExcNt6jL5imMQDmey7Brf3YkV1nWFgutfRKrOMINW+GUbvsyjHKYygy6TxqgKzFbTC0ZcYq0mOQlveLldBpftqqokjOrIIW+tDVEJfF0wgqHLvKQH46jHnYIb28+jd//1m/Hb/3Wv46HH/+hkUY67D40RNegMuA2I45LDsQxD/jKzW7MLzQEeKVVHWxtW6znVUNZEELZALS0sBDraxuxckvi8uXPxY03vhjNm/dlYNdj6pzFVbWzuyw7rRMn/WHM8oL/t78RZ0ImYzSv9HKml7rnPtGwbArwMyCL9uFxcF6TgCJf4Rj/M0a/ypfbvnGpcWdw3okvYz2muRz9OL6IAQHOIIdoE9aUKcPgAq48fVQJKBAk6A/kIlZpLGdZ9Yp3oDnwhdeWOGL94ePH8d0PP4zvfe/D+OTTj2Jreyv6Pkk115g4tqHcDk7boGKQaE7VvWyj61VYtzEb79xfjjuLDW9u3T4exuFI4lbtWJtvxp2FtqeuztSPens+bt56KTZe/nzU5D8fHcdA0qOBhNDz4dLt2NwbxL40zL1PvxcXTx/G09/5LX/HlHZMq8M+XeEa8K874DkB7zVYGiByxJEVpkDCAE/D2dFKCXMYF8ySEJRxRVF2U48ebdpOYzizg2X1kFoefnb5nnlDC2+kXCiYcY4PjGNconx4Pz/J/RPe7LOzdxA7Ozv2cxDmYDxwfhZZW42Gj8XlmCS2zKG2jwaD6PUO9NzwKW+o2bTByy6MjfpTa1w++/BdU1FfpruInaOzODoYxVFvHFu9kdu32JGdJsVm76gXtYJb3hPBPHz6OHqPvxMPf+NX40JxiNeGFJB3/pP/ItZf/SOx/PzbsfV//e90Jmpv/VB87if/y3i6sxff/tbvxMs3WvGXfuI/jumaiLNoHy20A3ilk7dsM452As+yvWcodspHf8hOHB8F9O6sIj1RdgoC1jE9Hf8flNhoW2uk4h8AAAAASUVORK5CYII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ata:image/png;base64,%20iVBORw0KGgoAAAANSUhEUgAAAG0AAACDCAYAAACHtpWkAAAAAXNSR0IArs4c6QAAAARnQU1BAACxjwv8YQUAAAAJcEhZcwAADsMAAA7DAcdvqGQAAGqYSURBVHhejb1XkG3Zed/3dZ/u0yf36dx9872TMTPAgBDEUKIsyUHZ5SrTEgmAYNnyu0gqPM+jy37zg0t22ZaqTLtKtimJFiUq0AqUbIYiSBAEZ4bAYMLNndNJfTr5//t/e5/uO4CqvLr32WuvvL60vm+ttdee+m//u//+Mi79H5dToR/8lzElP/eLi3yeXEpi5/Q8k9DZHMgtvem/cD4eL+OcS+VdXFzkdXlByphWZVNUKCef/NRvn9thv65p6tKdcsu40jld+tLPDxWXTs+ZPsPLMmmX02ZMOuLSM7lPIrmr2CKLneEmdy1okq8Mc0tcriGWffBPpkloFemLBA7TP7A6vzhPmJ2fxdTOYe8yASsA0kndLxXJlcA9F7C5gwBVqQInXSlaTnUvXBSjH1BC2SD+XAWMdZ2e6To/j7MzGqGEKmIaJOkP5OVVlI1fD5UKCBPKpipOb4BTCXfSqVYDg+fyj2DS+q/wF4HcnFaXCcHxei7K9KPTkTD9DvONgGy3nxIgxUOWQb4XiSHTTMKcjpjLghD975SkIRx4G1FC0vnZaZyfjn2dnZ3E1KOnz4SfRM7lpS75L43VM10ZTgECrf5nYqoyE5VpgEdTQKKbVDh8VJohE6TpIvT0/CJGQtbJ2VmMdT8/zwZOUXRR3jQdwX/tmp6ejpmKEpFCz677GlBKikwOzXQQIdEVPVeUf0rI95/C3ELK4PKfsxiALtMJCCSdQ11H1u2KivoyzcRTtsmAJ5h8uhcXsMIloahEPVcol/LJq8QQdyIL+JzG2akQNh7pruts7PCpDz749uWZsHmhBHllhsvLM9ctNlThM8JXLWbnGjE7OxczIA0guDXZpOxQ0TkaQet0x+FHLJ4JkGPdh+PTGJ6KgoREYl2EEhlAuuC8ae7UoWta9bl4CEcJISyy0MELlUE6RK25W+WcjU8UexG1el3InlF7p2N2ZlYcK6LLJmXZeuAxf6m/fPYTAQ4rGsd/EVmE2Zd5SoQ4PQignY4j3VVcyW3mNAUTAwEidegDTAKizk5P1I9RnIIs9eccvIAL8v+/v/aPL50INjR2C87QBQtMQeVCWK3RjkazHXNztew8f1ROQ4oGuWm6+6LJRgLxNFbAVKNOxGEjcdpQ12h85nTkh/pAlNmOMCEkRXS26xQOHUtEqCMVSYSjo6PY392OaWS8CoAoQJRziyLPVOFsvRntdifmqiK0WiPml5ZjcWExms2WkChCJLF7wg2SoD9FSAZe+Qsou2u4so+O9+/EZQw/iaCJu5aOu9O5j4msc8HkFBEoRJ2Ph0LWWP0WpykO5pkCaco09Ut/7+9cQvEeYwAW45ZqRCRxVUShc7W6OtqNZgukNYTEGVeJOKKU70Mefhqs/H5WOJzJmIhYHKkhA3Fb/xTqSU5hvBoMR3GwuxnHQsZJ7zjGJ8MYDYYKH8TZyYkReDboxZTk+ly1Fo35bgz7vahWZ6PdaERVUmAE56ldw9Eo+v2B75fi1Lr60O50Yn51PTZu349bd+/FvPLTF8RxRfXrJpfI4V72xc73a0jIR4dnkO4AroyXc1qFlSXiyvxOa84C9jlmWQSKq051IQqTiSSNlGbiqOJ//V/+B5Bo7kqeUKEqeFpjCGPBjJBWFXc1mvNCWidqoljCskNFQXLkc+Mcno2FlPGboIUYRMiZKjuRaOyDNF1jNWosZO08exi7Tx/G6HAv+gf70RPSToZDZbw04VQrFYm7qkX1mfLM6nl2diYuVOZBfxgz4tCOnpvznThX2KkIYjgYuGUX5mpRqxBTmb6IeqsVt+49iHuvvRk3bt2NTqtpAqU7NB2X92x/Qsqhk3g7/ApIJiwigOMLieSuhfkmGFhX8LgOwoQkI4wLZSOlC/VC/IAS/NhR3y/8wv+Y4hgO0x9+EGBgqyMgj3EM0dhqzQtpzUSaFYNMm3c6dvVkJ0RlWBGq25mSIRaPRsPYOzqOpw8/imff/YPYe/48xgqrzVbEMSg6Qs6FgC9um56bixNxXK02J81iVpQoca4O7+7siRsH0epIAoiYxiq31mxKlDdjVpAcHIsrhdxmuxGno1NrrpI70FLMqT/rt27H3Vdej7uvfi4Wu/Ma/ypCkyKV13CwqC76gsvu2GNoFX7/vpDs2oP9aIn4lKdAWGqEuiQ1Tk+HapZEIeLfY1eKw0QYWKEEUKSSdVV+8i/9p+9WzFWiQjWahvPM4O9LDSduZnZWV9UImy7HtKIwu7Kd11o/8V2r+FzAHgg5T588jG/+xq/F+7/+r+Lpp5+Yq2oSVa3ugsoHMaI+jVez1brqn4nBQGOZ/sbq1EidG0tcNhtzMS+RNztXVcGXMb+45A7PN+txrvjDXt99GiovfVlYmJfUqKo8gU/pTkaDONh6Fvs7mxC/NePpmYRD8h3dmfTQHXKvieIiquivf+3Xpf5OOEtpZLHEtO4eu1D6EH1w1ulAxKTrBL80Q2vsidgSWVcOhBVV/uL/+Qsmq0SB4+QUVYaJnOiwRaQomPFtRpx3pYkV+ZSnVDzKe1aBU5gAdSaA7x0cxHc++IP43d/8t/Hh+x8YMV0Bc2N1VeW3Y3Qyjl6/L644M4H0BHhESGNOY1K7bY0RJeNU6Y52d8V4MzGWeKkp7b2X7sfC6lqMNI49e/LUYx3Ne/Z8SwhbMuAu1Y6OOHO2Kk4GUJJCc9IyKXtl43as338pbt6+F02FTQvaV30yNNwPgwUQZdf0b1+6Mh0/TgMMxF3icml8qg/NUFqhFA04yyp9wV3msEzuXOgYJc345kJ1+6Vf+rt6piJqTwwXT5ajZUZU51khrioFAI6riCsSMUpb3BnQERlpV6WyktUxxpzFY3HXt77520LWt2Nna1MIOo/uvLRSAWgsQGMOoDxcqCMA8cbdu3GhsWhBogsO2drej8PDwxyX6g1TbWVmOlrtrvKL+wb9uHn3TqysrsSnnz6UWXEaHXHjh9/5bpyIE6fFQX0RQYq9i1hcXIiO6sE0mEWxkVbZXlqKuy+9qus1DQdNw+kKcfKDNFwBTHcRGBRew450xiocndwF4V1IFMJhSJExolAwgeNRNuDCiTjkcrEJTyOOO23g7x/98t+j9ExIBbpQMcH+JeyqzoI6MkxXqhrfJCJBmgCAdmgNU5woD6WoM9lYRCiAJt9oeGJx+MHvf1MA/MM4lro+PDmNmuLnVBbcdnjcN5fNiWNWV5aiI+7DMEZFb3cXrcB8+MF3lH5aGqxEtTgPLusdHsdQisywfxwtjWcNicvVtTW14yIeP32q5qidan9fCH2u54Ojnrm1LYQsC0HLQlxTislsrRZdidclaZf1zry47U5s3LwlIlUfEJb0r8SMfuyfuCRYSIH+A1iI4koc5thluwubyyYWXEeay4Q1fwX4wEVZj/+pTFcG6f4Pf+n/uEQUnaogsJ92gpAmxBGWrJtU4DHPY5su+SnRYeI6wjBgcxC9cBhiByra3d+Px59K4fj0e7G5tS1tcWg76fBIIoI6VDazJXWJrLqUjrbGtSkBnTGr2eyIHqasKCwur8realkc9mUG9KQdHm7vqpd0OsSlw1iQGg8jQViMdYPeUERyaJGJVtnr9YTgQXJYVZwnDu1gCojj60rfFuJWbt2Jm3cexO179yWyWyLKVMjsAKBqK6m+dMQ6hcLpv+yoJHqNX6WBbIN5osqLFdRnZm6EN8MXXFG2y9CDa6BQ15mEYa7/2//T37rEaB1pMByJYkdmXSghkXYmhJLFmpU8lAuiALq5T4FzAvacgF2XMYsSgWXPtBNcidG7Kc3wiZC2t3+gQX83poXYsSgQRNdF4Xt7h3EsFb9dr8mWmlcFMxKbnbh1a8NjaVdIbAp4veNBTCnPSOMDiOgf7FmL7B0dxLG0y8WFheiKay7UsYoUisXVJSH4VKbElht+eHgk415jobjtQJrrUMpKrT6XHC+OaopT4b4HL78cL735+diQLbe4uGxR72kwAw15UgBU8PC9fMZnooXQxUkwQDGrATMgDi0qFS98mcuMYBCmvMV/URq44hchpmcDP58r73zx8+9u7+zEc3EAXLC5taOxY9fq9OHBYRxJ/AwwcHUdHh+LUmWwShuDcuFAxCNccoiYkgiC0yAdRJsVDykLH37nO/Hk0WPPYlDumdKgDNSl0KC+M8uxvNiNdYm1llTxeXEBHalWxWkyM4a9UWwrX19a51idPxaSLgUUsYBFT09IQAjWhHRUfPVa7VBnRVj7e3sWu3R3QYTQ1jWvupnzQyxDlMcaJwfi0p64F9uv3WqoXiFw7ZbMh4aINIFoJ4+Byb+ZArHI0KBqQQAIQ/QZUWovmiFcJmIppwghZK7kLhXCXeVkuYkgc9SEUBDN5bMIcu3GxrvPN7djR4iDEhEncNq5qBkqplMoEScag05lB40FAKjX7K2GnohaUR5q0tQq4jhYH0N3rHx72zvxkZSAJ8+eOs/BYU/cchydZsNchdo+K4AsaFypNWuuC5urJbtqeXlB49OC2iHbjpltNZix7FTirCruGGucBABMizF5xdjYXVr0+AaCe4Oe0krVF3CQGIey2c5VWKPdlMmhsVM2X1PlrK+tRFXtGahfMwLQvDgVDCCKmu2WjPWup8FsfBuo/AO8TFPBI8niVRLrAIU67/ELVZ4LJSQRxtgMh5nLQBj5cZRbIIkwE0NxkcLIK+IrGzduvMs0ivCnhmGjzFj8Ce5Zljy0x4nVcMTiLKJElIhow45rNurStFqeWpqbrXk6CiIYyQaBEKY01plTJR6Xu61Y1dVQ3nlRPYWrP+oQnYg4OjiSyj+I4+Oj2JTicLi7E2ei1pbGHFYZUCIgHuYiQQbj1pwNIdly5n5hWQWNhJij3b04VVvQGrsLAr4M8F21izG8KjEL0HYlCVC9oQ44G25tComMqcBheeWGtEppkYZFwkG/6ScURjGHqV5xfyIMQxnFQ9yldtpMEQee0UconY5OhKCcCjNSisvIuhaez3Az6SXFXn/jc+9aZhtLFIo8poIc3EEKGlS9oc4IUXSgIwpsQ4USHS3dGdTrolwA9uTZM4nUg1CrrXaDZKv7jx4JMOex3GnF3Tu3TRyITsQjImSsTvbEDSD3SOPN4e6BOOVE455MBzXtRPF92W9jKRKXAgTjIZQ1krjuHx+qjhMZy6PoCemo/tWatFch4FL19CQ99kUwcJ8aaYUHEQ4g91WXZKr721fd1IPoQltk6qyjMQ6jnX7gAJwBaX/CCw67lEhMgzkVjgv1+RwkqlwITDcTSV7OnGXhLZDDJc658jtO+XgGyZk4Ki89eEmcBpJUMaq9MgGQOXFCS3ZLZ37esw5cHSkJcEdHVN9pdxzfEuJmVBjjGVTLGLO2vJhUr4Yz3n344UcC5CCW5htxc1UDu7jiQBolWmRLCkxLnIp4sSaptswK0C2JLih+WvnPVRZimTTVmkwOccSZxiAmkY/2Dy12GKwv1Qdmyk/EXdSNuMWAnpoSeSvNiFkVEWBXfelKG4V6EbOkgfs8l6lhAdHVkh1owux2Y2ltQ3HMBAlVApoRBuTVHpDF+IrScQ7CNXalwcyFFFH7VTeSJLFVIIlSuIvw/OyyCz9pinRQbKZ1gGOm/qM//acvUc9pFHZVTUCsimvgLjQq5PmcwpldYBZ9dpaJWqn3yHmVQYf7PZZJtgSsgWfbT9Tx7338UGIr4nufPJYS8jRWJBJvrizE2lLXnAywmswlCoF9cRTjIgRzqYYDNKbSAAxNhtIwBecEyCl5PL7oQnmgE5gWFbW7L65hLDF3inuYs+ReEXBnZYSrWCk1/UAfbgpxiyLAkQiHcXkgbu8JqfsH+9ZYW622p73efOed+JE/9WdiZeOGiE1UDtAmHKZLyDk7QyQmwtAQT0GYiA8Og3C8bAS+gLnz5z1XNwpEqN+X6c1wPM6T6Z3MTs9f+emvXtY0FjEZC9ISWUKQkJL+vAMIZDzUSSkUAnceH+7HwdbTuBjnxK7lthp6LK3t8bNNXdseH+aF7Furi+JScae4+EJiETsF6hrJLvRAroIt8gUMkGOzQWHMFWKsXwpRKDQXagdTXIiaKZkYI4WNJDYRfXAMYzMmCuIPKgXUiMr20kKcCkEY4nCA2E4SRVJFSD+7nI59jaOPHj2xclFVX5Ayt2/diC/+6I/F53/kxw0LuIX+TE3GMLhUNqDuzOSk1AJhIE9iUc90SlAxgowC+nONq4wYPPzghyMdlgQ7mREhLfX/9b/5Ny4TSSWC4KLkKq81CXBQNpVYHheVM6mJGru9+TQef/yhwCIdThxIfV2JFWZBPvz4sVRuiUxRYUfAuSFOa8tgZqyoCthVxgkBmnW2usRhNhQgT3nwnlGbZtVBxCDEUBWiaAvrcGinIwFFTO02o/GyInCpAFbWZ2SnzYhQUEKgfqYC6hqPGeOGSncicS2hKs2xGScQX38URxoz+9KSvdiqMFYLFmWKPHjt9fhj/8GfiVt37lvMTisnCPPEr8VhchizHCDLkxOIRRGNupHEVSDFf+5neRGcCMTBxQQaxnoC3SXSisQx9V//N//VZVXqMkhj3QrWnFCB0zi17kIcCJSmlutAmASn8fTxp1Lr37MGibYE8LsLSxqzjuIP/uB9ibC+xdPaQicWmnO+d6XQgDQaUxdwZ1VuDY2N+l13iKM0XshTVbwnVoWMaYlSJnwBgtfIBKgTpVejJGVlDiCapEzUZ1WeLrSuS7UTe5JVXzh3SoSC+CUvmmddz5saXx/t7MczKTGHKCMqmwtjuyVuW1xeih//U/9h/NE/9sdjlsYJOaj2np5CFMJhuk6F6OQuxrE0A/ISCIG68sL5pVg0bAGvY3kmidGWwRlgOLHzrdxEVPmJ/+wn3mXMQpvLpK6hqEjO+VQVFelyNIWoMcjrIxmmx0f7GhNOPafYF4eNRPUjKSb7u/saI6XFicybAmJHCF3S2Ma8X11lzUtk2WZjwGdcUtEsz3Q0LjZkk0FMDAdt2VaLGl8a4taaxHR9TiaGNNaGCAVkTAl4yzKI4eR5K1DNWF9ekWmxGAsquyvbD013QYpUQ0TQkSbM8g1IrarfqxrbmlJwUGiONa6hREEY2HPcWR1AY75x84buTU8GwImeV9SV01KIReYRJYsEm7TDDEG5RJBtLl02qXTPqAwznDOAoMwrD4Tr0IKYia/8xb/4F97NCq5TRTpld4E26rgc5rKMu36/F5saz7Cp+qJWqIiVAWZOdvekhqtzFT0vMbsgg3lR6n5bSGKOb05ijrGDPSc1OF2ch+KDas2dMQUug4NpFEsps0LktBQLAHkixQEaWpB92JHSUFM6Vgva0mjrembMa6u+ukQcmi+TwnWJbwimqTBrv0IknWE4mG/VbdZgguxKoel71ZyJ8mlJj5rbtbSyGEsaFxNRzHCgraJsaCy9FOLE0eVaGNydDhhKGpSwBHg8GQnAFNHJPcNxTlPC28gjVB7CdVX+3J/9M+8yTtmJ/agQV1ZQLoSW4xph5jLJ656UkK2njyWSpJGJ2tm4o97EpcTZULbR5cVULLZqUdcY0ND4UivGzab8VcrT4J/icSYnmIUogANiGI9s6KvFGOJzArjHKlFpTc9tIabdEIfq3ppfiKauykxVdQrQKqMmJIEokIdrS8yxzQClw0qWCKVWE6JBosIxtiESgHgsrXT78Nj7PVHAQAaSpiEkr62uSHmpShRrHJMyYg4T0jw5UCAMV8IPiJezKVf3BD7IcDp7Cr+fXUBx578IV9mEVf7sn3sRaU5UZjayVEmBNDGSOY5n1Punjx/G4d62jNoTaZHHtskoAqACYNJ0ZOQieuYE7AZIUTl1AWJOSEEBqguRqTRIARIHoiWy5AJXeTUd5HIX8EEuKwk1FmS9M6zhHVd1IazWBikaK4UMlBdsrrpsrJq4bFqNov1z4jCvzAM83SEU1gUVaU5GbGHyiNaMNPawGDaKB/lMSK9vrFuUoyGigSISkVTCVoEwLsAMsEo4XsH0ajyj2JLbFE9eAnHF3eH2XIXjq/z5P//n3iUKNiSOQhzpi7Wy7LCRpbs7LP/+4UE8/Pgjz84PJaraGjeq6vi+BvNdGbzMclTFYfMah5gAZixi7nAOhIiT5gQsNueYw2RuIBLNWXqmHtclkemtDfhJD2LRagX8CivoQt6MbDe2xwEsZmSq8lcVRlrvecS2FJBnJeKse1sZUfkGgkOEQHnon/4Y35nKAvTnQna707UtB1iWGCeXZbbIMGcYQPEpjeaSw5zwmjMcQdS1ZyoukTVxPJd5izSTIv2T6UnjttPhHM+S50wN8mVi9vzaUxSKOq4Gj2WLYF+dXUpRWIjFpSWJiqnosZjJ3KHGBUTfHEASMMlaLkOoSANuhjFK8UAOyr3QuICKPusFzlpMixMxmuFC71ORWJsVAcywxiVR6NkbpWEBsyrRNafwGQF8TuNao7sUcxKdJjgRyhTpVaYC3J8Lte2StjGDrwaxhW9GCAPRHZXxyoMH8dLLD2JZSFpR3yBWxOEYDVV9Tw4zYNLRwRKw/OJXHjtVaCS548QVgT/QKRIYAX8XJh95CwwCQylGRWYQ5fKUaNKYIrP/XJbSkI6CWF44j4OjQ8l0jWFSlUejodX5LgqHFIO6kMLsv2cSQA7UDNB0z5cxsNGkHnOpHo1GRiqVWUwK0Dbo4UIBnvu0OMdEJQBOKy3AzHZOCbkCupAMoqeEFBAEwugiRAnQPO7or9TkPBnrfhdwkB8RyzIOq9pLK8uxsrLkFYndze3Y2tqOgWy8XHUuCJ026wJGvmi/4ON3FFwP4eXdYHD4i65sAf3PSYbMpWe3OV3RZnWadPoBEZB9ZnfJvvm65qgUQ3IohQPgsuJ9eNTzJhx2NFUF7Pl6NZpS95uiWhQJFAwo70wdPcEQll1jAKoOZj3dKKhFHhMNd6hZwKHRBrhMjEsZ6thJjEnTQgizEJcaOy9R0wlX2lIZumS+UncZVPLLQJfC5HDsTClO2FnkZ55SFbliCApbtKG2L8y3JcoVLIRgwB8eH8T2zmbsSVO+0g7TTZCge/rzSq9+AJpcItnea04QLxCfT85JqP70xD9lkFdxIlpFqkB2FqfxlkmVQlfaGwlFR5Efn+ypOWtwTanOYwGXxVPiGlI62BCDXTUvNX9GAAAIFksqxpOn6rDVZPnhNq4zIYQpIDiCAZZ3CTBgyeTmqwjahZqNwUxdEAyII2ZK6eFADZIat7CDFMw0FghXkYgVkK3MiSCHc6cO5SU9fVY6eosyggmBhonI7M5LqdEYyrLQUGMcdtpnXYk47ilyudN6OcApV4YBQ5yRRfvzkQROyqPFop7AEQgry9IzHgpSUnpHFmfUXZAyIPyczi86qFuMR6jwZ6LwTYkNOAeEVQXEpgzXJSENJYNaEIUA3VaqcjNjwBziUHbciVRna2Ki9jMZ6GcyaL2RE+Qwb0en1AbMAGFJF2JWd5rpQtU2AK3yzjWWXvjqxYUUIbasMfPP7ImFiPuhS/WrEpWByATBSBvFGDBKRw9VHtNTFqtqdxL2hZSSvu1TEzMpaV/hrhDiqiZ+3GefTZw/yNEG3fwG0FXRLzgNMWhqICc1NhDIKFHaZC5E9wJ3SkOhKk2VIupyCWYsQ5k8YUN0XYM3Iomxjj2KShwzagEqAH29mBK3KS2wG0qEsR2A/RqMiScnQwMLkZUzDkoroLMD91JUziUsu11spz6XyGOGgjRwCSLSnET7rXxofAPJtF8cQ9OBBlRMTxDZ2U+4FySKUfXDTAmr3pgozMOy54R03qqntrIE9IJTvuuuRFDCDoimK8PL9MAcNwkvXEETDr9OGPgLpBXUJrBCUXrgX34lVrCRiqblqLRZ2KVU1+UFQ3LqB+5hWYNJU1RiG+YSVdAUc3HZrhy8CScAJeSUMUdhtM1TQicgC45WanMLSAIXaJiIbKXRuMgzFZsiFcbENATEWGnxhJgENRJ/ykBhapOyML4aZcqof/JD+FbfVQ6rDBAPU3HUjx3JrMva4pKXYFi+YSPUdQex+56dfAHQRdQLjvRl2uuImfiBh/6AowKdPtNABOocY463hhsxilbHbFvIb/FIz3SVYYQA9IoGZ6aPsLNYX7t541asr616ARWEVjUm4BirmEwFMGnYpkLCMxO901L/qfNSRMJY52V6EcAFJgXI46IfQkbR7sllZMvrO1cpUlUfc5JT4kaQwmQ0nVflPFxxIdxHWUaW8qtNpBe5UaEXd5nawn6jzYyjrNuxGQhYlM7t8r3w2GU8QYbbtfS4F7RPuRfj5Ve4QxSdJJxORMcMgS51BjY28pTZCooL0d3IEmA1hjhE/QH4jFmo81U915j1qM950piLDSx+gUJIoMLyvTfPQqg+v7QoMTmtWPhBFVhz89iqziB+WLdSrb5oCjYZbbSIVJxtF4nRKaWnXW6/kIORDpdR74UQZACADPoA0dA3i0wJRJVhala4fC6HWRNmVWZUB+tvveNDr8r3hECXpfQsnJYuEVI8yF0BPwFdPiaC0p95rjKV/kRglne9HHyePNa/CAdEIcZ0BxEg0M95EQYC1QdzHQUBRGw0liOYMamIYjutjjtvzUoIOxWCmdSlCSDMG1IFYMQkWPcyi8riOXcqgQgaBhohfMZEIZY6LQk0xtAm7DXssIo4R3VMSxxXqmyd0zMzKHSMxqo+lAx0FYHKnSXcSFM5cDtzlDauuRSPuEzxq7FM9bSbTW+exdQ4E7dZxHsFXNKgUFJwn+WW6/4rwJfPL6bBlc/XwxTq3zKMezn3OA1Vzagh2FFccAEANdXq4tVXtsSZ++gwSFTnmVwFQAC+2217eYUdvqxT1eVnXGDjKq1EDDBW+QV5hcMBNMLIQkSoJV6uUIPgagZ9DGWPe+aiovNqv8W52snbLbQFuGGukJYkYpNMq3rgVMQki5UeGy1eVYjyKYPyQwhCNFxH7ZeIRMXrqiqsJc5mFQHzpcOEQaejcnnfYOgtd4DTBEFu1UnWK0djKApAv4g8HM/l5TSFP+P4vRZGwQ5UWv2q7wVi4DREJdNLcJ85EGAkoowsZVS3nBlIUwwvZEDlvL6EXVWbmYoRu6bQ9hR/os7ZKS90eTI+l/aVK7xwK9RKozGkSQMCeVEQ5ABYwchcZwVDcdOzCWDbXbRNz9Ms2GFoq0YWJC80jkE0IAtjOsdGNRlRjZIkBLpxjGezBYdqTK5o3EJqUC9E2tFYvczWdKWBeVFCEIveXudW5B8uAZ/3zzoQW4aXiMFdpb0Ku+4m8YaH0vCvuwgURDFlhFgEUXmfzIZPmlU0rPQLRNYq5Z9WJyxO5hf9dgoI5G1PtmqbT1SRxzEh4hRgiuPM6rrYZ8LWAY1Mca7CT4UML9nDhbq4+w0TqfIgAjF1AUEoHDvM5ahsuAbFCOh6ZV1pziSqmQVB00QRYhuB31dQPm+y1Vh1tLcXA43BrI7DdcxvIj5pKxPca91OrLeb0SIM2w2tUe3rMh+qMj3OFO5FhH0/knAT5BVwsf9aks+mJ6Vz6IcYpEXlKz/1l9/lgcSlwuGxS2FpDhAu5JUVyI87FkCeb27KbunlFJXC4AKM7P5x31u1lTvHPNXoExFcxKXXxuZEJOwRQazN4gcIiFMRgKeu1Eg6aEVBQCfcJKJnNobSd09zsV1OAMd289gz6huwZyIcb7oRogeK740GsbWzHU+eP4v93rH3QO5t7cTuzq53JTNenWFbCijsWcn+5xIPhv6RDOoeyBdRMRG+Md+Jlq4pVhgKRJTOsNT1IhLTTeBY3D/rzBhF/ryKtPlPiqh89Ss/+e6LiXQVf4xrXE5cxOFAJrMCH3/MG5wnnhhmfz+c0JM6zJQWantlShyoLLOCtZUb5WecnBUCmTnhYuGTd7nneONTaSvTqSGKhVSf7gIcMyY5/cW0F3JOglCAZFPNpZDD9m9vEJWRTb0gbdAfRH8wiH1x+zO155OHj+OTp7oeP4ndg6MYSGT2hUiQOVR5RyLCHYXvH/dsO/JSiaWnuBdRbEQzWyN6Yh5yeXU1Fjduagxlv9i/25Uwu+4+GzaBexHOb+kH72Vy4wQmAGlFiC8nLhLZXS+svAtpzGB88vBTv+SnPgYvtgPc3Z19cZU6JgzULGazk0aA8oM4lHDEJSvBbV6+11gyJfUfKuKtmCHIV/kDcQ4vBrIijvKP8c5GIU/wqjeeamKMKdrNVBg7so6Pj2NP7doX4jb39mPr4CAO+sexf9SP59vbcSSxSHt7QhRvnbLP5VAi8kCX90WqH4hGFlyREPBLT4RxICKAYFtz9Vjd2IjujZsvgOoHOdpVwq10PCFWr8eVHKafF9LbS1j5oMZUvvpVIY2QgpOzoEIc2s9VhjurG864tLu75xf18t2r3DPBhOqZlA82qrL7mmkgFjtBEtkZ4GtCDJtv2LCDaPR2OCkJ+/1RPN49iI+fbsUn4o5nAvjO7r7fsWYH44E3kx4YYYy3Fp+FdqkAIfbCb/McHh95n8dBryeuOowtjVsg67FE49HhkTRKmSoShU2J564IZ2Nl2buOeQGDV5QgKt40bbUaarOITek4ImpfCJVeG3cXl+KmkDbdXZgAtITNdVeGlWIynwt4OteVK9O+8OuERUr8FKN75Wtf+6l3AUKGE50ZcDyDoPTnsy89o3Kz8+rJp59KJB4JGRq3hAy2HLAFnMGavSDMlNvYdVmYCjMKm4uqKJm6eqPT2BOyNg8kbp9vx4ePnsXW/n7sHx7HcS9fOgRgBwIYr2KxN1E0qTIFYBGJEgimGiObdSjCysaxRNyR0m8L4Vubz2Nvdyd2tnfjWOKP9b16sxPVVjemxDEDcduRCIGpMnYUs+19jmUllVfXeAWnIa41YkqEnph4XmJhdHExzjEB9HwFsXQTrincdT/us8+l+4F5hBp7C4ShllR++mtf0Zh2PQOIYSjJxvgSsIkHt2UyOoO4evjoiQ9gwRGHEc08X12c1mrULGZAfNkR9mKgfAzEmT2p/kfDsSh4GFsC8DNxw+7+gZClsUZAR8xhrB/pDiLgIrQ+KyKMbSIQ2snO6DnVRf2MaYfiMt7aOTjYF5IlKqUY2fRQO/YGJ7E3PI/D8WXsiuuo41AcedQ7isPdbe9fAXmMtbwFxLYFIMYq/dFQBrYquctLGe35GDaa7jQguY6oK1im+//zzEUZECSx5XMZT2CZS0j7qcnGnhcKKxJl+iz0ejwzCsx0bG5txbbEDrYX83hsjRsLiZwHwkYeNu8gAkE8jtmG3ujEnLN/LEVh/8jvQ/MWamkKAPihqLovADPuMDnLnhPeW2Z6q1wVQFnpSITNy5hvsA1B6jo94W3WPWmvuxqrhqpLtUsyVKOnsXdPBHE6LWLqLHuL3etvvSl7rBZbTzctUlk5WGqrTHEcKxae7lJ+7MVduFyEcrfbjVkZ3Sc1cTdwUYpSIr0A6B/gyvDrSL7uCOEqTYkyDRzmNU89Vr7+0+I0B2ZU4bGjIdYdiwSOUi7/8SxqH4paUZt7olTay0sHzKrXhbRms2YNUS1wIx1v9bkvscQK9KXNBZb3KX2o8fC44LyBjHBGKxWnK0/5GQgBbCLqo9KL29oSYRvLC7Ekym8trck4ZvMOW8bFFSIKjPyaYMnq+cLaRnTW1lRvT8rKQZwPduOmOOrtl1+RHdaJhrh/qVOL+VZNClQlFheEGBnt2GycY4J9ND67jJbauiHxqUbHuN6ia3bXkXUdGSVyrsIK2BXP/07kZSISTJ79iP+f/9NfVj4AmjMTOH5dmB/0VCTGk4/8sLY0jI+/+c34nd/6RjySiBkVLzZwWs5Key4WBdSaxCN58hIX6eqLq3jpjn0kzKjsH59IWZChi5ruyeDwVjY2snYa1agorYKEuHNxJK/YTsdytx1vPbgdP/rWa3H35q1YuHFHnNaIk/5RbIn7n2ksQ/WfupyJIw2xJ0Ly6fSlRPCOuH0cyxu3Ynl+MboCfnX6Qog5V360Xmm8aiPv21WEoCmVeSGksfpwNJAZIymwrn6d1tuxz7gmLmUF6wp2KeCuIwK/4em7Qfd9rkxz3ZGsDLkej5roUiYaoxy/vgiH23S3zaYwbCmHq7iqGtya74a6FfMCfl1KxxzU6YbjVImUCC9QqkIjDb/C2FVMG57vHMQnUj543ami8hgTLwS96tLNWL3/Srz6xhvx1pe+FB1pm6vzzdhYXXFb0Dh5kWLo6bMzGdm6y067FKcxji4vdePuvduxcWs9FtszUTsfRX08jJdXu/FAHLciCbA0e6m42VhZkwLS5T27Ke9C5hUozBBszGlpkznrMh1tcdgSG17nlFYSApmZkLhylk0FHK+7CWx1u56+dBOE6UaZ6S3uiisvHBrCJAluUrgaiQ+EUVNxc3wqKWhwM9HszkeLvRSnAkqzLS5QZyUamTjObQaZjp1JnhWXSGWWhL/j45EMX4kqBW8sr8bNdQFzsROdOSkYx4+iE4N4+f5L8bYQ9/Lde9EQslbn6/Hg9ro3wDLdxau+rCRrgM31M3Equ5d5B5s+VDXWzd9Q+vmWp9suRRxVIaI5dRKzlxorh1J8djdjeHTo7X4NIW1GBMgWPhOn6phi3lPtZmrPW86Zb4XIBTP+gGEBcgGouP87HHC/nmSCLDn7FXlV2mfi5DBxcvR0MVCI6EQA9VhGg3W5WSDLqZRcYc6BV/davRktaVKzAl5TadnLcaJxCE5gCsrzmAWSbElJTDGTwfyflQkBcrldjzvijDdv3ZK4eyt+/IfeiT/5wz8cX3rjzVipzcb53k6sdRrxzjufizs312NdiF1fnvfqAy97sORzicGtsY9FSuYomuLWuWn5pCCxEj7FQaOKw3DmDVSm2Q5lB3IwwNmpxKH60el01Z+Wyq0I6Q2NaZxOJ+NaIhETxsCUMjR9IiPb7ymoPwq6Au0VcD/rCM+48p6uZJIy7MX8L6bFT/rK17/+Vc+IFHm/z5najNDkOpI5TGWhEfJe1u7DT2Pvww+9UVRWs/rH0v6FxEktGlU2gDIHKSzDabAVefVHc3hDc3G+EQve838Z8xrLViRy56WZtSWfZmwZSWGRuJrROIN4xSZEWUBM1oQcDOSOCIcdx1ATE8ZTQiAvdbDZiNeAW9IUeUlwQYbxvMaihYXFWJKYXBKHz3fmoyuNsKGyhFrPYcJh00I085Dla0ysPswIS1VmYgTAoRB9pjrZfzkBH4AqgHvdlc+G3bU4cMLjZ8PT5fMV4ngWI3z9p4W0Im2Z2Z4ygPQElX/mMAc4HhHU29uL7e99N+rimFqHl/QSMVUhtS1DGnHJCnlLAFyUer7QbvrFQ+LqCquJm4hrasyoSslgpaUyJcBJC+UsSOY5eeHBW+cuz2UDiogu2fHLC4TTXvPilaZZIYnNqSycUj8bcyA01uZ4odCvVUmJYD8jrzo1NfYxhnE6goY3IUyaohDH6jdw4q0fXsC/EOedKuBM5SLqWRM/Ub6RjPPzEmklzArHc8kZ1+O+P13eX+SwdGXY9TyEqT5FuPAiVO6FYhUxEYv8U47D9CegYHx21zXY37pprbEijQ3qv9CYwF74XHikxKmoyY5qiYMA3nxjLlalAd5a6UZbYbxEyAwIL9Bz2Nn2863YfLbtncu88MCu5W5zVhw4p0arbrXDMxXiqPEoN/l4DVDhFdEMO4yZx2Rhk+0IWFtVib56cz7qUiRq0v7qEn/VGZklNd4NaMWUwqeEYOn5JsbpGXYzo+6LYKiLRVJmSISoCxnWp5IiKCkWkQWAcdcRVrqMf/G5zMNtkrYo5np5pZ80aYYpFUGqQr+IwbJg0FKIRDxlOM8qxHNyiDxR3/zaaqy99ECFSMZrvKj2jmNOXDFWwWyGoVXeyiAgzs7N2Ghl1xZctiJN7d7GSmwsLYrzGqL+urigFesrS3Hn1kbcvrkq5USaY0eIU/ylkDvqj1ym95tITLKUw3wns/GIRWnw9ETY06+4Ro3wDmTvhaTd9U5MN7sx1ZgXkmQgzwppeg4hz7P2KjM0HnISK0icwmhXoZySwCrF1AUw0YUGicg3JSdQuUp4Xwd8wvUKUVdwNkgn4WAD/ySeYD0TVqbRAKBKC5fp+LlClPM4RL8UTjjiR8/26q8h43T53ktRk93DsQynQlptNIgVjRMzomjvvFJZcCzvpMGJawsLcWf9ppC1HmvK//L6Urzzyl0pH6/GF3W9fv923F1biuWWkKXxrCngwWGISL9ZIzEF4bDexUv+GMBsPOLICQ6ngeOAJ8whzUIdliIxHgipuTYHglmPm2IcFKdfqkwjgT4XkoFdatTDara/CQCyRAiXjNsgMoHkvxLYCXCKyfDSlYgokVE+l3nKMP0azt4UTJwIglDnK4oT/TDvkAhIlwVcrxDnjujKcF0qjHIoEg5akObHrEOMpRrL2mzVmcaalYhh7m46zqSK88oQYgyVnBMOulKfl6VA3Fhei9vrN+LmqjTD5ZVYXliKjkRZVwP9QntRSsaSKHxWZZyqNrORiQc/mh5LKFZAJATPLxGEIg4BG+eNQxbR2WfvOu6rHXAmCICb4D7lvRR3pSAVRNTOcxnz7Ia+FOb9PrrU/jMR5Mmw7/HUhRoCwI/SP+MAU4GY68i67srw687p8RRRZZqyjunsUF7pFEVF6ZMfkSkgiLsSUFkgXOO5MPkJr0kRmNfYVuc1WgZ4iT5UfdR+EbRzsZ0OIABQ8qKm83ovp6LOiVN4abCqcWWuKjFZ60jr41yquhdNU0yrIJWJJod9diZRyZJPtlmAF6DdC2wsVsEVzpiHMjuWrOZ8ExT3M7hO6PGbP0SiLZZ7/ClDiGY89rY/PzNmSptExIvDEJ3MglB+AaWs9we4hCuIy+frSLyCecI17+VPlsufn4yTTGNFxGOBAtwERU6cvFkwSCUOGtaPC9ANitfFE/szWhqXmmhxsIIARLh3VAkpFwCIP7H9WNR+KmAxNlIQIjZf2dXALwUCAuGVJUQSwDoX98ILcPeIRc7hiV9ix9CkdsY0n1+v8hh/psS9UxUpFPRLecArohKb7Gh7R4b0QZwe7sd4e0v3A3MPIv2CPS0yvhHxPrbW5eZqOZzHhideP2ZZ1OK1gBXAvAa173MkM8HJTRDFTZd3oxVwKO/0E2LnDzdBNH/yG+Q4AjNJUkEiTwkEwEzMkzLr7nRwnp4BOVyDltXqLvsU1Lka2/EETNkzbBMAapyNz32kRjLLz2lyV+dKsglnFOdDqF42FpWpEs+oUIcUgDNxw9kZm4akbktbZGGVMYzXpphE5vz+k4GUDdWBPeV9iuJEJAmczbYBuE8SL44P9mLn4aPYf/I0+nu7MTo+jLPjoxgf7KoMiT+1hzOy2HRE+1nBYO8IM/7T4kg+1jCmiRKvOOBiUOBX3SVirt/xls84Q5s8RT5cwlxO/cqoq8hJnFzlKz/1E++WRSGCwE6ZeJLQN36KGKiGgklbZCYpXOVdT/09UaJsLA3cAJEZebiG964ljyzueOOGM7LIj2jzQqnizZnKRy+9qQfDVojkBFTWxXYOj6xAzDekdisZp/VAe5w65NZhV2nMORNHsobG1FlFbUXMQSSplPCxBY5IlBYq7vHOLo253qiqdCAKUXrCGCYiU4yQBOBlWOs6lSnQn+8KaSIc+p4gsDPMDMNrz9fu150RV8DPiC0f5JzesOFBl/0J88pXvvKXikVQxi4QpwRQFHeKKZHjNArhzh9h1FE8U6FVetlUA9lag+eb5owLhSHE4FgQRkqQ5g2w/KnjANWqNBocZVpzYqhBNAnAAv7xoB+7R0exe9gDzn7Bnm/WsGSTgoNsbLsTh0i95zXbzYODeLbFqaog4sz9akj5yX35nDrXD443vFA7XW2BMKbgOMUHAgRhYk5JCrVcfT6XSTJqL8SZlCSLdzkDmAZ8xjn8mrv+nFx3habSl7BWOh6L5GW+vIO0r/7ldyfAL9LmoJ8JUjxmXJarMD14bJMr05pjSCuOGUnMHW099/OZEMGUj9OIao0Q5atIy4NOKQmEYfKVTadD2F3so0dU8ekRtrCxSMmGHcQpMywAcciKstJxtBH5mPQ6VSHbGqO+8f4H8c1vvee9+Lwc2F1akYIER15EVZx6qbGWM40HQhzkxAYitsjBwWe6/OkwXSpZSFMfhLCL5RtxrjETqlL1BZxedO7rDwgvHb0s44HA5A5HFHH4/Ot/nnQv8lS+Jk4D4n6E2gVoNKOS8zJcv0BTNyNJf5OKdTlK+fAg5jgwbPvRQysdANJiT/HM7nM0X2plWTaXxZLutkkAkjjMm1SZVBY39YXAA2mLnOl/zJqdxC2mBNsVPn78PLb3DjK/EAmBHI8lSnucbcLpc1JINJatrqzGQqctwklupx9IhhlJhrGUjsGJ1HiQjsizHSgqEiVdyFZTa5Ve/VD6aZkiU57lp0JdctcRVPrd72vhuPLZ8FM8zmRalJNipnCk9b/+5EdzLe+Vr37lLwtpRBVpy4sEDnA2bg4jLosmLHP5RqA8AONc48P+5lYMNeBDPJfMCaIu66Kx+dE7De4SQ1AxAGegt+0jUcXRuyNx00DKQF/KxSHb3Ia93HagfBzzd6DxbVPI2jvuWXx59t7iTA0Rq7QkvtbWVuLG7Ztx9+49PTesTTL1hcbL/hYOBkV788niErfjS5Qj3ow59wKotB0hTuUZfxC0DO1mJ0JIK2A+gcnE6aEMKeHzWVcizM5wS2+WpQeFXS/jCs55hz8myCF/FogYS3ED1DOpHFFyWRDPBYdSBQGk160jqr739ue9QDqrTDPFa8EaVbwxBm44EZIGAvS+1PfdwcDXnlTyPYlB9hgeS5vc7w1ik63b4gJecGS1wHUqL/tEWDi12g0x6OazlyUb52Q6tMVBTSGKl/SZGG60OBNSBrq4mq0OuS2PNvF5sJG4a8o7x5hm43Tv8elAYpv+qO266J9qiSkRhrup+riAiblF/utcUwL4ugOehqniSEZ63wnnbxKvQJefZZThjpOrfE1jWqYCeSBIDVMcfgdbTMJBAhiVFcFUSXiijV/dSaI/lItau20O6u88t52D/cTalNVo1HcVdCqOAIhwSb42xLM0QomwvjQ7PiJkzROxKo5AuUDxwPD13o1ZGeNVTlCY84HRSxprOKWVFXWvouvOrrFGY072dtVKBpKAcyOnhRxem8IUIM7jmOq2wnFxigHrhVDJdPeL4w4NRI1rzFHamHeLX3SGw2ec4VQiY+ISARTpXFeA9R0vcaSizAkCBYfKT3/1J72xJ11ZpX6VqESWNb8ik3+J0x9UzrM7gD9r8A8HkvGFJT78M5QCgUihHOwfqNzGoy7EmY1X5WNF4Fwcztn5vMB36rFuymo9L05QByYBopY9JLx9yoFnKwtdz3MudnTpXpVoHKlMRF5DSAWxvBHj8UDchnxBFHu2Q39+G1XjleGmOpiGQ0P1W6K6mNExLCQeAzHLxDLE7K761/EJjXQlkHHX/deSuP/OAywK9OB3WdfKc/7EsQlv6lf+0S9Ctw5wo2mg/FY4kOM0ziYABZEq004c4VRaxHFzA4qOjocSe8+fxycffxiPPv6u32MeyxCmDW6yKmQusjlXy6V+5QFWIOdCgw/IdaeE0JKAmGbi/WjELPWzQ4r8nC7XEOIupvkUyrmPIFyYVxicBuKUlyGKN2TGQiriD7Iw4civki16py8kdiURxlOzca6++z09sZun31Y24nx+OfvnPuS9/PHtmgMGRo7uuNLPvYRTGV4WSLzT6LEsj2eImzlc6ImQvOkPpi/y5gUWLbp4uuZIn7mVht+rfG66/kHkHBty7j+I5Vt3hAlhQ2WhiXG+CB/6QSyiZaJBMnZUZnRp/PcLGgI0JSJSefsFDhFM5QREcQe7udijuNBpxXy76Qvx6PU3qfgtNbAuJYidwrYNqULmQUVKTtWz/bIBZSo8397xpyp9kpzysBDqV55ETFmfnCQAUBCq9Vv0lG7ipa+k88+Lzsi4dsdNZvBVeIE6X/nD7Sq0vHsOl7lTKWJTv/Irf99M4mYoAoAn0Au/WgW3pcqZ45uj9UdxfqYBZRmk1710ZXqOJ/rWb/16PP/wvRiK++BcPvbDzt1TAYudvSsCOm+rEMaOKo74Yww7lEKC4sEsioEvrHL4DKKviaIhkdWq16R8ND3hjD3FDAfvpjGXyVcz+L4M9p23mavj06q7Nz6Ph1t7auVZvPX6/Vi/ue4xriqlBGOc9wuga4z/qtp7IbF4sXIjpqVBMrZc75+dgODnzzjCDNviDmw9YY6fTPmf8CvS8ZBlJTxzTM/36qb+mZCWmRINWTAZXII9hKXKy2CsOxmKcNdWOvK4nMIVHiiW4wXf/73fjd//9V+L0+GxlRVOpMN4HQtJ0O/GfMtj0qE0Rww5juhlFzIvUTD/x+ni8+JcZkPq4gZOsmsKsXUBmpUCVsY5VYeOs0P5WGbBsbRStoaPxClnyjMYyZyQorF9IHtvcBYPVlbi7u2VWF7pxOLKvMQrO8r40JG4u5iRoSMcJHDRaMfl6k3Zdi2bD/TPIHIndTnptf7/AJfkTb7rgCucwzL3BHH6A2EQEQTH1NzUP//HQpqBXxRWZsBXIKVE2uS8EaIprszn9EVyPU+afS0dE7cPP/0ofu/f/ss4fP7YYTMCIpyA/cXm1eVmI26vrcap6ur1h1Y0tnYP4/3vfBJH4jb2gSxwAqqQrZZofKJClaOyWBnnxY6GykC0Xkjra62txeq9B+FXoDSOnSnd3t5ebG7uxNHTnXij04k3X7sX051mDM8G0WhzlAZbvSWKNG5iOxoewg/fIp1aWI2KxjQBQqEFmasJHkFIR38LTwEBuZIdyqfSkalAIXd5gAkXoQk6ckqjFsKYAPfEujRv7+Wn0kxMC3Jck8dXclbGp6OaIjwjHDpxes6yrvLwy1khhO1ubcbRzpaVgnyxULaTKImDnrEP5wV0vqjB4F/HwL2Y9guLO3tH8UzXp0Lik4OjOBbFjZVmqNZeCND11ZXYeO3lWHnpQSzcuR2rujhLf0FEsLi+Hp2lZbeHw0Rne+N4VSL07VfuRnN13jMpF0IERwd6hUBciXkBl4EUIHrOdrx2N2bEbQlhhcs5Gnjk47XwAgb+u+4ylCImDpg5DHSpNMHGsCvSeDuF4MOkBP7K13/6pyYvFTorBZCBIPvtveacyuEwXZmgzGctMwN89+W4VB6G4qCdp4/VCCkD0sYQgcyWo36j8fHu2oKQxoIoigGbThfFCQvNaixonJuXYjErowqk8vosL17Md+dj/cZGrApxd+7diYWlRR+02ZLWyGIsXyfc3+eA7F6cPt2O+9V6rC/OR21BtlynrvGNFTLmGMVSQiB9YPI4bUe4QASn8WxmccVKSqIp+2UU+F6gSBH0PJ8Lv5BBmu9zmcX3ibgs8pcO0ZhIy0lvFBJx2k++m4BmzMrkpi7788+ONAKUKy+VFMchLnUvGpbxIM9FOMpObeJlfOb3tp4+icHRoQHPCxicqord5NeYlM6v9bL+pXhOBGfsY2YeJKzNt+NOdynuSrVfxvZTBRIaPlTtg2+97yPeWRF/9smjON7TWMgrt8xBCtGN3eNYlxLaYYak24g5icPpuYoIR3aausExG0gANFWUF7Q7kUew+DPVXog51WvYln2aOAKKvjs+EyR88KSvRGTe9JOB6SZJ5fG/fhSX41muPuAnWeVn4LSikhJZuMxUIMIyXHcFYVeVyJlUMHnOfJ7ucSk4QjJNnkVS8TfZDjafZUNUNuORtSPmIqUA+AQgqe0ca8sLEeypL8/U55MgfOBnVaLq1sJivLyyGrd1X19fjTv37/sU1LoosyrNkDdhmpeVmD+5iO5gHB0BgZcrKtIcZ1tCGFNbUm7gC7XARMVuZU7H46scKR7V/ooUnPmlmGHesYTyVQcTDg5P2KQr78DiM2FXUenX5ZupvAgvbjaJ1B9gVXJsgSLcVcpyYDUWcIRRXv7oIgjRAeZThJQuswAGPIlIZyClKuU96xt374nKu05jFVxUzYsdfKiA/fm8cckXKTjxhwZz6kF+TZCZjdnoi7OOLwbRP+NN0bNYqbbjjblOfGGmFq+dT8er0414a3Ej7te6sXLBXsl2tNZvRqXFpyqZFZHorctQZpwtmi6hqG6AJOxCXV6N0AUs1C4EKP10d/BfdVneRIyRk8l0lZ4UjxMus8tw+ybBV3nLINtxXEUi4A8DIdvyT+gDwOYpecp7IspZri6xJH9FHUWhWbD95kY9OB/3TM0v+yxWpBxs3H9JVN5IJUSakWW1Z9Wn/GGGQ41DA2mMbM8m2G1iH4nGOrS6rUEv9sf96I+FvCFn6LMxqCZukY0214wzGfIngxMRgcYE5Rke9+Lk+CjOpQoOZyNGIja3GCSJu+Fyr2yLsjH8uSQCTJZ8oWNaBOPtcybSsmNyRddLwGaZxWVXIjqRZ4dIK/yOK/KXF3HAw0tW3NVf0jAjxJBhFdBlOHPSgwt6Aeo4YjJz8VNUmOFZGQF+tAPQiSoClJoMakC73ZEoezmq0sTOpUr3xFm8swapzFakwSn9+JQt2SOJKhnFl0wa02iIQchFjKms58N+PD/pxe7wIPaPdmM0zlefxmxxGw3UDg3chG0/j77EcX/Yi6OqbDiJRwrkdB/GPA6sOWHGQ5e/xKRxj3YzoU2jUZi6UkK43JCig0DLQwqwoq+GhcJ1K7xyBXwVACR4cJThSxmFK55xRp6I2RcFKQ5kUQ7JKl//+le8R0SwcEhGKNEkcVl45qDK5L7yOfPZTYJ5zrgybZmEcAZ7quO0OuYioV5O5EF00VDsEqrnwggnNY33d8lE6N63IRk/FiX2zk7jSOGDc5kApycyqsWho34MTwYyC4ZxKG7c7h2IM4/iYOosZrDzNI7B8czlcbGdnB6CMDjOMyFCGCPdnBqOBjvTvRHdG/fVdgx3EYRii94Xv0VfC4fv6ulFP3kT0OQpnosUEELp6DOcdukptAwHeVJEvuLTDcjiRmRel5ZaZQZQuH0O40ZAEYu/cIRf5SON/+24u3lCDuPF3s62NLxdmwKIJQDoDzIoEUTE5DDclWJBZoG4FEkhfHm+EpGOssAqQE/XjoC5LUQhOp8dHsXzXi92xGk9uiwlhjU1tFCfXo7yoz+fMC5OyrO8IJ8Q1+UcI0Z7Q0ialiJy1lyLWnc9lhaa7gV7S2hn9qqEgy7abngkYZbMkC7vTq1/91PPCX0XlnGFKzmu1Boph53U00iArEOV4HdBBCR1l7ZKmSnrdwb9ZUV2jnNkQR34+HGBdjwVXlH0uUSZACVOwXFophQ2fDYFoKwR44xEF2Mc72ljgFuLEkh5+Z4PmfuSyo7IRBMdq+KxNFS/4aLBkI8JNTV21qUA8TowXI7ZAQFgIyqLFSEP4orDxD85y9X1qtpRFbHQJqbajjVGQjyrqzdicWldUkDjnDpUIqm8SiTwyw/EkJDKXzuDJdM7naMyX8K9DMo0RUWuizbng5I4c/mrBjuhOlIiw7/X6s0QXYQllvSkchwsZIsCiqxyRRMVwLc7nz19Gvs7e0KQAHg6NFfxUQRaxJmK3OEiEJZKAruKpS2KG31iggDGxTvdTC63JPIasueYk2SzLKYFXNSo1XXNeY6yNj0rc4E1uGbUOC5DaTmni/cBoGUQPmS7gwiKCV36xBiKNnk8pA1skxCyVe7S8losrawZcQDZY5137iaSgWYJEffbv+kM6QwsXPmQyMrJ+Ws5AKKfUxGZ+tVf/WVpuUpJvZmCrH7I1VQSZ/UEZn5Spp974fHNotHPdLj040we3hn10UefxCcfP4nDZ49jeriTSzMo1WL9/JamtEkhCkRi+PJ6U0dcAhIxCfj4XU0KC1Njnv5S83jhglWvupQbH44mccgHhBb5BHOzKQSigqoBKKjKZ+Od7eFCyrm0wn7/OI5G0lpFJMOTMyF/JuZnNJ4pz+HpbBzNvxz33/5S3NloRbfNFxk17snc2DvY87IOu5IBQMlT+EtCdgPLcDtSJYzcKKcDYZnGT/KXsyFIBoYPRKHnf/9vIy2TEgeQy8z2c9ezMWwEJDKoLG/8ZFr85ABxZZjLUH7GJbaCf/D++/Gtb/1hXJ5PxeHWk5gd73lbm8b+3AYghPikcKnhbrQay7vQi+IMn6HFmpzC+QAsh1+Tnq0AGO7Nas0bevhsM8Y52xEU41kX3qbBcGdd7JJFViGELX0+Tl55RyKU7f4gDjngRW1pKU9HlFBRmm1ZFL2FV+Olz385bq61Y2VBBOSxVwgX53OAzK4Qd4LGKgf4rmDokOJewtbjAKH+LR7SV+Rz2RiJCjUcdAFLH6JqhCkBtwQ1d/mK8pI/5EiY2FWwM9lf3uxROZMyspV2sDtfzNjZeh6fiMsOpCSgRp9oTONQZ84j8SgGtNQ4tgmAjPJjQay3HQ5YC5NoFLDZysD+DtbjukIOc5XLnW60NX6hPPggT1XvQVze0+kLiTZMCrVRxOM3St0whWgsHEvzZIfXSOKP13VFnsH2b1axmTi2/eb0MzGQmGbKTc0yYEnLRyVubNyK9Y3bsbyyEYuLq7G0tBbLEqELMhMazXlxOouqScS8/w3LeyUeZqA1/Psq0yDiYZRMA4dZ9OI3Zkltxx2UCHh2iR7iScaVabOGXLEmgluWAdr86MQ8S6RJFd/dfBqffO97sbm974lgqWymN9hfP8IVy/8gLoGCqu93w5iglZ8NqBz6giEN7fDOGEoDb8CwUehUcf5AuDpKWaPRic+9Ypcwszbs5sreyK+28fK8v5Qr7kdjHUkjw15jBoLzu3jnhnHNxvm0xPPiunIrjfIlDguY6A5gayKYhe6Sv/y0wpEXupY15q2ubsSNG7d03Y2VlZvRas1rDJ0rlBhgBlskclByuIOYPHiUe/pBoGEif+VnihflJ6oj/SqQhKPYkmtMAYT4nzA3WXcqzPAc07IYKkfW720+jkeffiqEHcbO7qER2hJnHO7vyQg+0vhBhgSpeVUF0ClUcZBAwY4lAWLCRadNB4B5R81H7IoTvbVc9Y7ZHCRDeziQag4nq0y+58bRg3D9udIws4KWOBTSd3sn3tY3U5mNGSGas72Y6e8JSSctKR0PPi9Cp+YLIUhaaU3KC/SmkHS0m/9svyr0nebzxioLqyhFrVbHiOMLiiCv3KhkJxiUsHZfzcfFn5GZ98rP/AxnY7k24YxovET6NxMT7ggSye8CnSXj/VAgsEyjCzk86h3G0f527B/2YnfvWPcjjzVLS8txLP/R7lbMXJ4mgpQH2hHsDGQ4Db/FENTGtJIZM8cEnN9oYQwUlzDOYHSfC7ieXBayhiwcItLMVbp0PxHSTsShIJW9k4xjfNEXIqM32Ga85H+m9P2LuZi9+WY0peKzOxnBwAE3rUZ+FRHThH77jzbTd/tVUOH3g296EoI4OMCHk0ppaguBfMCPowprMk3mhNhZjc0sEBuZyge4sziIQEjz2VhGCsHGT/rtIYR70bAije/8655JivDiD/ogzOc/jnqm7kdPd+O7nz6Pvf3D6LSaFiPYQ0eHezEeHnt+z+W4LCaXkaApFjzTrmDChDnXhf2okUVI4eSeYnudxjg0Q6g3B2wlFGAtcpV6LISe6BqrrjNVx8T0vsZKZkAYnehzTeVW1V/+hhrjhrW1aN95W2PSrJEE4lE+VmVk0xwIxQRmTnDTdINjikc8vjnUeYoR1dxoJGioYKsEZ5lwCkNDV1Mw4ov9Db5xKoULhPKasr9NYAC7KF0qmD+eeM47DqAVFeEcoUaWlV+TpU7mIhVWcIg/1lqvRa83iL3dPXeQQbne7kZj+XacTDe8eSdP3tEYpItziTklFaCz4ZSZALiRTapMBo+lffr9NtlUA12H8u9K+9s97sfRkdR3aXR8pZ6Zi5HK64mTDsRVB0Ly0fgytvd5C6cvBYQzHJlhQVNkWSgRNpKSdHCqMXX5QdT45oDKsEanq8/sie7uve4Jj+IZZzgkzDJMMC3TKAwkl4BydlEj5ox3pOmZyQU+Z8ZLI3yYdqHblVKzrPFxPTbWbuR6msujAnvSUV0i6nrgVSOy3qwYscLlRio5IpNOnZ3xRuWZxEFuFH345Hk829yL9dW1mJ/viiuqPrClXmv6HOJBv6fMtFr5VbJf9TVt8AMHJRfBESgoPp9fiCTsVJ1Gy+TlDd4D4NtuILMn0cjpdmh9vEF6qHFtNOr7ME94dVZiaWpKBraUoA7nmKgsThdHClwu3Iv23Tdt7KPdshjL4dPji3HcXu0qH0oWSg4CgDlSNVWXDXMQZFYHMSBL3kmKEn6E4ZBOBfwMx/Rn1wkrVH0BoxCPKCJZCLSSGbMgPADPmf3sf4fng3P4OUNSTBCNBsc5/aTg0yFoPkwdHRz2La87MnrRuGwsTs+Ke2Y9vpxIlPKOM8cz4XJNSRSocllZ9kmnKgvDm8YhOnnZPYlUfnVK8JYiovFU3MWYhkhj/z5vjKJJUjSbhji1DtWb80/4yB0GteSdTZHh7HxUb38+5qW2+5P/QEFtYEwej3vxyi2F65nJbXrOXKYJjDbQMLWreCxc8UyA2W4SoaTy+0q/ibNA1hUSidNd4VfVCDh0G6rAlxBJ6esYeVLFLxEEiLIjDqOCIq3XgdRR4mekLrPcgsb0uddfjTfffN3iiC1uIJ1NoayrNZdWY/Xea1Fd2BA3SNxJdJ1qrGIXFSeqDnsSd8cD23We26ReuIy7AM13a84vTmMw6KtslmgGuh/HyeBIGuRRXJwNxUXnUZcSMce2brUJpYJjA+vVadl/AhQcITiMLmQbtm5Ee+W2TQZEIgYt53DxOWX2mtBX0xVgUn8TbsCBcGCBuAOuBayUn0zcjRCJYZqecKM0opPDSE+QCdIRHnHVBnlBWgYXmWh0cXcmh2a8GyTMcS9SFfHyZXa5rN6coTIqFam00oTYNgCgMDZff+0Vf1uayWJEGRzFh4Xm2Gja6kZn476uV2JwMRtbB4exr/EJJPBttUGfjw8dxFDjFe8IMLvPN214b8wmggxyb/9GVxG0ODlhVpBB5LEcA2eHiIhdxSzzNGYv/UYN72+j5SDKeVtn3FiOhXtv2ZyYFmbdK5WDpDg+lsZ5NPTCbUnggIs+g6DsekKmhJLzl8CyIwPpyhRX7gq+Vw580wrS4ffSjDM5XSanrGyogxL7jpczJTg2/eV1FSrHWISWo3HHokymqkQYisTMzFwc9UZxIISgIaGVqRlKIyrTH6JOA43+WwLMmY9e5yhc5p/ZjcQSChuAPDMvCHkfhzvF3KWoUICmHs4WyWMM+W71jMrlRQqm0lyQxSETzogcNr3yPgFitD8lDe7ul2JuaUPPrPGl6MOs4DjEZ7I1h4PjeO3BDR/DyxwkHFXCwAgDDHouXcbh8WOB1HwoIG5/psuyIAfiyrxlOK7y9a+xhY5I58rLXoUVCHOReiC7MzptsrKjSGtPAp4/PgGSL26klW+FQc8cr0S659s7nnJiSsrjBWkBuIDNq7mcRDDX6Eh81r1T+IBjJCQu0RZ58wbNEQQyG+KPLAjAGNfMsIAYr0DrzmmsORXFERZn4raZ6DSLHV5Can1OWpoIi5PnBheqd+XVWLn/puLgPhZDmftDqVL8icT28Ujt6MXrD9Zjsdtxe3JekC4U8LHTveC40hkyxDtJgTjdQKJhqCvtPKIQiLoRX+QhnDS5G6t4SOzw4JIUhp9/CkyEOLCIKJ+zQnVSF1X58yPmLgtt/ReyWneQwh79o8EwdnZ2ZVw2jVDS+mxIIY4zSXxUkoBaa3aiKdNAOqg/ZsDH0BGr7LZFA/S3ZxjTAPDpiZ4xFSTihNj8pszIig1HCPKCIafdcWclYE71cugMuipnVJ5170b7/jsx22hIe/TGOY91jFm8U3BxMRW9oerVeHnnxlKsLrXTmJfWSv8sLdBG8AMh9xlYFQ6/n8uwvDtIIDeEi6gyhSWo4vxcBFZ+5mt8TEFPIKzInRWVBWTFALwIcGaO7nM6I0ScJK8HckSOkGYFoXTkV2e8dUBiitkAEPx8e9/HQWCPeBJV6fIz/3kmPgYlk8Yzem5qvKu1F1SOEC77i5fnmemAAxBdcJVXtrlM4SgPbBXI7wCwFGOuYiHUXC8CUXs4px+pcFJfjubdL8bCirRClmyECLTQpPIsV/gRoTDVFfHGgxURXMPMBKcBAOwrcwpZstu6EpmE8IzjRgtxDlIhgpxhVnIayPKI6UxOJS+54DSJx0kBGTfxvIA8XRTMA+Go1hi6nAViChE10vmKxixzXZkvsxadkZGsHjMPh3XP6d/b23tRF1ArCuOlPRALUEmDUc5bLIhLxkaf2yjEdborqn82Rhrb0CxZzc4m0kLakj2yciKxi40DZ/EKlMc4QYT3vzH46cNoph3TG29FTdoia3nMnKDhYmKgxDBu5TZxTjQ/9UrD6/dWPZXlwQNiVXrbUEJetkUXfl/yZwL9AMfSyUcEN8ooMroXugOzMvGkbwqrfN2fLeHRMRPnENVWcpNDSMez0MSpAXyVFs7IhopSOB8R0agk1GXY8aM8bK12pwQE7BBEJGPc5s6OT9vhfWfGNJTbNBlyrEAJgILhTNqBfdXqLMT80np0l29IGWxL0ZBxLXHI/CMTviAcRKXtJM7Xn2dTGDf1zI5mv0mqtp9M16Ny481YuPOqiIO+JXCgelR9q/uXQqE4zbbfyanKv4hX7y57fKSjydmGkAHN1zkmsPLlf3vhWtKl072AkcWg6hQoMx+PlKGIZDDCErFSRPKrTg7PooUTAci5swukdAEKAylVaXcgjPEJJHgfieJyzQgA6z8LdJxuDufyzIHuaG6c+4jq/+zZtsuGM5iuKqoU1bMOJgUDTiJehIJGCMJnxYXt7nKs3rwfSzceCIG3LJan+PCe0nCGFVNBMxKPIIfVbo6Tp07Uf6mbPnln7tZbUb/xqjg9+8Eanb/CKMDTLWb6MQXcKBEUh4lywt6DW4sSrWifwAgHjJSCPhpWBBVwc7R/M7GuzCNXBHMrk2T6q7DMwi+BKu9Xf+UfXOXPmgo5nhWW4SgI1Vk+44G2h/jLU1XpGYO9NT/FgeScS4M6mX1noEZ8qTMa1NmPwTF8jGGo+4+fbcU//Rf/RrZXP7rz89IWCzOBtqhsDFpv5kFDg2hMjRVRN+JZbRJiePEPJCKmT/qy455+N0Z7T6IxcylFI7nMY5jq9k5lcVlFY+T8SxrD7n7OeTnLC0pD2WD8Ggk5fYletEq0XKGOWmLvcBhd2eY/9s4tf4IMOCA+c5UZkQysrmCXrvQL9EoGMVAXflXl+khiLtWdkkCShx0920Zzxiwp308jEk5QCjK4Qi6xJgCEslEKZjmSDy5UqjS01WBpcVCiTwIQQEvDkrBMkeqybi7XioUuj38qmwXI3/zGt+Lf/NvfjOXFBY8z1DdTqSbxgCzlZZmF/Y5wY/mBPLoFAUA8AB6iYlcXiImBDPMnH8XZwfO4GPcE/BO/QF9tLcS0ELZy9/Vord5isUsI451vOC0BCIczp4go5ERzxDSceili3RdxzVXG8Se/fF9jZDWBrvQgTlBUu4BZwg8Ay5NwLYDOvYQRBE7ZpXgFaR7HAL2eKYFHnnh2Ml0e0xxOJQK6q8KvP8RfLhd0BMi6OcOzDnCKkIy6ix3j+UB1PpFdli6vmAUKT2JQmO5+NiclgTC+YKs9er4Z+3v70Wq1XDdFEI/qz+4nxtBS0WEBsVGXZglyhSw27qCBcip4p92Qpqn70lIs3pLovPtqTHVW47y5HPP3347Wrc9JfZ+Jo6ePhfLzWFxdiU6rloCDy3RnuxwTzhAbS0aGi9rNzAlnZk1XzuL+xoKIBW24gBt3tRdOMwP4iYtu5x1XIq0M8mu8uvNYIu16+ixXzySyU95//o8lHp0wK06/VGXU7npL4or98TkulN9cIT/ij8mFk9FQD+OoihMpEMrJhrFGZTlAyywmEXEet4QEL6crRXJdNb75B38Y/+Sf/WtvcWsJ8CBXEaZwa5HKg3IhVrKmyVQYnMVLgIlUwis+Ddzjpi6mqHZ29uN3v/F7sf3phzHefxpxeBBtmQyzHDUoJHff+kK89GN/PO5/7i23ha16A2w/9Q+NEc7jU5hQIP0+PB6oXafxJ75wV+JR3AnI6In7TFfF/xLJJeC5Ec5zOfkNBDM+OQ0JQkFWnBArpM1b5uOPAENM/P51f4qrQJgcG2qa4qyWVGtEIlyA+KFDUKEzKz2IBAE5rdQ39WfBoC7vphC5cqmCEBxaY9pscJ4IRNzU7rSDzzd++vBpcrLiyotJWwxl/FA7XA3H1WQEW43HBpPRzAfS6xJZczUhlZ1b0vq+8S9/NX7jF/5WTH3vvag9exL1o32fr9yAgJhcfvRJbH7wB/H400/jXATKm6O0j70gjGWclocYg4hQ/9mDSbn3N7oS4Yy72c+yrepO9lL+0hEObBiTDRnykBCv/IYP/5OreFZ8FkML/MRDTmOVCVnmbknet9pddVzal6jeB544MYhFZRdAhawMSoAy+9CQGM0GUGxW4MqLivD7kXhzYdFJAYgxAJWfVdvtg34ciZrZ/evGKq2zifKZe0xKVlvUhlkRVEscx5QTSgZjDKLJ77Kp3R883Inff7gbC9Iw792958VENqOyMHrKbiulm6NPw0Gcf/pRPPq934ln4sTO+kZ0FxY8RUXllAfjM36xfMQHhu6tL4iQ4cCyb+WlxtpNPA6f3A0fHtQP9RvkJTNk8JV4vMrP2F6U4MvGtZe763xgfEEI0/jlda5EVrlDqByLqCSLKApXZYi+GRohDplw2aROAX7SCMVlFjkhQ+HmOpUN1zLDMC2Rt70/sPIBB1IvYsXiWRxmsSyAG9kKw+DmmCVv8BHysOmgXGZbfv2bEonS6m6+8kZUX/lCdN54J+ZffSPW33gjuhsb0RuMYjzoeUMqB8/wTYFP3vv9+PZ3/zBqC0uxKuThACQchwjrS6yen43ipVvLIixglC77aF9xT1f0ehJ/lS6JgEnqUkL5xX/FQ9A4YEn6MkcZWvkrf+U/f5cpovZ8V+KmJeAJUPwVQPHn8tVgZy4u/TizmV1IhANY6mAcZCy4cqRDNJBanXY+siBy8g+k2ODWHcDz0QQ+FL5/LHGocKaZjFS1hZVuUY1yqRyPj7lBhs2uiG/O22o2anG0vRn/6hf+53j4z34xGofPYlacxaxLe20lFm7djtmbr0Tntbfjxh/54bj55S/LUJeicjSQkX8sVf8kPvroO/Hb73075gSXe/ceuE6Ihb6zZeJSSHtwe8WKSII7HfElAtxpPbvHJVIKkYh5wGea+SIjXJa7n0lbwpd/8pOaH3rsEBUlTvu5n/1r73o7l0VhMZUE1bFJRsDKaihMv/z4KdtBIfhtkymgJg3Tx/8R6LQF30FB7kQibHKXI1UiTXWIUBoaj7pSRAYnFxr0TwQYRB16HuaClBLVUUWDlLZozbNQakAa84sHh8fxr/7hP4hf/8X/LeJ4P052t2L88DsxfP8b0XvvW3Hx7FE0LyR+hcS6FJFYuhlzb74TrR/64ThtL0d/Zyue7W7Gdzafxnvf+UDtnI27D16yFssqAi/6X0rxeunuqsf6ooff7+g/epjiPX4pGSsPA+VngZeDXPwJS12Ga4LHl509+vF/hub0nODw8z/3195Fm8uNoRihiEAn4UewvmpUibR0hGeTwRMc5leIhAAQRLbMmunIWlaeiMvB3aG626Dmrjhm5Fudehz1ZSf1z6QAKJ/Kzx1LUoyEHBvWAiSAK+cKeZniuxqX/sUv/O2YlsLBJ1LqpFO5s2pkYyzNb/NZHL33e7H12/8mRt95L2YPtuJ0PIzBZSWOlu/GcPFWHO7txPOtJ3EoReXhJx8ZWXfuPlDdDUmAnsTj0JzGix/XwCPHwzUYyYtZ5M8ys4lI4piJbfSFlt+TY+4SDso/bF/gYiRzL8qagL24V/7qX/35d1EukquuEqefxwSuB0jScHfmFHvceeaFPu+7F2DLcP8WZeAIL/Nyy7iCo/XgetRg6mIyFrvLb6tI9SYt+aWEW2yieDAWM+ZiekBpT588il/+u38nPvn2N6RJ1uJEiOpJdB+f5rtn82rbkhBZUz4Um8vj4xhKATl+/1tx/smHcbnzNMSDcdFdil1xG19i7PeO4qk0TKavbt6+FxxbyFfrX767ojpAGiVnj7Lf9AmY8Hwppaon+/PAxMw3SOlTVfkQ+Snw6Bj/+jFs0iWEPuOKoMrPSjx6jOBSwQ6nwuIOED0hLKC4MYRTSdlCOWyyMw2oNCO/75nlOzVc5afkNpxzltkFBMLpVM49prJDve3mnF+cOOideqnkQvyEUgI3cuwReWgX76ixCPob/8+vxb/4J7/o9pbmCbNTTZXLGQbMNHFaMdpYU2P3orTleQ0NbeWvcMT7w+/F7kfvRaXdjrtf+BFPFg96PSHuWAz6RH28jMXldZkTlXjp9rI4Jk9YdT/xuE6kDhPeeUGANk1aLUkFJq2V2hxV5DMwi+x6SgIvL8IUqjAHk0b3yl/92b/+7hU7ZqbMSLbifj3M96QuXBnO/CDARFwxDZR5HOWK0kO+kiKzMYTQOdIzR2jkzYB+qdpqV0eKhWRnHPfZXkBGAKO74pgCY3oLReTZs8fxK7/yS/74+FxzXllELGiZrFbLIK9rrOZLh7wShUZ5irotAoNjxwr0d9LElQcHuzEjDfrNf/8vRIc9hrNzXq/r9Q5j8+kj3ftx++Z6vPHqHWuPZnL3pYQF/cs2Qni8qsXbpyWc+KUXTqkwgt0rpaccwiRvHE6Mb6QrchFe+bmf/5t5+IseyGCAuBSnKX/y5syFX46kOKjdWUTtTON4SssxRQIBxGn1w42OijlTHJZ59UNeRB5hRU1S9ac9jg3PpG4P81sztFN49uw/2hTvt3308Ufx7OGn7BSR1jcvW+ul6K5JUxQn9U9zT/8QO2+aL+hKSxUyeIXqXG04EXD5yANcjG02s7YWb/z4n/AH8dZWbsba+k2bFof7u7G9+ShurC7Gj/3RH/KYmj0ycHwZ6CIyiMbDCZfDih6p3c6hBwVlmAI8fyQgFBMijjTKeCY9yRQBrIW0v57raboAHBcEzfSNE1OZPGVG0nFl1Tgao7zqNN+XRqGAY1wZyeRI6ctZBHT9UjnGabmRlTA6akVGD4p2ufyyBNJszKl8IWpMrwVccRgz8syQHEmEbW/tWmSyGg3xnEi5mGp2Yv7e63Hj9S/Gwu27Mdtd9CbUw6MDjXVjmzPYZ22WaK5tK7hUupvvfDkWFjuxyFmSSyvRWFyxuERJ2VhdiD/+4z8qe5aP0ZZwKFzR54QTTSXgM2nkHKwEjtEDCPMbRASDTRXkOLBoSBTl6anycz8n8VhUgPOLDGp8sjjhhp5TO42uRFo6t1mPKCFQKUBkUvm6y3wgljIxjBM5vuuy8qEr/WxVYyyASqlfcfLPaRxh28DohF29QpgqVlI34PCA72aPVeZMnPAtGmmOfYmzg73NOJZywUl3C0Je664M67e/FKtf/HJsfO4LUe2sRE/p2THMx2hnILyhjGf51197LVorq+LSE3GjxByrB+Igjrq4ub4cP/ojX7IWm3AyeGlMUrzuBGVwstZEgsnRJx6NCP2VeKXfDld8wszJC7wlEvmt/PzP/4181QmX6J8U4LEmQxKAXNf/nBSOzEag9iuJuY0yrneIcBwcTLlOoHwWkYY+/llzCnshvAREBbpcptJzvFJF1/FQKr4IRJJOto/Km65Gh29OCzkqJs68DSHfymSTz9NHH8beww+jEacxPVePw5l2zK7ei9W3vxCrP/rvxc0f+fFYePn16HeW41DpeweHUVldj1uvvBZNVdIUNzYl8tnesL237S8Ef/lLX4gZxrQCSa5Yt1Kk2W8i1R04kE59McHznxGZrYg3t+kyoQITxTmNPfr1TcT9c9eQlkIqAY3BjKFsoCuYQuA611lWjtOdCpHdJGV7G8rIhMXFgVCH86kGONIGOMUqsLTPQDziES61/C84nHzEUjZF1ufYwzit8e3cxqpG0VhfX4+76yvWPPnqO/sfbfDLYVtRF6J786HU+4/ej+ZgPy6Gh/44Q09G/EVjQSJxKS6l9GxLkWE38+Ld+3Hj/ivFCxpTNh+2Dw8lhp/GercdP/RDb9ugd8P0j/ONR4UZbsUz3OdHXyTQvegbriR6pSryAc8rGBOeifPZSCNhhimhEpMvOYKBngeiCjFGrqKwRB4e/SsODmJKK2fpC0qRM9u7Ic4tgMraEvK8j0NIyyUX6k2Ny9yHdqe/zIFTYWoKi4yIyuHpZfQGp1YGpiSmzhW90mnLTJAKL+Wj1WgLwTJi9by8tAzVxanqOBoO4uDxp7H7wbfj8HvvRTz5MIZS87e/9Ztx8bu/FbNCKke8T63ejvadl6S0iJDUCGigf9z3V6CWu434/Nufs5YLeAxcYOFWFp2eOKPCvoQVMMu+2umGjwutewIrl5dllXW4HsVVfrYY0yaVy6FN4rIQxg+SYh8pI4BXdHJDcfHnRlAOfhBSaJAQgW5GiEJSFEqEneaaFVNTaGZejVYcg33aX5QtJBV1ZMddU+7jqCbi2rK12LrNMU3TQt5MveqTWWdkRLdYYup0/QIjH49l/yOc0xdgrOVKFG4/fxKnW4+jcSRkiDpvdTpxubgW7Te/bJFbq/IOnESx0vPlwgNpkO3mbLz9udfUdo6jQNQnvARq/+YglK01YPG7DwkHO91LkcnONpwR5mjKEawAwLWeO1xhCufBfrvMw3RU2kwU4pl1AflMBvSkYLO8U2deIYejizBsedWIhhMLogAQ9aHggDRvixOi4GaMYmpFkySdv8wkTkyXBjHVUA4OOiTfYms2Xrm9ENVG1cfjLtWqsSDRud6ux6sbK3FnfS0WNS6tbNyOpRv34vZrb8f9V9+Kmxu3/LGFI9U1bLTiUu3oq8798Vk8kw22J+Q3b92IjTdej8PjnrdT1GclwlUvn01Oo0MNAjHufwE4wnh+IUxOwCkRlqFIJJ6S8KUAG6bkL3GRxST8nD9DfeEXNAE+iABghBMBV2Ej5X4OuIhxiFdf+XqSOVBluDBqUMFoeNb4oGCJO4IBMQ3zdgTFcWAYYhHx6XM8FOejA9l4yoyKEOq6NFaBPNpBP6jbZ/C7rbrrou7F9kwsL1bjSOr7rrjmWO0bqWFTEovLywtxe2M9Xr5zJx7cuimN73bcuv9arN2+H4scjavyD/aeq97T6GscfHJ8HJv9npSUmajd47C1uTiWAnP0/LnsQWAzFXURVlP2Hbu9aJi7OHFqEY0iPDtfPJceWu/o5HIYgrSo+QVnftZlOVcKCsWASrMAGHYTigocLz+Lf0y9WKQpkLWfEzhOwAGQpaLiwpUeJNiw1ANvchJMJfxRng8ykYiiLhoNN5Oe5fYsSwhSCxgXUzQrwAUrh/wlMFByefGCGZPVzlwszs95UrgloHrpVEgfnio/9iIbUiUqeXlwYXk9bj54IzZu3otOS/bX6o1ordxw+w7FUU9lJhxL3M7dfokKon64G7vvv68+j4NTzdkPYwKiLbroExcNt6jL5imMQDmey7Brf3YkV1nWFgutfRKrOMINW+GUbvsyjHKYygy6TxqgKzFbTC0ZcYq0mOQlveLldBpftqqokjOrIIW+tDVEJfF0wgqHLvKQH46jHnYIb28+jd//1m/Hb/3Wv46HH/+hkUY67D40RNegMuA2I45LDsQxD/jKzW7MLzQEeKVVHWxtW6znVUNZEELZALS0sBDraxuxckvi8uXPxY03vhjNm/dlYNdj6pzFVbWzuyw7rRMn/WHM8oL/t78RZ0ImYzSv9HKml7rnPtGwbArwMyCL9uFxcF6TgCJf4Rj/M0a/ypfbvnGpcWdw3okvYz2muRz9OL6IAQHOIIdoE9aUKcPgAq48fVQJKBAk6A/kIlZpLGdZ9Yp3oDnwhdeWOGL94ePH8d0PP4zvfe/D+OTTj2Jreyv6Pkk115g4tqHcDk7boGKQaE7VvWyj61VYtzEb79xfjjuLDW9u3T4exuFI4lbtWJtvxp2FtqeuztSPens+bt56KTZe/nzU5D8fHcdA0qOBhNDz4dLt2NwbxL40zL1PvxcXTx/G09/5LX/HlHZMq8M+XeEa8K874DkB7zVYGiByxJEVpkDCAE/D2dFKCXMYF8ySEJRxRVF2U48ebdpOYzizg2X1kFoefnb5nnlDC2+kXCiYcY4PjGNconx4Pz/J/RPe7LOzdxA7Ozv2cxDmYDxwfhZZW42Gj8XlmCS2zKG2jwaD6PUO9NzwKW+o2bTByy6MjfpTa1w++/BdU1FfpruInaOzODoYxVFvHFu9kdu32JGdJsVm76gXtYJb3hPBPHz6OHqPvxMPf+NX40JxiNeGFJB3/pP/ItZf/SOx/PzbsfV//e90Jmpv/VB87if/y3i6sxff/tbvxMs3WvGXfuI/jumaiLNoHy20A3ilk7dsM452As+yvWcodspHf8hOHB8F9O6sIj1RdgoC1jE9Hf8flNhoW2uk4h8AAAAASUVORK5CYII=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png;base64,%20iVBORw0KGgoAAAANSUhEUgAAAG0AAACDCAYAAACHtpWkAAAAAXNSR0IArs4c6QAAAARnQU1BAACxjwv8YQUAAAAJcEhZcwAADsMAAA7DAcdvqGQAAGqYSURBVHhejb1XkG3Zed/3dZ/u0yf36dx9872TMTPAgBDEUKIsyUHZ5SrTEgmAYNnyu0gqPM+jy37zg0t22ZaqTLtKtimJFiUq0AqUbIYiSBAEZ4bAYMLNndNJfTr5//t/e5/uO4CqvLr32WuvvL60vm+ttdee+m//u//+Mi79H5dToR/8lzElP/eLi3yeXEpi5/Q8k9DZHMgtvem/cD4eL+OcS+VdXFzkdXlByphWZVNUKCef/NRvn9thv65p6tKdcsu40jld+tLPDxWXTs+ZPsPLMmmX02ZMOuLSM7lPIrmr2CKLneEmdy1okq8Mc0tcriGWffBPpkloFemLBA7TP7A6vzhPmJ2fxdTOYe8yASsA0kndLxXJlcA9F7C5gwBVqQInXSlaTnUvXBSjH1BC2SD+XAWMdZ2e6To/j7MzGqGEKmIaJOkP5OVVlI1fD5UKCBPKpipOb4BTCXfSqVYDg+fyj2DS+q/wF4HcnFaXCcHxei7K9KPTkTD9DvONgGy3nxIgxUOWQb4XiSHTTMKcjpjLghD975SkIRx4G1FC0vnZaZyfjn2dnZ3E1KOnz4SfRM7lpS75L43VM10ZTgECrf5nYqoyE5VpgEdTQKKbVDh8VJohE6TpIvT0/CJGQtbJ2VmMdT8/zwZOUXRR3jQdwX/tmp6ejpmKEpFCz677GlBKikwOzXQQIdEVPVeUf0rI95/C3ELK4PKfsxiALtMJCCSdQ11H1u2KivoyzcRTtsmAJ5h8uhcXsMIloahEPVcol/LJq8QQdyIL+JzG2akQNh7pruts7PCpDz749uWZsHmhBHllhsvLM9ctNlThM8JXLWbnGjE7OxczIA0guDXZpOxQ0TkaQet0x+FHLJ4JkGPdh+PTGJ6KgoREYl2EEhlAuuC8ae7UoWta9bl4CEcJISyy0MELlUE6RK25W+WcjU8UexG1el3InlF7p2N2ZlYcK6LLJmXZeuAxf6m/fPYTAQ4rGsd/EVmE2Zd5SoQ4PQignY4j3VVcyW3mNAUTAwEidegDTAKizk5P1I9RnIIs9eccvIAL8v+/v/aPL50INjR2C87QBQtMQeVCWK3RjkazHXNztew8f1ROQ4oGuWm6+6LJRgLxNFbAVKNOxGEjcdpQ12h85nTkh/pAlNmOMCEkRXS26xQOHUtEqCMVSYSjo6PY392OaWS8CoAoQJRziyLPVOFsvRntdifmqiK0WiPml5ZjcWExms2WkChCJLF7wg2SoD9FSAZe+Qsou2u4so+O9+/EZQw/iaCJu5aOu9O5j4msc8HkFBEoRJ2Ph0LWWP0WpykO5pkCaco09Ut/7+9cQvEeYwAW45ZqRCRxVUShc7W6OtqNZgukNYTEGVeJOKKU70Mefhqs/H5WOJzJmIhYHKkhA3Fb/xTqSU5hvBoMR3GwuxnHQsZJ7zjGJ8MYDYYKH8TZyYkReDboxZTk+ly1Fo35bgz7vahWZ6PdaERVUmAE56ldw9Eo+v2B75fi1Lr60O50Yn51PTZu349bd+/FvPLTF8RxRfXrJpfI4V72xc73a0jIR4dnkO4AroyXc1qFlSXiyvxOa84C9jlmWQSKq051IQqTiSSNlGbiqOJ//V/+B5Bo7kqeUKEqeFpjCGPBjJBWFXc1mvNCWidqoljCskNFQXLkc+Mcno2FlPGboIUYRMiZKjuRaOyDNF1jNWosZO08exi7Tx/G6HAv+gf70RPSToZDZbw04VQrFYm7qkX1mfLM6nl2diYuVOZBfxgz4tCOnpvznThX2KkIYjgYuGUX5mpRqxBTmb6IeqsVt+49iHuvvRk3bt2NTqtpAqU7NB2X92x/Qsqhk3g7/ApIJiwigOMLieSuhfkmGFhX8LgOwoQkI4wLZSOlC/VC/IAS/NhR3y/8wv+Y4hgO0x9+EGBgqyMgj3EM0dhqzQtpzUSaFYNMm3c6dvVkJ0RlWBGq25mSIRaPRsPYOzqOpw8/imff/YPYe/48xgqrzVbEMSg6Qs6FgC9um56bixNxXK02J81iVpQoca4O7+7siRsH0epIAoiYxiq31mxKlDdjVpAcHIsrhdxmuxGno1NrrpI70FLMqT/rt27H3Vdej7uvfi4Wu/Ma/ypCkyKV13CwqC76gsvu2GNoFX7/vpDs2oP9aIn4lKdAWGqEuiQ1Tk+HapZEIeLfY1eKw0QYWKEEUKSSdVV+8i/9p+9WzFWiQjWahvPM4O9LDSduZnZWV9UImy7HtKIwu7Kd11o/8V2r+FzAHgg5T588jG/+xq/F+7/+r+Lpp5+Yq2oSVa3ugsoHMaI+jVez1brqn4nBQGOZ/sbq1EidG0tcNhtzMS+RNztXVcGXMb+45A7PN+txrvjDXt99GiovfVlYmJfUqKo8gU/pTkaDONh6Fvs7mxC/NePpmYRD8h3dmfTQHXKvieIiquivf+3Xpf5OOEtpZLHEtO4eu1D6EH1w1ulAxKTrBL80Q2vsidgSWVcOhBVV/uL/+Qsmq0SB4+QUVYaJnOiwRaQomPFtRpx3pYkV+ZSnVDzKe1aBU5gAdSaA7x0cxHc++IP43d/8t/Hh+x8YMV0Bc2N1VeW3Y3Qyjl6/L644M4H0BHhESGNOY1K7bY0RJeNU6Y52d8V4MzGWeKkp7b2X7sfC6lqMNI49e/LUYx3Ne/Z8SwhbMuAu1Y6OOHO2Kk4GUJJCc9IyKXtl43as338pbt6+F02FTQvaV30yNNwPgwUQZdf0b1+6Mh0/TgMMxF3icml8qg/NUFqhFA04yyp9wV3msEzuXOgYJc345kJ1+6Vf+rt6piJqTwwXT5ajZUZU51khrioFAI6riCsSMUpb3BnQERlpV6WyktUxxpzFY3HXt77520LWt2Nna1MIOo/uvLRSAWgsQGMOoDxcqCMA8cbdu3GhsWhBogsO2drej8PDwxyX6g1TbWVmOlrtrvKL+wb9uHn3TqysrsSnnz6UWXEaHXHjh9/5bpyIE6fFQX0RQYq9i1hcXIiO6sE0mEWxkVbZXlqKuy+9qus1DQdNw+kKcfKDNFwBTHcRGBRew450xiocndwF4V1IFMJhSJExolAwgeNRNuDCiTjkcrEJTyOOO23g7x/98t+j9ExIBbpQMcH+JeyqzoI6MkxXqhrfJCJBmgCAdmgNU5woD6WoM9lYRCiAJt9oeGJx+MHvf1MA/MM4lro+PDmNmuLnVBbcdnjcN5fNiWNWV5aiI+7DMEZFb3cXrcB8+MF3lH5aGqxEtTgPLusdHsdQisywfxwtjWcNicvVtTW14yIeP32q5qidan9fCH2u54Ojnrm1LYQsC0HLQlxTislsrRZdidclaZf1zry47U5s3LwlIlUfEJb0r8SMfuyfuCRYSIH+A1iI4koc5thluwubyyYWXEeay4Q1fwX4wEVZj/+pTFcG6f4Pf+n/uEQUnaogsJ92gpAmxBGWrJtU4DHPY5su+SnRYeI6wjBgcxC9cBhiByra3d+Px59K4fj0e7G5tS1tcWg76fBIIoI6VDazJXWJrLqUjrbGtSkBnTGr2eyIHqasKCwur8realkc9mUG9KQdHm7vqpd0OsSlw1iQGg8jQViMdYPeUERyaJGJVtnr9YTgQXJYVZwnDu1gCojj60rfFuJWbt2Jm3cexO179yWyWyLKVMjsAKBqK6m+dMQ6hcLpv+yoJHqNX6WBbIN5osqLFdRnZm6EN8MXXFG2y9CDa6BQ15mEYa7/2//T37rEaB1pMByJYkdmXSghkXYmhJLFmpU8lAuiALq5T4FzAvacgF2XMYsSgWXPtBNcidG7Kc3wiZC2t3+gQX83poXYsSgQRNdF4Xt7h3EsFb9dr8mWmlcFMxKbnbh1a8NjaVdIbAp4veNBTCnPSOMDiOgf7FmL7B0dxLG0y8WFheiKay7UsYoUisXVJSH4VKbElht+eHgk415jobjtQJrrUMpKrT6XHC+OaopT4b4HL78cL735+diQLbe4uGxR72kwAw15UgBU8PC9fMZnooXQxUkwQDGrATMgDi0qFS98mcuMYBCmvMV/URq44hchpmcDP58r73zx8+9u7+zEc3EAXLC5taOxY9fq9OHBYRxJ/AwwcHUdHh+LUmWwShuDcuFAxCNccoiYkgiC0yAdRJsVDykLH37nO/Hk0WPPYlDumdKgDNSl0KC+M8uxvNiNdYm1llTxeXEBHalWxWkyM4a9UWwrX19a51idPxaSLgUUsYBFT09IQAjWhHRUfPVa7VBnRVj7e3sWu3R3QYTQ1jWvupnzQyxDlMcaJwfi0p64F9uv3WqoXiFw7ZbMh4aINIFoJ4+Byb+ZArHI0KBqQQAIQ/QZUWovmiFcJmIppwghZK7kLhXCXeVkuYkgc9SEUBDN5bMIcu3GxrvPN7djR4iDEhEncNq5qBkqplMoEScag05lB40FAKjX7K2GnohaUR5q0tQq4jhYH0N3rHx72zvxkZSAJ8+eOs/BYU/cchydZsNchdo+K4AsaFypNWuuC5urJbtqeXlB49OC2iHbjpltNZix7FTirCruGGucBABMizF5xdjYXVr0+AaCe4Oe0krVF3CQGIey2c5VWKPdlMmhsVM2X1PlrK+tRFXtGahfMwLQvDgVDCCKmu2WjPWup8FsfBuo/AO8TFPBI8niVRLrAIU67/ELVZ4LJSQRxtgMh5nLQBj5cZRbIIkwE0NxkcLIK+IrGzduvMs0ivCnhmGjzFj8Ce5Zljy0x4nVcMTiLKJElIhow45rNurStFqeWpqbrXk6CiIYyQaBEKY01plTJR6Xu61Y1dVQ3nlRPYWrP+oQnYg4OjiSyj+I4+Oj2JTicLi7E2ei1pbGHFYZUCIgHuYiQQbj1pwNIdly5n5hWQWNhJij3b04VVvQGrsLAr4M8F21izG8KjEL0HYlCVC9oQ44G25tComMqcBheeWGtEppkYZFwkG/6ScURjGHqV5xfyIMQxnFQ9yldtpMEQee0UconY5OhKCcCjNSisvIuhaez3Az6SXFXn/jc+9aZhtLFIo8poIc3EEKGlS9oc4IUXSgIwpsQ4USHS3dGdTrolwA9uTZM4nUg1CrrXaDZKv7jx4JMOex3GnF3Tu3TRyITsQjImSsTvbEDSD3SOPN4e6BOOVE455MBzXtRPF92W9jKRKXAgTjIZQ1krjuHx+qjhMZy6PoCemo/tWatFch4FL19CQ99kUwcJ8aaYUHEQ4g91WXZKr721fd1IPoQltk6qyjMQ6jnX7gAJwBaX/CCw67lEhMgzkVjgv1+RwkqlwITDcTSV7OnGXhLZDDJc658jtO+XgGyZk4Ki89eEmcBpJUMaq9MgGQOXFCS3ZLZ37esw5cHSkJcEdHVN9pdxzfEuJmVBjjGVTLGLO2vJhUr4Yz3n344UcC5CCW5htxc1UDu7jiQBolWmRLCkxLnIp4sSaptswK0C2JLih+WvnPVRZimTTVmkwOccSZxiAmkY/2Dy12GKwv1Qdmyk/EXdSNuMWAnpoSeSvNiFkVEWBXfelKG4V6EbOkgfs8l6lhAdHVkh1owux2Y2ltQ3HMBAlVApoRBuTVHpDF+IrScQ7CNXalwcyFFFH7VTeSJLFVIIlSuIvw/OyyCz9pinRQbKZ1gGOm/qM//acvUc9pFHZVTUCsimvgLjQq5PmcwpldYBZ9dpaJWqn3yHmVQYf7PZZJtgSsgWfbT9Tx7338UGIr4nufPJYS8jRWJBJvrizE2lLXnAywmswlCoF9cRTjIgRzqYYDNKbSAAxNhtIwBecEyCl5PL7oQnmgE5gWFbW7L65hLDF3inuYs+ReEXBnZYSrWCk1/UAfbgpxiyLAkQiHcXkgbu8JqfsH+9ZYW622p73efOed+JE/9WdiZeOGiE1UDtAmHKZLyDk7QyQmwtAQT0GYiA8Og3C8bAS+gLnz5z1XNwpEqN+X6c1wPM6T6Z3MTs9f+emvXtY0FjEZC9ISWUKQkJL+vAMIZDzUSSkUAnceH+7HwdbTuBjnxK7lthp6LK3t8bNNXdseH+aF7Furi+JScae4+EJiETsF6hrJLvRAroIt8gUMkGOzQWHMFWKsXwpRKDQXagdTXIiaKZkYI4WNJDYRfXAMYzMmCuIPKgXUiMr20kKcCkEY4nCA2E4SRVJFSD+7nI59jaOPHj2xclFVX5Ayt2/diC/+6I/F53/kxw0LuIX+TE3GMLhUNqDuzOSk1AJhIE9iUc90SlAxgowC+nONq4wYPPzghyMdlgQ7mREhLfX/9b/5Ny4TSSWC4KLkKq81CXBQNpVYHheVM6mJGru9+TQef/yhwCIdThxIfV2JFWZBPvz4sVRuiUxRYUfAuSFOa8tgZqyoCthVxgkBmnW2usRhNhQgT3nwnlGbZtVBxCDEUBWiaAvrcGinIwFFTO02o/GyInCpAFbWZ2SnzYhQUEKgfqYC6hqPGeOGSncicS2hKs2xGScQX38URxoz+9KSvdiqMFYLFmWKPHjt9fhj/8GfiVt37lvMTisnCPPEr8VhchizHCDLkxOIRRGNupHEVSDFf+5neRGcCMTBxQQaxnoC3SXSisQx9V//N//VZVXqMkhj3QrWnFCB0zi17kIcCJSmlutAmASn8fTxp1Lr37MGibYE8LsLSxqzjuIP/uB9ibC+xdPaQicWmnO+d6XQgDQaUxdwZ1VuDY2N+l13iKM0XshTVbwnVoWMaYlSJnwBgtfIBKgTpVejJGVlDiCapEzUZ1WeLrSuS7UTe5JVXzh3SoSC+CUvmmddz5saXx/t7MczKTGHKCMqmwtjuyVuW1xeih//U/9h/NE/9sdjlsYJOaj2np5CFMJhuk6F6OQuxrE0A/ISCIG68sL5pVg0bAGvY3kmidGWwRlgOLHzrdxEVPmJ/+wn3mXMQpvLpK6hqEjO+VQVFelyNIWoMcjrIxmmx0f7GhNOPafYF4eNRPUjKSb7u/saI6XFicybAmJHCF3S2Ma8X11lzUtk2WZjwGdcUtEsz3Q0LjZkk0FMDAdt2VaLGl8a4taaxHR9TiaGNNaGCAVkTAl4yzKI4eR5K1DNWF9ekWmxGAsquyvbD013QYpUQ0TQkSbM8g1IrarfqxrbmlJwUGiONa6hREEY2HPcWR1AY75x84buTU8GwImeV9SV01KIReYRJYsEm7TDDEG5RJBtLl02qXTPqAwznDOAoMwrD4Tr0IKYia/8xb/4F97NCq5TRTpld4E26rgc5rKMu36/F5saz7Cp+qJWqIiVAWZOdvekhqtzFT0vMbsgg3lR6n5bSGKOb05ijrGDPSc1OF2ch+KDas2dMQUug4NpFEsps0LktBQLAHkixQEaWpB92JHSUFM6Vgva0mjrembMa6u+ukQcmi+TwnWJbwimqTBrv0IknWE4mG/VbdZgguxKoel71ZyJ8mlJj5rbtbSyGEsaFxNRzHCgraJsaCy9FOLE0eVaGNydDhhKGpSwBHg8GQnAFNHJPcNxTlPC28gjVB7CdVX+3J/9M+8yTtmJ/agQV1ZQLoSW4xph5jLJ656UkK2njyWSpJGJ2tm4o97EpcTZULbR5cVULLZqUdcY0ND4UivGzab8VcrT4J/icSYnmIUogANiGI9s6KvFGOJzArjHKlFpTc9tIabdEIfq3ppfiKauykxVdQrQKqMmJIEokIdrS8yxzQClw0qWCKVWE6JBosIxtiESgHgsrXT78Nj7PVHAQAaSpiEkr62uSHmpShRrHJMyYg4T0jw5UCAMV8IPiJezKVf3BD7IcDp7Cr+fXUBx578IV9mEVf7sn3sRaU5UZjayVEmBNDGSOY5n1Punjx/G4d62jNoTaZHHtskoAqACYNJ0ZOQieuYE7AZIUTl1AWJOSEEBqguRqTRIARIHoiWy5AJXeTUd5HIX8EEuKwk1FmS9M6zhHVd1IazWBikaK4UMlBdsrrpsrJq4bFqNov1z4jCvzAM83SEU1gUVaU5GbGHyiNaMNPawGDaKB/lMSK9vrFuUoyGigSISkVTCVoEwLsAMsEo4XsH0ajyj2JLbFE9eAnHF3eH2XIXjq/z5P//n3iUKNiSOQhzpi7Wy7LCRpbs7LP/+4UE8/Pgjz84PJaraGjeq6vi+BvNdGbzMclTFYfMah5gAZixi7nAOhIiT5gQsNueYw2RuIBLNWXqmHtclkemtDfhJD2LRagX8CivoQt6MbDe2xwEsZmSq8lcVRlrvecS2FJBnJeKse1sZUfkGgkOEQHnon/4Y35nKAvTnQna707UtB1iWGCeXZbbIMGcYQPEpjeaSw5zwmjMcQdS1ZyoukTVxPJd5izSTIv2T6UnjttPhHM+S50wN8mVi9vzaUxSKOq4Gj2WLYF+dXUpRWIjFpSWJiqnosZjJ3KHGBUTfHEASMMlaLkOoSANuhjFK8UAOyr3QuICKPusFzlpMixMxmuFC71ORWJsVAcywxiVR6NkbpWEBsyrRNafwGQF8TuNao7sUcxKdJjgRyhTpVaYC3J8Lte2StjGDrwaxhW9GCAPRHZXxyoMH8dLLD2JZSFpR3yBWxOEYDVV9Tw4zYNLRwRKw/OJXHjtVaCS548QVgT/QKRIYAX8XJh95CwwCQylGRWYQ5fKUaNKYIrP/XJbSkI6CWF44j4OjQ8l0jWFSlUejodX5LgqHFIO6kMLsv2cSQA7UDNB0z5cxsNGkHnOpHo1GRiqVWUwK0Dbo4UIBnvu0OMdEJQBOKy3AzHZOCbkCupAMoqeEFBAEwugiRAnQPO7or9TkPBnrfhdwkB8RyzIOq9pLK8uxsrLkFYndze3Y2tqOgWy8XHUuCJ026wJGvmi/4ON3FFwP4eXdYHD4i65sAf3PSYbMpWe3OV3RZnWadPoBEZB9ZnfJvvm65qgUQ3IohQPgsuJ9eNTzJhx2NFUF7Pl6NZpS95uiWhQJFAwo70wdPcEQll1jAKoOZj3dKKhFHhMNd6hZwKHRBrhMjEsZ6thJjEnTQgizEJcaOy9R0wlX2lIZumS+UncZVPLLQJfC5HDsTClO2FnkZ55SFbliCApbtKG2L8y3JcoVLIRgwB8eH8T2zmbsSVO+0g7TTZCge/rzSq9+AJpcItnea04QLxCfT85JqP70xD9lkFdxIlpFqkB2FqfxlkmVQlfaGwlFR5Efn+ypOWtwTanOYwGXxVPiGlI62BCDXTUvNX9GAAAIFksqxpOn6rDVZPnhNq4zIYQpIDiCAZZ3CTBgyeTmqwjahZqNwUxdEAyII2ZK6eFADZIat7CDFMw0FghXkYgVkK3MiSCHc6cO5SU9fVY6eosyggmBhonI7M5LqdEYyrLQUGMcdtpnXYk47ilyudN6OcApV4YBQ5yRRfvzkQROyqPFop7AEQgry9IzHgpSUnpHFmfUXZAyIPyczi86qFuMR6jwZ6LwTYkNOAeEVQXEpgzXJSENJYNaEIUA3VaqcjNjwBziUHbciVRna2Ki9jMZ6GcyaL2RE+Qwb0en1AbMAGFJF2JWd5rpQtU2AK3yzjWWXvjqxYUUIbasMfPP7ImFiPuhS/WrEpWByATBSBvFGDBKRw9VHtNTFqtqdxL2hZSSvu1TEzMpaV/hrhDiqiZ+3GefTZw/yNEG3fwG0FXRLzgNMWhqICc1NhDIKFHaZC5E9wJ3SkOhKk2VIupyCWYsQ5k8YUN0XYM3Iomxjj2KShwzagEqAH29mBK3KS2wG0qEsR2A/RqMiScnQwMLkZUzDkoroLMD91JUziUsu11spz6XyGOGgjRwCSLSnET7rXxofAPJtF8cQ9OBBlRMTxDZ2U+4FySKUfXDTAmr3pgozMOy54R03qqntrIE9IJTvuuuRFDCDoimK8PL9MAcNwkvXEETDr9OGPgLpBXUJrBCUXrgX34lVrCRiqblqLRZ2KVU1+UFQ3LqB+5hWYNJU1RiG+YSVdAUc3HZrhy8CScAJeSUMUdhtM1TQicgC45WanMLSAIXaJiIbKXRuMgzFZsiFcbENATEWGnxhJgENRJ/ykBhapOyML4aZcqof/JD+FbfVQ6rDBAPU3HUjx3JrMva4pKXYFi+YSPUdQex+56dfAHQRdQLjvRl2uuImfiBh/6AowKdPtNABOocY463hhsxilbHbFvIb/FIz3SVYYQA9IoGZ6aPsLNYX7t541asr616ARWEVjUm4BirmEwFMGnYpkLCMxO901L/qfNSRMJY52V6EcAFJgXI46IfQkbR7sllZMvrO1cpUlUfc5JT4kaQwmQ0nVflPFxxIdxHWUaW8qtNpBe5UaEXd5nawn6jzYyjrNuxGQhYlM7t8r3w2GU8QYbbtfS4F7RPuRfj5Ve4QxSdJJxORMcMgS51BjY28pTZCooL0d3IEmA1hjhE/QH4jFmo81U915j1qM950piLDSx+gUJIoMLyvTfPQqg+v7QoMTmtWPhBFVhz89iqziB+WLdSrb5oCjYZbbSIVJxtF4nRKaWnXW6/kIORDpdR74UQZACADPoA0dA3i0wJRJVhala4fC6HWRNmVWZUB+tvveNDr8r3hECXpfQsnJYuEVI8yF0BPwFdPiaC0p95rjKV/kRglne9HHyePNa/CAdEIcZ0BxEg0M95EQYC1QdzHQUBRGw0liOYMamIYjutjjtvzUoIOxWCmdSlCSDMG1IFYMQkWPcyi8riOXcqgQgaBhohfMZEIZY6LQk0xtAm7DXssIo4R3VMSxxXqmyd0zMzKHSMxqo+lAx0FYHKnSXcSFM5cDtzlDauuRSPuEzxq7FM9bSbTW+exdQ4E7dZxHsFXNKgUFJwn+WW6/4rwJfPL6bBlc/XwxTq3zKMezn3OA1Vzagh2FFccAEANdXq4tVXtsSZ++gwSFTnmVwFQAC+2217eYUdvqxT1eVnXGDjKq1EDDBW+QV5hcMBNMLIQkSoJV6uUIPgagZ9DGWPe+aiovNqv8W52snbLbQFuGGukJYkYpNMq3rgVMQki5UeGy1eVYjyKYPyQwhCNFxH7ZeIRMXrqiqsJc5mFQHzpcOEQaejcnnfYOgtd4DTBEFu1UnWK0djKApAv4g8HM/l5TSFP+P4vRZGwQ5UWv2q7wVi4DREJdNLcJ85EGAkoowsZVS3nBlIUwwvZEDlvL6EXVWbmYoRu6bQ9hR/os7ZKS90eTI+l/aVK7xwK9RKozGkSQMCeVEQ5ABYwchcZwVDcdOzCWDbXbRNz9Ms2GFoq0YWJC80jkE0IAtjOsdGNRlRjZIkBLpxjGezBYdqTK5o3EJqUC9E2tFYvczWdKWBeVFCEIveXudW5B8uAZ/3zzoQW4aXiMFdpb0Ku+4m8YaH0vCvuwgURDFlhFgEUXmfzIZPmlU0rPQLRNYq5Z9WJyxO5hf9dgoI5G1PtmqbT1SRxzEh4hRgiuPM6rrYZ8LWAY1Mca7CT4UML9nDhbq4+w0TqfIgAjF1AUEoHDvM5ahsuAbFCOh6ZV1pziSqmQVB00QRYhuB31dQPm+y1Vh1tLcXA43BrI7DdcxvIj5pKxPca91OrLeb0SIM2w2tUe3rMh+qMj3OFO5FhH0/knAT5BVwsf9aks+mJ6Vz6IcYpEXlKz/1l9/lgcSlwuGxS2FpDhAu5JUVyI87FkCeb27KbunlFJXC4AKM7P5x31u1lTvHPNXoExFcxKXXxuZEJOwRQazN4gcIiFMRgKeu1Eg6aEVBQCfcJKJnNobSd09zsV1OAMd289gz6huwZyIcb7oRogeK740GsbWzHU+eP4v93rH3QO5t7cTuzq53JTNenWFbCijsWcn+5xIPhv6RDOoeyBdRMRG+Md+Jlq4pVhgKRJTOsNT1IhLTTeBY3D/rzBhF/ryKtPlPiqh89Ss/+e6LiXQVf4xrXE5cxOFAJrMCH3/MG5wnnhhmfz+c0JM6zJQWantlShyoLLOCtZUb5WecnBUCmTnhYuGTd7nneONTaSvTqSGKhVSf7gIcMyY5/cW0F3JOglCAZFPNpZDD9m9vEJWRTb0gbdAfRH8wiH1x+zO155OHj+OTp7oeP4ndg6MYSGT2hUiQOVR5RyLCHYXvH/dsO/JSiaWnuBdRbEQzWyN6Yh5yeXU1Fjduagxlv9i/25Uwu+4+GzaBexHOb+kH72Vy4wQmAGlFiC8nLhLZXS+svAtpzGB88vBTv+SnPgYvtgPc3Z19cZU6JgzULGazk0aA8oM4lHDEJSvBbV6+11gyJfUfKuKtmCHIV/kDcQ4vBrIijvKP8c5GIU/wqjeeamKMKdrNVBg7so6Pj2NP7doX4jb39mPr4CAO+sexf9SP59vbcSSxSHt7QhRvnbLP5VAi8kCX90WqH4hGFlyREPBLT4RxICKAYFtz9Vjd2IjujZsvgOoHOdpVwq10PCFWr8eVHKafF9LbS1j5oMZUvvpVIY2QgpOzoEIc2s9VhjurG864tLu75xf18t2r3DPBhOqZlA82qrL7mmkgFjtBEtkZ4GtCDJtv2LCDaPR2OCkJ+/1RPN49iI+fbsUn4o5nAvjO7r7fsWYH44E3kx4YYYy3Fp+FdqkAIfbCb/McHh95n8dBryeuOowtjVsg67FE49HhkTRKmSoShU2J564IZ2Nl2buOeQGDV5QgKt40bbUaarOITek4ImpfCJVeG3cXl+KmkDbdXZgAtITNdVeGlWIynwt4OteVK9O+8OuERUr8FKN75Wtf+6l3AUKGE50ZcDyDoPTnsy89o3Kz8+rJp59KJB4JGRq3hAy2HLAFnMGavSDMlNvYdVmYCjMKm4uqKJm6eqPT2BOyNg8kbp9vx4ePnsXW/n7sHx7HcS9fOgRgBwIYr2KxN1E0qTIFYBGJEgimGiObdSjCysaxRNyR0m8L4Vubz2Nvdyd2tnfjWOKP9b16sxPVVjemxDEDcduRCIGpMnYUs+19jmUllVfXeAWnIa41YkqEnph4XmJhdHExzjEB9HwFsXQTrincdT/us8+l+4F5hBp7C4ShllR++mtf0Zh2PQOIYSjJxvgSsIkHt2UyOoO4evjoiQ9gwRGHEc08X12c1mrULGZAfNkR9mKgfAzEmT2p/kfDsSh4GFsC8DNxw+7+gZClsUZAR8xhrB/pDiLgIrQ+KyKMbSIQ2snO6DnVRf2MaYfiMt7aOTjYF5IlKqUY2fRQO/YGJ7E3PI/D8WXsiuuo41AcedQ7isPdbe9fAXmMtbwFxLYFIMYq/dFQBrYquctLGe35GDaa7jQguY6oK1im+//zzEUZECSx5XMZT2CZS0j7qcnGnhcKKxJl+iz0ejwzCsx0bG5txbbEDrYX83hsjRsLiZwHwkYeNu8gAkE8jtmG3ujEnLN/LEVh/8jvQ/MWamkKAPihqLovADPuMDnLnhPeW2Z6q1wVQFnpSITNy5hvsA1B6jo94W3WPWmvuxqrhqpLtUsyVKOnsXdPBHE6LWLqLHuL3etvvSl7rBZbTzctUlk5WGqrTHEcKxae7lJ+7MVduFyEcrfbjVkZ3Sc1cTdwUYpSIr0A6B/gyvDrSL7uCOEqTYkyDRzmNU89Vr7+0+I0B2ZU4bGjIdYdiwSOUi7/8SxqH4paUZt7olTay0sHzKrXhbRms2YNUS1wIx1v9bkvscQK9KXNBZb3KX2o8fC44LyBjHBGKxWnK0/5GQgBbCLqo9KL29oSYRvLC7Ekym8trck4ZvMOW8bFFSIKjPyaYMnq+cLaRnTW1lRvT8rKQZwPduOmOOrtl1+RHdaJhrh/qVOL+VZNClQlFheEGBnt2GycY4J9ND67jJbauiHxqUbHuN6ia3bXkXUdGSVyrsIK2BXP/07kZSISTJ79iP+f/9NfVj4AmjMTOH5dmB/0VCTGk4/8sLY0jI+/+c34nd/6RjySiBkVLzZwWs5Key4WBdSaxCN58hIX6eqLq3jpjn0kzKjsH59IWZChi5ruyeDwVjY2snYa1agorYKEuHNxJK/YTsdytx1vPbgdP/rWa3H35q1YuHFHnNaIk/5RbIn7n2ksQ/WfupyJIw2xJ0Ly6fSlRPCOuH0cyxu3Ynl+MboCfnX6Qog5V360Xmm8aiPv21WEoCmVeSGksfpwNJAZIymwrn6d1tuxz7gmLmUF6wp2KeCuIwK/4em7Qfd9rkxz3ZGsDLkej5roUiYaoxy/vgiH23S3zaYwbCmHq7iqGtya74a6FfMCfl1KxxzU6YbjVImUCC9QqkIjDb/C2FVMG57vHMQnUj543ami8hgTLwS96tLNWL3/Srz6xhvx1pe+FB1pm6vzzdhYXXFb0Dh5kWLo6bMzGdm6y067FKcxji4vdePuvduxcWs9FtszUTsfRX08jJdXu/FAHLciCbA0e6m42VhZkwLS5T27Ke9C5hUozBBszGlpkznrMh1tcdgSG17nlFYSApmZkLhylk0FHK+7CWx1u56+dBOE6UaZ6S3uiisvHBrCJAluUrgaiQ+EUVNxc3wqKWhwM9HszkeLvRSnAkqzLS5QZyUamTjObQaZjp1JnhWXSGWWhL/j45EMX4kqBW8sr8bNdQFzsROdOSkYx4+iE4N4+f5L8bYQ9/Lde9EQslbn6/Hg9ro3wDLdxau+rCRrgM31M3Equ5d5B5s+VDXWzd9Q+vmWp9suRRxVIaI5dRKzlxorh1J8djdjeHTo7X4NIW1GBMgWPhOn6phi3lPtZmrPW86Zb4XIBTP+gGEBcgGouP87HHC/nmSCLDn7FXlV2mfi5DBxcvR0MVCI6EQA9VhGg3W5WSDLqZRcYc6BV/davRktaVKzAl5TadnLcaJxCE5gCsrzmAWSbElJTDGTwfyflQkBcrldjzvijDdv3ZK4eyt+/IfeiT/5wz8cX3rjzVipzcb53k6sdRrxzjufizs312NdiF1fnvfqAy97sORzicGtsY9FSuYomuLWuWn5pCCxEj7FQaOKw3DmDVSm2Q5lB3IwwNmpxKH60el01Z+Wyq0I6Q2NaZxOJ+NaIhETxsCUMjR9IiPb7ymoPwq6Au0VcD/rCM+48p6uZJIy7MX8L6bFT/rK17/+Vc+IFHm/z5najNDkOpI5TGWhEfJe1u7DT2Pvww+9UVRWs/rH0v6FxEktGlU2gDIHKSzDabAVefVHc3hDc3G+EQve838Z8xrLViRy56WZtSWfZmwZSWGRuJrROIN4xSZEWUBM1oQcDOSOCIcdx1ATE8ZTQiAvdbDZiNeAW9IUeUlwQYbxvMaihYXFWJKYXBKHz3fmoyuNsKGyhFrPYcJh00I085Dla0ysPswIS1VmYgTAoRB9pjrZfzkBH4AqgHvdlc+G3bU4cMLjZ8PT5fMV4ngWI3z9p4W0Im2Z2Z4ygPQElX/mMAc4HhHU29uL7e99N+rimFqHl/QSMVUhtS1DGnHJCnlLAFyUer7QbvrFQ+LqCquJm4hrasyoSslgpaUyJcBJC+UsSOY5eeHBW+cuz2UDiogu2fHLC4TTXvPilaZZIYnNqSycUj8bcyA01uZ4odCvVUmJYD8jrzo1NfYxhnE6goY3IUyaohDH6jdw4q0fXsC/EOedKuBM5SLqWRM/Ub6RjPPzEmklzArHc8kZ1+O+P13eX+SwdGXY9TyEqT5FuPAiVO6FYhUxEYv8U47D9CegYHx21zXY37pprbEijQ3qv9CYwF74XHikxKmoyY5qiYMA3nxjLlalAd5a6UZbYbxEyAwIL9Bz2Nn2863YfLbtncu88MCu5W5zVhw4p0arbrXDMxXiqPEoN/l4DVDhFdEMO4yZx2Rhk+0IWFtVib56cz7qUiRq0v7qEn/VGZklNd4NaMWUwqeEYOn5JsbpGXYzo+6LYKiLRVJmSISoCxnWp5IiKCkWkQWAcdcRVrqMf/G5zMNtkrYo5np5pZ80aYYpFUGqQr+IwbJg0FKIRDxlOM8qxHNyiDxR3/zaaqy99ECFSMZrvKj2jmNOXDFWwWyGoVXeyiAgzs7N2Ghl1xZctiJN7d7GSmwsLYrzGqL+urigFesrS3Hn1kbcvrkq5USaY0eIU/ylkDvqj1ym95tITLKUw3wns/GIRWnw9ETY06+4Ro3wDmTvhaTd9U5MN7sx1ZgXkmQgzwppeg4hz7P2KjM0HnISK0icwmhXoZySwCrF1AUw0YUGicg3JSdQuUp4Xwd8wvUKUVdwNkgn4WAD/ySeYD0TVqbRAKBKC5fp+LlClPM4RL8UTjjiR8/26q8h43T53ktRk93DsQynQlptNIgVjRMzomjvvFJZcCzvpMGJawsLcWf9ppC1HmvK//L6Urzzyl0pH6/GF3W9fv923F1biuWWkKXxrCngwWGISL9ZIzEF4bDexUv+GMBsPOLICQ6ngeOAJ8whzUIdliIxHgipuTYHglmPm2IcFKdfqkwjgT4XkoFdatTDara/CQCyRAiXjNsgMoHkvxLYCXCKyfDSlYgokVE+l3nKMP0azt4UTJwIglDnK4oT/TDvkAhIlwVcrxDnjujKcF0qjHIoEg5akObHrEOMpRrL2mzVmcaalYhh7m46zqSK88oQYgyVnBMOulKfl6VA3Fhei9vrN+LmqjTD5ZVYXliKjkRZVwP9QntRSsaSKHxWZZyqNrORiQc/mh5LKFZAJATPLxGEIg4BG+eNQxbR2WfvOu6rHXAmCICb4D7lvRR3pSAVRNTOcxnz7Ia+FOb9PrrU/jMR5Mmw7/HUhRoCwI/SP+MAU4GY68i67srw687p8RRRZZqyjunsUF7pFEVF6ZMfkSkgiLsSUFkgXOO5MPkJr0kRmNfYVuc1WgZ4iT5UfdR+EbRzsZ0OIABQ8qKm83ovp6LOiVN4abCqcWWuKjFZ60jr41yquhdNU0yrIJWJJod9diZRyZJPtlmAF6DdC2wsVsEVzpiHMjuWrOZ8ExT3M7hO6PGbP0SiLZZ7/ClDiGY89rY/PzNmSptExIvDEJ3MglB+AaWs9we4hCuIy+frSLyCecI17+VPlsufn4yTTGNFxGOBAtwERU6cvFkwSCUOGtaPC9ANitfFE/szWhqXmmhxsIIARLh3VAkpFwCIP7H9WNR+KmAxNlIQIjZf2dXALwUCAuGVJUQSwDoX98ILcPeIRc7hiV9ix9CkdsY0n1+v8hh/psS9UxUpFPRLecArohKb7Gh7R4b0QZwe7sd4e0v3A3MPIv2CPS0yvhHxPrbW5eZqOZzHhideP2ZZ1OK1gBXAvAa173MkM8HJTRDFTZd3oxVwKO/0E2LnDzdBNH/yG+Q4AjNJUkEiTwkEwEzMkzLr7nRwnp4BOVyDltXqLvsU1Lka2/EETNkzbBMAapyNz32kRjLLz2lyV+dKsglnFOdDqF42FpWpEs+oUIcUgDNxw9kZm4akbktbZGGVMYzXpphE5vz+k4GUDdWBPeV9iuJEJAmczbYBuE8SL44P9mLn4aPYf/I0+nu7MTo+jLPjoxgf7KoMiT+1hzOy2HRE+1nBYO8IM/7T4kg+1jCmiRKvOOBiUOBX3SVirt/xls84Q5s8RT5cwlxO/cqoq8hJnFzlKz/1E++WRSGCwE6ZeJLQN36KGKiGgklbZCYpXOVdT/09UaJsLA3cAJEZebiG964ljyzueOOGM7LIj2jzQqnizZnKRy+9qQfDVojkBFTWxXYOj6xAzDekdisZp/VAe5w65NZhV2nMORNHsobG1FlFbUXMQSSplPCxBY5IlBYq7vHOLo253qiqdCAKUXrCGCYiU4yQBOBlWOs6lSnQn+8KaSIc+p4gsDPMDMNrz9fu150RV8DPiC0f5JzesOFBl/0J88pXvvKXikVQxi4QpwRQFHeKKZHjNArhzh9h1FE8U6FVetlUA9lag+eb5owLhSHE4FgQRkqQ5g2w/KnjANWqNBocZVpzYqhBNAnAAv7xoB+7R0exe9gDzn7Bnm/WsGSTgoNsbLsTh0i95zXbzYODeLbFqaog4sz9akj5yX35nDrXD443vFA7XW2BMKbgOMUHAgRhYk5JCrVcfT6XSTJqL8SZlCSLdzkDmAZ8xjn8mrv+nFx3habSl7BWOh6L5GW+vIO0r/7ldyfAL9LmoJ8JUjxmXJarMD14bJMr05pjSCuOGUnMHW099/OZEMGUj9OIao0Q5atIy4NOKQmEYfKVTadD2F3so0dU8ekRtrCxSMmGHcQpMywAcciKstJxtBH5mPQ6VSHbGqO+8f4H8c1vvee9+Lwc2F1akYIER15EVZx6qbGWM40HQhzkxAYitsjBwWe6/OkwXSpZSFMfhLCL5RtxrjETqlL1BZxedO7rDwgvHb0s44HA5A5HFHH4/Ot/nnQv8lS+Jk4D4n6E2gVoNKOS8zJcv0BTNyNJf5OKdTlK+fAg5jgwbPvRQysdANJiT/HM7nM0X2plWTaXxZLutkkAkjjMm1SZVBY39YXAA2mLnOl/zJqdxC2mBNsVPn78PLb3DjK/EAmBHI8lSnucbcLpc1JINJatrqzGQqctwklupx9IhhlJhrGUjsGJ1HiQjsizHSgqEiVdyFZTa5Ve/VD6aZkiU57lp0JdctcRVPrd72vhuPLZ8FM8zmRalJNipnCk9b/+5EdzLe+Vr37lLwtpRBVpy4sEDnA2bg4jLosmLHP5RqA8AONc48P+5lYMNeBDPJfMCaIu66Kx+dE7De4SQ1AxAGegt+0jUcXRuyNx00DKQF/KxSHb3Ia93HagfBzzd6DxbVPI2jvuWXx59t7iTA0Rq7QkvtbWVuLG7Ztx9+49PTesTTL1hcbL/hYOBkV788niErfjS5Qj3ow59wKotB0hTuUZfxC0DO1mJ0JIK2A+gcnE6aEMKeHzWVcizM5wS2+WpQeFXS/jCs55hz8myCF/FogYS3ED1DOpHFFyWRDPBYdSBQGk160jqr739ue9QDqrTDPFa8EaVbwxBm44EZIGAvS+1PfdwcDXnlTyPYlB9hgeS5vc7w1ik63b4gJecGS1wHUqL/tEWDi12g0x6OazlyUb52Q6tMVBTSGKl/SZGG60OBNSBrq4mq0OuS2PNvF5sJG4a8o7x5hm43Tv8elAYpv+qO266J9qiSkRhrup+riAiblF/utcUwL4ugOehqniSEZ63wnnbxKvQJefZZThjpOrfE1jWqYCeSBIDVMcfgdbTMJBAhiVFcFUSXiijV/dSaI/lItau20O6u88t52D/cTalNVo1HcVdCqOAIhwSb42xLM0QomwvjQ7PiJkzROxKo5AuUDxwPD13o1ZGeNVTlCY84HRSxprOKWVFXWvouvOrrFGY072dtVKBpKAcyOnhRxem8IUIM7jmOq2wnFxigHrhVDJdPeL4w4NRI1rzFHamHeLX3SGw2ec4VQiY+ISARTpXFeA9R0vcaSizAkCBYfKT3/1J72xJ11ZpX6VqESWNb8ik3+J0x9UzrM7gD9r8A8HkvGFJT78M5QCgUihHOwfqNzGoy7EmY1X5WNF4Fwcztn5vMB36rFuymo9L05QByYBopY9JLx9yoFnKwtdz3MudnTpXpVoHKlMRF5DSAWxvBHj8UDchnxBFHu2Q39+G1XjleGmOpiGQ0P1W6K6mNExLCQeAzHLxDLE7K761/EJjXQlkHHX/deSuP/OAywK9OB3WdfKc/7EsQlv6lf+0S9Ctw5wo2mg/FY4kOM0ziYABZEq004c4VRaxHFzA4qOjocSe8+fxycffxiPPv6u32MeyxCmDW6yKmQusjlXy6V+5QFWIOdCgw/IdaeE0JKAmGbi/WjELPWzQ4r8nC7XEOIupvkUyrmPIFyYVxicBuKUlyGKN2TGQiriD7Iw4civki16py8kdiURxlOzca6++z09sZun31Y24nx+OfvnPuS9/PHtmgMGRo7uuNLPvYRTGV4WSLzT6LEsj2eImzlc6ImQvOkPpi/y5gUWLbp4uuZIn7mVht+rfG66/kHkHBty7j+I5Vt3hAlhQ2WhiXG+CB/6QSyiZaJBMnZUZnRp/PcLGgI0JSJSefsFDhFM5QREcQe7udijuNBpxXy76Qvx6PU3qfgtNbAuJYidwrYNqULmQUVKTtWz/bIBZSo8397xpyp9kpzysBDqV55ETFmfnCQAUBCq9Vv0lG7ipa+k88+Lzsi4dsdNZvBVeIE6X/nD7Sq0vHsOl7lTKWJTv/Irf99M4mYoAoAn0Au/WgW3pcqZ45uj9UdxfqYBZRmk1710ZXqOJ/rWb/16PP/wvRiK++BcPvbDzt1TAYudvSsCOm+rEMaOKo74Yww7lEKC4sEsioEvrHL4DKKviaIhkdWq16R8ND3hjD3FDAfvpjGXyVcz+L4M9p23mavj06q7Nz6Ph1t7auVZvPX6/Vi/ue4xriqlBGOc9wuga4z/qtp7IbF4sXIjpqVBMrZc75+dgODnzzjCDNviDmw9YY6fTPmf8CvS8ZBlJTxzTM/36qb+mZCWmRINWTAZXII9hKXKy2CsOxmKcNdWOvK4nMIVHiiW4wXf/73fjd//9V+L0+GxlRVOpMN4HQtJ0O/GfMtj0qE0Rww5juhlFzIvUTD/x+ni8+JcZkPq4gZOsmsKsXUBmpUCVsY5VYeOs0P5WGbBsbRStoaPxClnyjMYyZyQorF9IHtvcBYPVlbi7u2VWF7pxOLKvMQrO8r40JG4u5iRoSMcJHDRaMfl6k3Zdi2bD/TPIHIndTnptf7/AJfkTb7rgCucwzL3BHH6A2EQEQTH1NzUP//HQpqBXxRWZsBXIKVE2uS8EaIprszn9EVyPU+afS0dE7cPP/0ofu/f/ss4fP7YYTMCIpyA/cXm1eVmI26vrcap6ur1h1Y0tnYP4/3vfBJH4jb2gSxwAqqQrZZofKJClaOyWBnnxY6GykC0Xkjra62txeq9B+FXoDSOnSnd3t5ebG7uxNHTnXij04k3X7sX051mDM8G0WhzlAZbvSWKNG5iOxoewg/fIp1aWI2KxjQBQqEFmasJHkFIR38LTwEBuZIdyqfSkalAIXd5gAkXoQk6ckqjFsKYAPfEujRv7+Wn0kxMC3Jck8dXclbGp6OaIjwjHDpxes6yrvLwy1khhO1ubcbRzpaVgnyxULaTKImDnrEP5wV0vqjB4F/HwL2Y9guLO3tH8UzXp0Lik4OjOBbFjZVmqNZeCND11ZXYeO3lWHnpQSzcuR2rujhLf0FEsLi+Hp2lZbeHw0Rne+N4VSL07VfuRnN13jMpF0IERwd6hUBciXkBl4EUIHrOdrx2N2bEbQlhhcs5Gnjk47XwAgb+u+4ylCImDpg5DHSpNMHGsCvSeDuF4MOkBP7K13/6pyYvFTorBZCBIPvtveacyuEwXZmgzGctMwN89+W4VB6G4qCdp4/VCCkD0sYQgcyWo36j8fHu2oKQxoIoigGbThfFCQvNaixonJuXYjErowqk8vosL17Md+dj/cZGrApxd+7diYWlRR+02ZLWyGIsXyfc3+eA7F6cPt2O+9V6rC/OR21BtlynrvGNFTLmGMVSQiB9YPI4bUe4QASn8WxmccVKSqIp+2UU+F6gSBH0PJ8Lv5BBmu9zmcX3ibgs8pcO0ZhIy0lvFBJx2k++m4BmzMrkpi7788+ONAKUKy+VFMchLnUvGpbxIM9FOMpObeJlfOb3tp4+icHRoQHPCxicqord5NeYlM6v9bL+pXhOBGfsY2YeJKzNt+NOdynuSrVfxvZTBRIaPlTtg2+97yPeWRF/9smjON7TWMgrt8xBCtGN3eNYlxLaYYak24g5icPpuYoIR3aausExG0gANFWUF7Q7kUew+DPVXog51WvYln2aOAKKvjs+EyR88KSvRGTe9JOB6SZJ5fG/fhSX41muPuAnWeVn4LSikhJZuMxUIMIyXHcFYVeVyJlUMHnOfJ7ucSk4QjJNnkVS8TfZDjafZUNUNuORtSPmIqUA+AQgqe0ca8sLEeypL8/U55MgfOBnVaLq1sJivLyyGrd1X19fjTv37/sU1LoosyrNkDdhmpeVmD+5iO5gHB0BgZcrKtIcZ1tCGFNbUm7gC7XARMVuZU7H46scKR7V/ooUnPmlmGHesYTyVQcTDg5P2KQr78DiM2FXUenX5ZupvAgvbjaJ1B9gVXJsgSLcVcpyYDUWcIRRXv7oIgjRAeZThJQuswAGPIlIZyClKuU96xt374nKu05jFVxUzYsdfKiA/fm8cckXKTjxhwZz6kF+TZCZjdnoi7OOLwbRP+NN0bNYqbbjjblOfGGmFq+dT8er0414a3Ej7te6sXLBXsl2tNZvRqXFpyqZFZHorctQZpwtmi6hqG6AJOxCXV6N0AUs1C4EKP10d/BfdVneRIyRk8l0lZ4UjxMus8tw+ybBV3nLINtxXEUi4A8DIdvyT+gDwOYpecp7IspZri6xJH9FHUWhWbD95kY9OB/3TM0v+yxWpBxs3H9JVN5IJUSakWW1Z9Wn/GGGQ41DA2mMbM8m2G1iH4nGOrS6rUEv9sf96I+FvCFn6LMxqCZukY0214wzGfIngxMRgcYE5Rke9+Lk+CjOpQoOZyNGIja3GCSJu+Fyr2yLsjH8uSQCTJZ8oWNaBOPtcybSsmNyRddLwGaZxWVXIjqRZ4dIK/yOK/KXF3HAw0tW3NVf0jAjxJBhFdBlOHPSgwt6Aeo4YjJz8VNUmOFZGQF+tAPQiSoClJoMakC73ZEoezmq0sTOpUr3xFm8swapzFakwSn9+JQt2SOJKhnFl0wa02iIQchFjKms58N+PD/pxe7wIPaPdmM0zlefxmxxGw3UDg3chG0/j77EcX/Yi6OqbDiJRwrkdB/GPA6sOWHGQ5e/xKRxj3YzoU2jUZi6UkK43JCig0DLQwqwoq+GhcJ1K7xyBXwVACR4cJThSxmFK55xRp6I2RcFKQ5kUQ7JKl//+le8R0SwcEhGKNEkcVl45qDK5L7yOfPZTYJ5zrgybZmEcAZ7quO0OuYioV5O5EF00VDsEqrnwggnNY33d8lE6N63IRk/FiX2zk7jSOGDc5kApycyqsWho34MTwYyC4ZxKG7c7h2IM4/iYOosZrDzNI7B8czlcbGdnB6CMDjOMyFCGCPdnBqOBjvTvRHdG/fVdgx3EYRii94Xv0VfC4fv6ulFP3kT0OQpnosUEELp6DOcdukptAwHeVJEvuLTDcjiRmRel5ZaZQZQuH0O40ZAEYu/cIRf5SON/+24u3lCDuPF3s62NLxdmwKIJQDoDzIoEUTE5DDclWJBZoG4FEkhfHm+EpGOssAqQE/XjoC5LUQhOp8dHsXzXi92xGk9uiwlhjU1tFCfXo7yoz+fMC5OyrO8IJ8Q1+UcI0Z7Q0ialiJy1lyLWnc9lhaa7gV7S2hn9qqEgy7abngkYZbMkC7vTq1/91PPCX0XlnGFKzmu1Boph53U00iArEOV4HdBBCR1l7ZKmSnrdwb9ZUV2jnNkQR34+HGBdjwVXlH0uUSZACVOwXFophQ2fDYFoKwR44xEF2Mc72ljgFuLEkh5+Z4PmfuSyo7IRBMdq+KxNFS/4aLBkI8JNTV21qUA8TowXI7ZAQFgIyqLFSEP4orDxD85y9X1qtpRFbHQJqbajjVGQjyrqzdicWldUkDjnDpUIqm8SiTwyw/EkJDKXzuDJdM7naMyX8K9DMo0RUWuizbng5I4c/mrBjuhOlIiw7/X6s0QXYQllvSkchwsZIsCiqxyRRMVwLc7nz19Gvs7e0KQAHg6NFfxUQRaxJmK3OEiEJZKAruKpS2KG31iggDGxTvdTC63JPIasueYk2SzLKYFXNSo1XXNeY6yNj0rc4E1uGbUOC5DaTmni/cBoGUQPmS7gwiKCV36xBiKNnk8pA1skxCyVe7S8losrawZcQDZY5137iaSgWYJEffbv+kM6QwsXPmQyMrJ+Ws5AKKfUxGZ+tVf/WVpuUpJvZmCrH7I1VQSZ/UEZn5Spp974fHNotHPdLj040we3hn10UefxCcfP4nDZ49jeriTSzMo1WL9/JamtEkhCkRi+PJ6U0dcAhIxCfj4XU0KC1Njnv5S83jhglWvupQbH44mccgHhBb5BHOzKQSigqoBKKjKZ+Od7eFCyrm0wn7/OI5G0lpFJMOTMyF/JuZnNJ4pz+HpbBzNvxz33/5S3NloRbfNFxk17snc2DvY87IOu5IBQMlT+EtCdgPLcDtSJYzcKKcDYZnGT/KXsyFIBoYPRKHnf/9vIy2TEgeQy8z2c9ezMWwEJDKoLG/8ZFr85ABxZZjLUH7GJbaCf/D++/Gtb/1hXJ5PxeHWk5gd73lbm8b+3AYghPikcKnhbrQay7vQi+IMn6HFmpzC+QAsh1+Tnq0AGO7Nas0bevhsM8Y52xEU41kX3qbBcGdd7JJFViGELX0+Tl55RyKU7f4gDjngRW1pKU9HlFBRmm1ZFL2FV+Olz385bq61Y2VBBOSxVwgX53OAzK4Qd4LGKgf4rmDokOJewtbjAKH+LR7SV+Rz2RiJCjUcdAFLH6JqhCkBtwQ1d/mK8pI/5EiY2FWwM9lf3uxROZMyspV2sDtfzNjZeh6fiMsOpCSgRp9oTONQZ84j8SgGtNQ4tgmAjPJjQay3HQ5YC5NoFLDZysD+DtbjukIOc5XLnW60NX6hPPggT1XvQVze0+kLiTZMCrVRxOM3St0whWgsHEvzZIfXSOKP13VFnsH2b1axmTi2/eb0MzGQmGbKTc0yYEnLRyVubNyK9Y3bsbyyEYuLq7G0tBbLEqELMhMazXlxOouqScS8/w3LeyUeZqA1/Psq0yDiYZRMA4dZ9OI3Zkltxx2UCHh2iR7iScaVabOGXLEmgluWAdr86MQ8S6RJFd/dfBqffO97sbm974lgqWymN9hfP8IVy/8gLoGCqu93w5iglZ8NqBz6giEN7fDOGEoDb8CwUehUcf5AuDpKWaPRic+9Ypcwszbs5sreyK+28fK8v5Qr7kdjHUkjw15jBoLzu3jnhnHNxvm0xPPiunIrjfIlDguY6A5gayKYhe6Sv/y0wpEXupY15q2ubsSNG7d03Y2VlZvRas1rDJ0rlBhgBlskclByuIOYPHiUe/pBoGEif+VnihflJ6oj/SqQhKPYkmtMAYT4nzA3WXcqzPAc07IYKkfW720+jkeffiqEHcbO7qER2hJnHO7vyQg+0vhBhgSpeVUF0ClUcZBAwY4lAWLCRadNB4B5R81H7IoTvbVc9Y7ZHCRDeziQag4nq0y+58bRg3D9udIws4KWOBTSd3sn3tY3U5mNGSGas72Y6e8JSSctKR0PPi9Cp+YLIUhaaU3KC/SmkHS0m/9svyr0nebzxioLqyhFrVbHiOMLiiCv3KhkJxiUsHZfzcfFn5GZ98rP/AxnY7k24YxovET6NxMT7ggSye8CnSXj/VAgsEyjCzk86h3G0f527B/2YnfvWPcjjzVLS8txLP/R7lbMXJ4mgpQH2hHsDGQ4Db/FENTGtJIZM8cEnN9oYQwUlzDOYHSfC7ieXBayhiwcItLMVbp0PxHSTsShIJW9k4xjfNEXIqM32Ga85H+m9P2LuZi9+WY0peKzOxnBwAE3rUZ+FRHThH77jzbTd/tVUOH3g296EoI4OMCHk0ppaguBfMCPowprMk3mhNhZjc0sEBuZyge4sziIQEjz2VhGCsHGT/rtIYR70bAije/8655JivDiD/ogzOc/jnqm7kdPd+O7nz6Pvf3D6LSaFiPYQ0eHezEeHnt+z+W4LCaXkaApFjzTrmDChDnXhf2okUVI4eSeYnudxjg0Q6g3B2wlFGAtcpV6LISe6BqrrjNVx8T0vsZKZkAYnehzTeVW1V/+hhrjhrW1aN95W2PSrJEE4lE+VmVk0xwIxQRmTnDTdINjikc8vjnUeYoR1dxoJGioYKsEZ5lwCkNDV1Mw4ov9Db5xKoULhPKasr9NYAC7KF0qmD+eeM47DqAVFeEcoUaWlV+TpU7mIhVWcIg/1lqvRa83iL3dPXeQQbne7kZj+XacTDe8eSdP3tEYpItziTklFaCz4ZSZALiRTapMBo+lffr9NtlUA12H8u9K+9s97sfRkdR3aXR8pZ6Zi5HK64mTDsRVB0Ly0fgytvd5C6cvBYQzHJlhQVNkWSgRNpKSdHCqMXX5QdT45oDKsEanq8/sie7uve4Jj+IZZzgkzDJMMC3TKAwkl4BydlEj5ox3pOmZyQU+Z8ZLI3yYdqHblVKzrPFxPTbWbuR6msujAnvSUV0i6nrgVSOy3qwYscLlRio5IpNOnZ3xRuWZxEFuFH345Hk829yL9dW1mJ/viiuqPrClXmv6HOJBv6fMtFr5VbJf9TVt8AMHJRfBESgoPp9fiCTsVJ1Gy+TlDd4D4NtuILMn0cjpdmh9vEF6qHFtNOr7ME94dVZiaWpKBraUoA7nmKgsThdHClwu3Iv23Tdt7KPdshjL4dPji3HcXu0qH0oWSg4CgDlSNVWXDXMQZFYHMSBL3kmKEn6E4ZBOBfwMx/Rn1wkrVH0BoxCPKCJZCLSSGbMgPADPmf3sf4fng3P4OUNSTBCNBsc5/aTg0yFoPkwdHRz2La87MnrRuGwsTs+Ke2Y9vpxIlPKOM8cz4XJNSRSocllZ9kmnKgvDm8YhOnnZPYlUfnVK8JYiovFU3MWYhkhj/z5vjKJJUjSbhji1DtWb80/4yB0GteSdTZHh7HxUb38+5qW2+5P/QEFtYEwej3vxyi2F65nJbXrOXKYJjDbQMLWreCxc8UyA2W4SoaTy+0q/ibNA1hUSidNd4VfVCDh0G6rAlxBJ6esYeVLFLxEEiLIjDqOCIq3XgdRR4mekLrPcgsb0uddfjTfffN3iiC1uIJ1NoayrNZdWY/Xea1Fd2BA3SNxJdJ1qrGIXFSeqDnsSd8cD23We26ReuIy7AM13a84vTmMw6KtslmgGuh/HyeBIGuRRXJwNxUXnUZcSMce2brUJpYJjA+vVadl/AhQcITiMLmQbtm5Ee+W2TQZEIgYt53DxOWX2mtBX0xVgUn8TbsCBcGCBuAOuBayUn0zcjRCJYZqecKM0opPDSE+QCdIRHnHVBnlBWgYXmWh0cXcmh2a8GyTMcS9SFfHyZXa5rN6coTIqFam00oTYNgCgMDZff+0Vf1uayWJEGRzFh4Xm2Gja6kZn476uV2JwMRtbB4exr/EJJPBttUGfjw8dxFDjFe8IMLvPN214b8wmggxyb/9GVxG0ODlhVpBB5LEcA2eHiIhdxSzzNGYv/UYN72+j5SDKeVtn3FiOhXtv2ZyYFmbdK5WDpDg+lsZ5NPTCbUnggIs+g6DsekKmhJLzl8CyIwPpyhRX7gq+Vw580wrS4ffSjDM5XSanrGyogxL7jpczJTg2/eV1FSrHWISWo3HHokymqkQYisTMzFwc9UZxIISgIaGVqRlKIyrTH6JOA43+WwLMmY9e5yhc5p/ZjcQSChuAPDMvCHkfhzvF3KWoUICmHs4WyWMM+W71jMrlRQqm0lyQxSETzogcNr3yPgFitD8lDe7ul2JuaUPPrPGl6MOs4DjEZ7I1h4PjeO3BDR/DyxwkHFXCwAgDDHouXcbh8WOB1HwoIG5/psuyIAfiyrxlOK7y9a+xhY5I58rLXoUVCHOReiC7MzptsrKjSGtPAp4/PgGSL26klW+FQc8cr0S659s7nnJiSsrjBWkBuIDNq7mcRDDX6Eh81r1T+IBjJCQu0RZ58wbNEQQyG+KPLAjAGNfMsIAYr0DrzmmsORXFERZn4raZ6DSLHV5Can1OWpoIi5PnBheqd+XVWLn/puLgPhZDmftDqVL8icT28Ujt6MXrD9Zjsdtxe3JekC4U8LHTveC40hkyxDtJgTjdQKJhqCvtPKIQiLoRX+QhnDS5G6t4SOzw4JIUhp9/CkyEOLCIKJ+zQnVSF1X58yPmLgtt/ReyWneQwh79o8EwdnZ2ZVw2jVDS+mxIIY4zSXxUkoBaa3aiKdNAOqg/ZsDH0BGr7LZFA/S3ZxjTAPDpiZ4xFSTihNj8pszIig1HCPKCIafdcWclYE71cugMuipnVJ5170b7/jsx22hIe/TGOY91jFm8U3BxMRW9oerVeHnnxlKsLrXTmJfWSv8sLdBG8AMh9xlYFQ6/n8uwvDtIIDeEi6gyhSWo4vxcBFZ+5mt8TEFPIKzInRWVBWTFALwIcGaO7nM6I0ScJK8HckSOkGYFoXTkV2e8dUBiitkAEPx8e9/HQWCPeBJV6fIz/3kmPgYlk8Yzem5qvKu1F1SOEC77i5fnmemAAxBdcJVXtrlM4SgPbBXI7wCwFGOuYiHUXC8CUXs4px+pcFJfjubdL8bCirRClmyECLTQpPIsV/gRoTDVFfHGgxURXMPMBKcBAOwrcwpZstu6EpmE8IzjRgtxDlIhgpxhVnIayPKI6UxOJS+54DSJx0kBGTfxvIA8XRTMA+Go1hi6nAViChE10vmKxixzXZkvsxadkZGsHjMPh3XP6d/b23tRF1ArCuOlPRALUEmDUc5bLIhLxkaf2yjEdborqn82Rhrb0CxZzc4m0kLakj2yciKxi40DZ/EKlMc4QYT3vzH46cNoph3TG29FTdoia3nMnKDhYmKgxDBu5TZxTjQ/9UrD6/dWPZXlwQNiVXrbUEJetkUXfl/yZwL9AMfSyUcEN8ooMroXugOzMvGkbwqrfN2fLeHRMRPnENVWcpNDSMez0MSpAXyVFs7IhopSOB8R0agk1GXY8aM8bK12pwQE7BBEJGPc5s6OT9vhfWfGNJTbNBlyrEAJgILhTNqBfdXqLMT80np0l29IGWxL0ZBxLXHI/CMTviAcRKXtJM7Xn2dTGDf1zI5mv0mqtp9M16Ny481YuPOqiIO+JXCgelR9q/uXQqE4zbbfyanKv4hX7y57fKSjydmGkAHN1zkmsPLlf3vhWtKl072AkcWg6hQoMx+PlKGIZDDCErFSRPKrTg7PooUTAci5swukdAEKAylVaXcgjPEJJHgfieJyzQgA6z8LdJxuDufyzIHuaG6c+4jq/+zZtsuGM5iuKqoU1bMOJgUDTiJehIJGCMJnxYXt7nKs3rwfSzceCIG3LJan+PCe0nCGFVNBMxKPIIfVbo6Tp07Uf6mbPnln7tZbUb/xqjg9+8Eanb/CKMDTLWb6MQXcKBEUh4lywt6DW4sSrWifwAgHjJSCPhpWBBVwc7R/M7GuzCNXBHMrk2T6q7DMwi+BKu9Xf+UfXOXPmgo5nhWW4SgI1Vk+44G2h/jLU1XpGYO9NT/FgeScS4M6mX1noEZ8qTMa1NmPwTF8jGGo+4+fbcU//Rf/RrZXP7rz89IWCzOBtqhsDFpv5kFDg2hMjRVRN+JZbRJiePEPJCKmT/qy455+N0Z7T6IxcylFI7nMY5jq9k5lcVlFY+T8SxrD7n7OeTnLC0pD2WD8Ggk5fYletEq0XKGOWmLvcBhd2eY/9s4tf4IMOCA+c5UZkQysrmCXrvQL9EoGMVAXflXl+khiLtWdkkCShx0920Zzxiwp308jEk5QCjK4Qi6xJgCEslEKZjmSDy5UqjS01WBpcVCiTwIQQEvDkrBMkeqybi7XioUuj38qmwXI3/zGt+Lf/NvfjOXFBY8z1DdTqSbxgCzlZZmF/Y5wY/mBPLoFAUA8AB6iYlcXiImBDPMnH8XZwfO4GPcE/BO/QF9tLcS0ELZy9/Vord5isUsI451vOC0BCIczp4go5ERzxDSceili3RdxzVXG8Se/fF9jZDWBrvQgTlBUu4BZwg8Ay5NwLYDOvYQRBE7ZpXgFaR7HAL2eKYFHnnh2Ml0e0xxOJQK6q8KvP8RfLhd0BMi6OcOzDnCKkIy6ix3j+UB1PpFdli6vmAUKT2JQmO5+NiclgTC+YKs9er4Z+3v70Wq1XDdFEI/qz+4nxtBS0WEBsVGXZglyhSw27qCBcip4p92Qpqn70lIs3pLovPtqTHVW47y5HPP3347Wrc9JfZ+Jo6ePhfLzWFxdiU6rloCDy3RnuxwTzhAbS0aGi9rNzAlnZk1XzuL+xoKIBW24gBt3tRdOMwP4iYtu5x1XIq0M8mu8uvNYIu16+ixXzySyU95//o8lHp0wK06/VGXU7npL4or98TkulN9cIT/ij8mFk9FQD+OoihMpEMrJhrFGZTlAyywmEXEet4QEL6crRXJdNb75B38Y/+Sf/WtvcWsJ8CBXEaZwa5HKg3IhVrKmyVQYnMVLgIlUwis+Ddzjpi6mqHZ29uN3v/F7sf3phzHefxpxeBBtmQyzHDUoJHff+kK89GN/PO5/7i23ha16A2w/9Q+NEc7jU5hQIP0+PB6oXafxJ75wV+JR3AnI6In7TFfF/xLJJeC5Ec5zOfkNBDM+OQ0JQkFWnBArpM1b5uOPAENM/P51f4qrQJgcG2qa4qyWVGtEIlyA+KFDUKEzKz2IBAE5rdQ39WfBoC7vphC5cqmCEBxaY9pscJ4IRNzU7rSDzzd++vBpcrLiyotJWwxl/FA7XA3H1WQEW43HBpPRzAfS6xJZczUhlZ1b0vq+8S9/NX7jF/5WTH3vvag9exL1o32fr9yAgJhcfvRJbH7wB/H400/jXATKm6O0j70gjGWclocYg4hQ/9mDSbn3N7oS4Yy72c+yrepO9lL+0hEObBiTDRnykBCv/IYP/5OreFZ8FkML/MRDTmOVCVnmbknet9pddVzal6jeB544MYhFZRdAhawMSoAy+9CQGM0GUGxW4MqLivD7kXhzYdFJAYgxAJWfVdvtg34ciZrZ/evGKq2zifKZe0xKVlvUhlkRVEscx5QTSgZjDKLJ77Kp3R883Inff7gbC9Iw792958VENqOyMHrKbiulm6NPw0Gcf/pRPPq934ln4sTO+kZ0FxY8RUXllAfjM36xfMQHhu6tL4iQ4cCyb+WlxtpNPA6f3A0fHtQP9RvkJTNk8JV4vMrP2F6U4MvGtZe763xgfEEI0/jlda5EVrlDqByLqCSLKApXZYi+GRohDplw2aROAX7SCMVlFjkhQ+HmOpUN1zLDMC2Rt70/sPIBB1IvYsXiWRxmsSyAG9kKw+DmmCVv8BHysOmgXGZbfv2bEonS6m6+8kZUX/lCdN54J+ZffSPW33gjuhsb0RuMYjzoeUMqB8/wTYFP3vv9+PZ3/zBqC0uxKuThACQchwjrS6yen43ipVvLIixglC77aF9xT1f0ehJ/lS6JgEnqUkL5xX/FQ9A4YEn6MkcZWvkrf+U/f5cpovZ8V+KmJeAJUPwVQPHn8tVgZy4u/TizmV1IhANY6mAcZCy4cqRDNJBanXY+siBy8g+k2ODWHcDz0QQ+FL5/LHGocKaZjFS1hZVuUY1yqRyPj7lBhs2uiG/O22o2anG0vRn/6hf+53j4z34xGofPYlacxaxLe20lFm7djtmbr0Tntbfjxh/54bj55S/LUJeicjSQkX8sVf8kPvroO/Hb73075gSXe/ceuE6Ihb6zZeJSSHtwe8WKSII7HfElAtxpPbvHJVIKkYh5wGea+SIjXJa7n0lbwpd/8pOaH3rsEBUlTvu5n/1r73o7l0VhMZUE1bFJRsDKaihMv/z4KdtBIfhtkymgJg3Tx/8R6LQF30FB7kQibHKXI1UiTXWIUBoaj7pSRAYnFxr0TwQYRB16HuaClBLVUUWDlLZozbNQakAa84sHh8fxr/7hP4hf/8X/LeJ4P052t2L88DsxfP8b0XvvW3Hx7FE0LyR+hcS6FJFYuhlzb74TrR/64ThtL0d/Zyue7W7Gdzafxnvf+UDtnI27D16yFssqAi/6X0rxeunuqsf6ooff7+g/epjiPX4pGSsPA+VngZeDXPwJS12Ga4LHl509+vF/hub0nODw8z/3195Fm8uNoRihiEAn4UewvmpUibR0hGeTwRMc5leIhAAQRLbMmunIWlaeiMvB3aG626Dmrjhm5Fudehz1ZSf1z6QAKJ/Kzx1LUoyEHBvWAiSAK+cKeZniuxqX/sUv/O2YlsLBJ1LqpFO5s2pkYyzNb/NZHL33e7H12/8mRt95L2YPtuJ0PIzBZSWOlu/GcPFWHO7txPOtJ3EoReXhJx8ZWXfuPlDdDUmAnsTj0JzGix/XwCPHwzUYyYtZ5M8ys4lI4piJbfSFlt+TY+4SDso/bF/gYiRzL8qagL24V/7qX/35d1EukquuEqefxwSuB0jScHfmFHvceeaFPu+7F2DLcP8WZeAIL/Nyy7iCo/XgetRg6mIyFrvLb6tI9SYt+aWEW2yieDAWM+ZiekBpT588il/+u38nPvn2N6RJ1uJEiOpJdB+f5rtn82rbkhBZUz4Um8vj4xhKATl+/1tx/smHcbnzNMSDcdFdil1xG19i7PeO4qk0TKavbt6+FxxbyFfrX767ojpAGiVnj7Lf9AmY8Hwppaon+/PAxMw3SOlTVfkQ+Snw6Bj/+jFs0iWEPuOKoMrPSjx6jOBSwQ6nwuIOED0hLKC4MYRTSdlCOWyyMw2oNCO/75nlOzVc5afkNpxzltkFBMLpVM49prJDve3mnF+cOOideqnkQvyEUgI3cuwReWgX76ixCPob/8+vxb/4J7/o9pbmCbNTTZXLGQbMNHFaMdpYU2P3orTleQ0NbeWvcMT7w+/F7kfvRaXdjrtf+BFPFg96PSHuWAz6RH28jMXldZkTlXjp9rI4Jk9YdT/xuE6kDhPeeUGANk1aLUkFJq2V2hxV5DMwi+x6SgIvL8IUqjAHk0b3yl/92b/+7hU7ZqbMSLbifj3M96QuXBnO/CDARFwxDZR5HOWK0kO+kiKzMYTQOdIzR2jkzYB+qdpqV0eKhWRnHPfZXkBGAKO74pgCY3oLReTZs8fxK7/yS/74+FxzXllELGiZrFbLIK9rrOZLh7wShUZ5irotAoNjxwr0d9LElQcHuzEjDfrNf/8vRIc9hrNzXq/r9Q5j8+kj3ftx++Z6vPHqHWuPZnL3pYQF/cs2Qni8qsXbpyWc+KUXTqkwgt0rpaccwiRvHE6Mb6QrchFe+bmf/5t5+IseyGCAuBSnKX/y5syFX46kOKjdWUTtTON4SssxRQIBxGn1w42OijlTHJZ59UNeRB5hRU1S9ac9jg3PpG4P81sztFN49uw/2hTvt3308Ufx7OGn7BSR1jcvW+ul6K5JUxQn9U9zT/8QO2+aL+hKSxUyeIXqXG04EXD5yANcjG02s7YWb/z4n/AH8dZWbsba+k2bFof7u7G9+ShurC7Gj/3RH/KYmj0ycHwZ6CIyiMbDCZfDih6p3c6hBwVlmAI8fyQgFBMijjTKeCY9yRQBrIW0v57raboAHBcEzfSNE1OZPGVG0nFl1Tgao7zqNN+XRqGAY1wZyeRI6ctZBHT9UjnGabmRlTA6akVGD4p2ufyyBNJszKl8IWpMrwVccRgz8syQHEmEbW/tWmSyGg3xnEi5mGp2Yv7e63Hj9S/Gwu27Mdtd9CbUw6MDjXVjmzPYZ22WaK5tK7hUupvvfDkWFjuxyFmSSyvRWFyxuERJ2VhdiD/+4z8qe5aP0ZZwKFzR54QTTSXgM2nkHKwEjtEDCPMbRASDTRXkOLBoSBTl6anycz8n8VhUgPOLDGp8sjjhhp5TO42uRFo6t1mPKCFQKUBkUvm6y3wgljIxjBM5vuuy8qEr/WxVYyyASqlfcfLPaRxh28DohF29QpgqVlI34PCA72aPVeZMnPAtGmmOfYmzg73NOJZywUl3C0Je664M67e/FKtf/HJsfO4LUe2sRE/p2THMx2hnILyhjGf51197LVorq+LSE3GjxByrB+Igjrq4ub4cP/ojX7IWm3AyeGlMUrzuBGVwstZEgsnRJx6NCP2VeKXfDld8wszJC7wlEvmt/PzP/4181QmX6J8U4LEmQxKAXNf/nBSOzEag9iuJuY0yrneIcBwcTLlOoHwWkYY+/llzCnshvAREBbpcptJzvFJF1/FQKr4IRJJOto/Km65Gh29OCzkqJs68DSHfymSTz9NHH8beww+jEacxPVePw5l2zK7ei9W3vxCrP/rvxc0f+fFYePn16HeW41DpeweHUVldj1uvvBZNVdIUNzYl8tnesL237S8Ef/lLX4gZxrQCSa5Yt1Kk2W8i1R04kE59McHznxGZrYg3t+kyoQITxTmNPfr1TcT9c9eQlkIqAY3BjKFsoCuYQuA611lWjtOdCpHdJGV7G8rIhMXFgVCH86kGONIGOMUqsLTPQDziES61/C84nHzEUjZF1ufYwzit8e3cxqpG0VhfX4+76yvWPPnqO/sfbfDLYVtRF6J786HU+4/ej+ZgPy6Gh/44Q09G/EVjQSJxKS6l9GxLkWE38+Ld+3Hj/ivFCxpTNh+2Dw8lhp/GercdP/RDb9ugd8P0j/ONR4UZbsUz3OdHXyTQvegbriR6pSryAc8rGBOeifPZSCNhhimhEpMvOYKBngeiCjFGrqKwRB4e/SsODmJKK2fpC0qRM9u7Ic4tgMraEvK8j0NIyyUX6k2Ny9yHdqe/zIFTYWoKi4yIyuHpZfQGp1YGpiSmzhW90mnLTJAKL+Wj1WgLwTJi9by8tAzVxanqOBoO4uDxp7H7wbfj8HvvRTz5MIZS87e/9Ztx8bu/FbNCKke8T63ejvadl6S0iJDUCGigf9z3V6CWu434/Nufs5YLeAxcYOFWFp2eOKPCvoQVMMu+2umGjwutewIrl5dllXW4HsVVfrYY0yaVy6FN4rIQxg+SYh8pI4BXdHJDcfHnRlAOfhBSaJAQgW5GiEJSFEqEneaaFVNTaGZejVYcg33aX5QtJBV1ZMddU+7jqCbi2rK12LrNMU3TQt5MveqTWWdkRLdYYup0/QIjH49l/yOc0xdgrOVKFG4/fxKnW4+jcSRkiDpvdTpxubgW7Te/bJFbq/IOnESx0vPlwgNpkO3mbLz9udfUdo6jQNQnvARq/+YglK01YPG7DwkHO91LkcnONpwR5mjKEawAwLWeO1xhCufBfrvMw3RU2kwU4pl1AflMBvSkYLO8U2deIYejizBsedWIhhMLogAQ9aHggDRvixOi4GaMYmpFkySdv8wkTkyXBjHVUA4OOiTfYms2Xrm9ENVG1cfjLtWqsSDRud6ux6sbK3FnfS0WNS6tbNyOpRv34vZrb8f9V9+Kmxu3/LGFI9U1bLTiUu3oq8798Vk8kw22J+Q3b92IjTdej8PjnrdT1GclwlUvn01Oo0MNAjHufwE4wnh+IUxOwCkRlqFIJJ6S8KUAG6bkL3GRxST8nD9DfeEXNAE+iABghBMBV2Ej5X4OuIhxiFdf+XqSOVBluDBqUMFoeNb4oGCJO4IBMQ3zdgTFcWAYYhHx6XM8FOejA9l4yoyKEOq6NFaBPNpBP6jbZ/C7rbrrou7F9kwsL1bjSOr7rrjmWO0bqWFTEovLywtxe2M9Xr5zJx7cuimN73bcuv9arN2+H4scjavyD/aeq97T6GscfHJ8HJv9npSUmajd47C1uTiWAnP0/LnsQWAzFXURVlP2Hbu9aJi7OHFqEY0iPDtfPJceWu/o5HIYgrSo+QVnftZlOVcKCsWASrMAGHYTigocLz+Lf0y9WKQpkLWfEzhOwAGQpaLiwpUeJNiw1ANvchJMJfxRng8ykYiiLhoNN5Oe5fYsSwhSCxgXUzQrwAUrh/wlMFByefGCGZPVzlwszs95UrgloHrpVEgfnio/9iIbUiUqeXlwYXk9bj54IzZu3otOS/bX6o1ordxw+w7FUU9lJhxL3M7dfokKon64G7vvv68+j4NTzdkPYwKiLbroExcNt6jL5imMQDmey7Brf3YkV1nWFgutfRKrOMINW+GUbvsyjHKYygy6TxqgKzFbTC0ZcYq0mOQlveLldBpftqqokjOrIIW+tDVEJfF0wgqHLvKQH46jHnYIb28+jd//1m/Hb/3Wv46HH/+hkUY67D40RNegMuA2I45LDsQxD/jKzW7MLzQEeKVVHWxtW6znVUNZEELZALS0sBDraxuxckvi8uXPxY03vhjNm/dlYNdj6pzFVbWzuyw7rRMn/WHM8oL/t78RZ0ImYzSv9HKml7rnPtGwbArwMyCL9uFxcF6TgCJf4Rj/M0a/ypfbvnGpcWdw3okvYz2muRz9OL6IAQHOIIdoE9aUKcPgAq48fVQJKBAk6A/kIlZpLGdZ9Yp3oDnwhdeWOGL94ePH8d0PP4zvfe/D+OTTj2Jreyv6Pkk115g4tqHcDk7boGKQaE7VvWyj61VYtzEb79xfjjuLDW9u3T4exuFI4lbtWJtvxp2FtqeuztSPens+bt56KTZe/nzU5D8fHcdA0qOBhNDz4dLt2NwbxL40zL1PvxcXTx/G09/5LX/HlHZMq8M+XeEa8K874DkB7zVYGiByxJEVpkDCAE/D2dFKCXMYF8ySEJRxRVF2U48ebdpOYzizg2X1kFoefnb5nnlDC2+kXCiYcY4PjGNconx4Pz/J/RPe7LOzdxA7Ozv2cxDmYDxwfhZZW42Gj8XlmCS2zKG2jwaD6PUO9NzwKW+o2bTByy6MjfpTa1w++/BdU1FfpruInaOzODoYxVFvHFu9kdu32JGdJsVm76gXtYJb3hPBPHz6OHqPvxMPf+NX40JxiNeGFJB3/pP/ItZf/SOx/PzbsfV//e90Jmpv/VB87if/y3i6sxff/tbvxMs3WvGXfuI/jumaiLNoHy20A3ilk7dsM452As+yvWcodspHf8hOHB8F9O6sIj1RdgoC1jE9Hf8flNhoW2uk4h8AAAAASUVORK5CYII="/>
          <p:cNvSpPr>
            <a:spLocks noChangeAspect="1" noChangeArrowheads="1"/>
          </p:cNvSpPr>
          <p:nvPr/>
        </p:nvSpPr>
        <p:spPr bwMode="auto">
          <a:xfrm>
            <a:off x="-463193" y="117382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data:image/png;base64,%20iVBORw0KGgoAAAANSUhEUgAAAG0AAACDCAYAAACHtpWkAAAAAXNSR0IArs4c6QAAAARnQU1BAACxjwv8YQUAAAAJcEhZcwAADsMAAA7DAcdvqGQAAGqYSURBVHhejb1XkG3Zed/3dZ/u0yf36dx9872TMTPAgBDEUKIsyUHZ5SrTEgmAYNnyu0gqPM+jy37zg0t22ZaqTLtKtimJFiUq0AqUbIYiSBAEZ4bAYMLNndNJfTr5//t/e5/uO4CqvLr32WuvvL60vm+ttdee+m//u//+Mi79H5dToR/8lzElP/eLi3yeXEpi5/Q8k9DZHMgtvem/cD4eL+OcS+VdXFzkdXlByphWZVNUKCef/NRvn9thv65p6tKdcsu40jld+tLPDxWXTs+ZPsPLMmmX02ZMOuLSM7lPIrmr2CKLneEmdy1okq8Mc0tcriGWffBPpkloFemLBA7TP7A6vzhPmJ2fxdTOYe8yASsA0kndLxXJlcA9F7C5gwBVqQInXSlaTnUvXBSjH1BC2SD+XAWMdZ2e6To/j7MzGqGEKmIaJOkP5OVVlI1fD5UKCBPKpipOb4BTCXfSqVYDg+fyj2DS+q/wF4HcnFaXCcHxei7K9KPTkTD9DvONgGy3nxIgxUOWQb4XiSHTTMKcjpjLghD975SkIRx4G1FC0vnZaZyfjn2dnZ3E1KOnz4SfRM7lpS75L43VM10ZTgECrf5nYqoyE5VpgEdTQKKbVDh8VJohE6TpIvT0/CJGQtbJ2VmMdT8/zwZOUXRR3jQdwX/tmp6ejpmKEpFCz677GlBKikwOzXQQIdEVPVeUf0rI95/C3ELK4PKfsxiALtMJCCSdQ11H1u2KivoyzcRTtsmAJ5h8uhcXsMIloahEPVcol/LJq8QQdyIL+JzG2akQNh7pruts7PCpDz749uWZsHmhBHllhsvLM9ctNlThM8JXLWbnGjE7OxczIA0guDXZpOxQ0TkaQet0x+FHLJ4JkGPdh+PTGJ6KgoREYl2EEhlAuuC8ae7UoWta9bl4CEcJISyy0MELlUE6RK25W+WcjU8UexG1el3InlF7p2N2ZlYcK6LLJmXZeuAxf6m/fPYTAQ4rGsd/EVmE2Zd5SoQ4PQignY4j3VVcyW3mNAUTAwEidegDTAKizk5P1I9RnIIs9eccvIAL8v+/v/aPL50INjR2C87QBQtMQeVCWK3RjkazHXNztew8f1ROQ4oGuWm6+6LJRgLxNFbAVKNOxGEjcdpQ12h85nTkh/pAlNmOMCEkRXS26xQOHUtEqCMVSYSjo6PY392OaWS8CoAoQJRziyLPVOFsvRntdifmqiK0WiPml5ZjcWExms2WkChCJLF7wg2SoD9FSAZe+Qsou2u4so+O9+/EZQw/iaCJu5aOu9O5j4msc8HkFBEoRJ2Ph0LWWP0WpykO5pkCaco09Ut/7+9cQvEeYwAW45ZqRCRxVUShc7W6OtqNZgukNYTEGVeJOKKU70Mefhqs/H5WOJzJmIhYHKkhA3Fb/xTqSU5hvBoMR3GwuxnHQsZJ7zjGJ8MYDYYKH8TZyYkReDboxZTk+ly1Fo35bgz7vahWZ6PdaERVUmAE56ldw9Eo+v2B75fi1Lr60O50Yn51PTZu349bd+/FvPLTF8RxRfXrJpfI4V72xc73a0jIR4dnkO4AroyXc1qFlSXiyvxOa84C9jlmWQSKq051IQqTiSSNlGbiqOJ//V/+B5Bo7kqeUKEqeFpjCGPBjJBWFXc1mvNCWidqoljCskNFQXLkc+Mcno2FlPGboIUYRMiZKjuRaOyDNF1jNWosZO08exi7Tx/G6HAv+gf70RPSToZDZbw04VQrFYm7qkX1mfLM6nl2diYuVOZBfxgz4tCOnpvznThX2KkIYjgYuGUX5mpRqxBTmb6IeqsVt+49iHuvvRk3bt2NTqtpAqU7NB2X92x/Qsqhk3g7/ApIJiwigOMLieSuhfkmGFhX8LgOwoQkI4wLZSOlC/VC/IAS/NhR3y/8wv+Y4hgO0x9+EGBgqyMgj3EM0dhqzQtpzUSaFYNMm3c6dvVkJ0RlWBGq25mSIRaPRsPYOzqOpw8/imff/YPYe/48xgqrzVbEMSg6Qs6FgC9um56bixNxXK02J81iVpQoca4O7+7siRsH0epIAoiYxiq31mxKlDdjVpAcHIsrhdxmuxGno1NrrpI70FLMqT/rt27H3Vdej7uvfi4Wu/Ma/ypCkyKV13CwqC76gsvu2GNoFX7/vpDs2oP9aIn4lKdAWGqEuiQ1Tk+HapZEIeLfY1eKw0QYWKEEUKSSdVV+8i/9p+9WzFWiQjWahvPM4O9LDSduZnZWV9UImy7HtKIwu7Kd11o/8V2r+FzAHgg5T588jG/+xq/F+7/+r+Lpp5+Yq2oSVa3ugsoHMaI+jVez1brqn4nBQGOZ/sbq1EidG0tcNhtzMS+RNztXVcGXMb+45A7PN+txrvjDXt99GiovfVlYmJfUqKo8gU/pTkaDONh6Fvs7mxC/NePpmYRD8h3dmfTQHXKvieIiquivf+3Xpf5OOEtpZLHEtO4eu1D6EH1w1ulAxKTrBL80Q2vsidgSWVcOhBVV/uL/+Qsmq0SB4+QUVYaJnOiwRaQomPFtRpx3pYkV+ZSnVDzKe1aBU5gAdSaA7x0cxHc++IP43d/8t/Hh+x8YMV0Bc2N1VeW3Y3Qyjl6/L644M4H0BHhESGNOY1K7bY0RJeNU6Y52d8V4MzGWeKkp7b2X7sfC6lqMNI49e/LUYx3Ne/Z8SwhbMuAu1Y6OOHO2Kk4GUJJCc9IyKXtl43as338pbt6+F02FTQvaV30yNNwPgwUQZdf0b1+6Mh0/TgMMxF3icml8qg/NUFqhFA04yyp9wV3msEzuXOgYJc345kJ1+6Vf+rt6piJqTwwXT5ajZUZU51khrioFAI6riCsSMUpb3BnQERlpV6WyktUxxpzFY3HXt77520LWt2Nna1MIOo/uvLRSAWgsQGMOoDxcqCMA8cbdu3GhsWhBogsO2drej8PDwxyX6g1TbWVmOlrtrvKL+wb9uHn3TqysrsSnnz6UWXEaHXHjh9/5bpyIE6fFQX0RQYq9i1hcXIiO6sE0mEWxkVbZXlqKuy+9qus1DQdNw+kKcfKDNFwBTHcRGBRew450xiocndwF4V1IFMJhSJExolAwgeNRNuDCiTjkcrEJTyOOO23g7x/98t+j9ExIBbpQMcH+JeyqzoI6MkxXqhrfJCJBmgCAdmgNU5woD6WoM9lYRCiAJt9oeGJx+MHvf1MA/MM4lro+PDmNmuLnVBbcdnjcN5fNiWNWV5aiI+7DMEZFb3cXrcB8+MF3lH5aGqxEtTgPLusdHsdQisywfxwtjWcNicvVtTW14yIeP32q5qidan9fCH2u54Ojnrm1LYQsC0HLQlxTislsrRZdidclaZf1zry47U5s3LwlIlUfEJb0r8SMfuyfuCRYSIH+A1iI4koc5thluwubyyYWXEeay4Q1fwX4wEVZj/+pTFcG6f4Pf+n/uEQUnaogsJ92gpAmxBGWrJtU4DHPY5su+SnRYeI6wjBgcxC9cBhiByra3d+Px59K4fj0e7G5tS1tcWg76fBIIoI6VDazJXWJrLqUjrbGtSkBnTGr2eyIHqasKCwur8realkc9mUG9KQdHm7vqpd0OsSlw1iQGg8jQViMdYPeUERyaJGJVtnr9YTgQXJYVZwnDu1gCojj60rfFuJWbt2Jm3cexO179yWyWyLKVMjsAKBqK6m+dMQ6hcLpv+yoJHqNX6WBbIN5osqLFdRnZm6EN8MXXFG2y9CDa6BQ15mEYa7/2//T37rEaB1pMByJYkdmXSghkXYmhJLFmpU8lAuiALq5T4FzAvacgF2XMYsSgWXPtBNcidG7Kc3wiZC2t3+gQX83poXYsSgQRNdF4Xt7h3EsFb9dr8mWmlcFMxKbnbh1a8NjaVdIbAp4veNBTCnPSOMDiOgf7FmL7B0dxLG0y8WFheiKay7UsYoUisXVJSH4VKbElht+eHgk415jobjtQJrrUMpKrT6XHC+OaopT4b4HL78cL735+diQLbe4uGxR72kwAw15UgBU8PC9fMZnooXQxUkwQDGrATMgDi0qFS98mcuMYBCmvMV/URq44hchpmcDP58r73zx8+9u7+zEc3EAXLC5taOxY9fq9OHBYRxJ/AwwcHUdHh+LUmWwShuDcuFAxCNccoiYkgiC0yAdRJsVDykLH37nO/Hk0WPPYlDumdKgDNSl0KC+M8uxvNiNdYm1llTxeXEBHalWxWkyM4a9UWwrX19a51idPxaSLgUUsYBFT09IQAjWhHRUfPVa7VBnRVj7e3sWu3R3QYTQ1jWvupnzQyxDlMcaJwfi0p64F9uv3WqoXiFw7ZbMh4aINIFoJ4+Byb+ZArHI0KBqQQAIQ/QZUWovmiFcJmIppwghZK7kLhXCXeVkuYkgc9SEUBDN5bMIcu3GxrvPN7djR4iDEhEncNq5qBkqplMoEScag05lB40FAKjX7K2GnohaUR5q0tQq4jhYH0N3rHx72zvxkZSAJ8+eOs/BYU/cchydZsNchdo+K4AsaFypNWuuC5urJbtqeXlB49OC2iHbjpltNZix7FTirCruGGucBABMizF5xdjYXVr0+AaCe4Oe0krVF3CQGIey2c5VWKPdlMmhsVM2X1PlrK+tRFXtGahfMwLQvDgVDCCKmu2WjPWup8FsfBuo/AO8TFPBI8niVRLrAIU67/ELVZ4LJSQRxtgMh5nLQBj5cZRbIIkwE0NxkcLIK+IrGzduvMs0ivCnhmGjzFj8Ce5Zljy0x4nVcMTiLKJElIhow45rNurStFqeWpqbrXk6CiIYyQaBEKY01plTJR6Xu61Y1dVQ3nlRPYWrP+oQnYg4OjiSyj+I4+Oj2JTicLi7E2ei1pbGHFYZUCIgHuYiQQbj1pwNIdly5n5hWQWNhJij3b04VVvQGrsLAr4M8F21izG8KjEL0HYlCVC9oQ44G25tComMqcBheeWGtEppkYZFwkG/6ScURjGHqV5xfyIMQxnFQ9yldtpMEQee0UconY5OhKCcCjNSisvIuhaez3Az6SXFXn/jc+9aZhtLFIo8poIc3EEKGlS9oc4IUXSgIwpsQ4USHS3dGdTrolwA9uTZM4nUg1CrrXaDZKv7jx4JMOex3GnF3Tu3TRyITsQjImSsTvbEDSD3SOPN4e6BOOVE455MBzXtRPF92W9jKRKXAgTjIZQ1krjuHx+qjhMZy6PoCemo/tWatFch4FL19CQ99kUwcJ8aaYUHEQ4g91WXZKr721fd1IPoQltk6qyjMQ6jnX7gAJwBaX/CCw67lEhMgzkVjgv1+RwkqlwITDcTSV7OnGXhLZDDJc658jtO+XgGyZk4Ki89eEmcBpJUMaq9MgGQOXFCS3ZLZ37esw5cHSkJcEdHVN9pdxzfEuJmVBjjGVTLGLO2vJhUr4Yz3n344UcC5CCW5htxc1UDu7jiQBolWmRLCkxLnIp4sSaptswK0C2JLih+WvnPVRZimTTVmkwOccSZxiAmkY/2Dy12GKwv1Qdmyk/EXdSNuMWAnpoSeSvNiFkVEWBXfelKG4V6EbOkgfs8l6lhAdHVkh1owux2Y2ltQ3HMBAlVApoRBuTVHpDF+IrScQ7CNXalwcyFFFH7VTeSJLFVIIlSuIvw/OyyCz9pinRQbKZ1gGOm/qM//acvUc9pFHZVTUCsimvgLjQq5PmcwpldYBZ9dpaJWqn3yHmVQYf7PZZJtgSsgWfbT9Tx7338UGIr4nufPJYS8jRWJBJvrizE2lLXnAywmswlCoF9cRTjIgRzqYYDNKbSAAxNhtIwBecEyCl5PL7oQnmgE5gWFbW7L65hLDF3inuYs+ReEXBnZYSrWCk1/UAfbgpxiyLAkQiHcXkgbu8JqfsH+9ZYW622p73efOed+JE/9WdiZeOGiE1UDtAmHKZLyDk7QyQmwtAQT0GYiA8Og3C8bAS+gLnz5z1XNwpEqN+X6c1wPM6T6Z3MTs9f+emvXtY0FjEZC9ISWUKQkJL+vAMIZDzUSSkUAnceH+7HwdbTuBjnxK7lthp6LK3t8bNNXdseH+aF7Furi+JScae4+EJiETsF6hrJLvRAroIt8gUMkGOzQWHMFWKsXwpRKDQXagdTXIiaKZkYI4WNJDYRfXAMYzMmCuIPKgXUiMr20kKcCkEY4nCA2E4SRVJFSD+7nI59jaOPHj2xclFVX5Ayt2/diC/+6I/F53/kxw0LuIX+TE3GMLhUNqDuzOSk1AJhIE9iUc90SlAxgowC+nONq4wYPPzghyMdlgQ7mREhLfX/9b/5Ny4TSSWC4KLkKq81CXBQNpVYHheVM6mJGru9+TQef/yhwCIdThxIfV2JFWZBPvz4sVRuiUxRYUfAuSFOa8tgZqyoCthVxgkBmnW2usRhNhQgT3nwnlGbZtVBxCDEUBWiaAvrcGinIwFFTO02o/GyInCpAFbWZ2SnzYhQUEKgfqYC6hqPGeOGSncicS2hKs2xGScQX38URxoz+9KSvdiqMFYLFmWKPHjt9fhj/8GfiVt37lvMTisnCPPEr8VhchizHCDLkxOIRRGNupHEVSDFf+5neRGcCMTBxQQaxnoC3SXSisQx9V//N//VZVXqMkhj3QrWnFCB0zi17kIcCJSmlutAmASn8fTxp1Lr37MGibYE8LsLSxqzjuIP/uB9ibC+xdPaQicWmnO+d6XQgDQaUxdwZ1VuDY2N+l13iKM0XshTVbwnVoWMaYlSJnwBgtfIBKgTpVejJGVlDiCapEzUZ1WeLrSuS7UTe5JVXzh3SoSC+CUvmmddz5saXx/t7MczKTGHKCMqmwtjuyVuW1xeih//U/9h/NE/9sdjlsYJOaj2np5CFMJhuk6F6OQuxrE0A/ISCIG68sL5pVg0bAGvY3kmidGWwRlgOLHzrdxEVPmJ/+wn3mXMQpvLpK6hqEjO+VQVFelyNIWoMcjrIxmmx0f7GhNOPafYF4eNRPUjKSb7u/saI6XFicybAmJHCF3S2Ma8X11lzUtk2WZjwGdcUtEsz3Q0LjZkk0FMDAdt2VaLGl8a4taaxHR9TiaGNNaGCAVkTAl4yzKI4eR5K1DNWF9ekWmxGAsquyvbD013QYpUQ0TQkSbM8g1IrarfqxrbmlJwUGiONa6hREEY2HPcWR1AY75x84buTU8GwImeV9SV01KIReYRJYsEm7TDDEG5RJBtLl02qXTPqAwznDOAoMwrD4Tr0IKYia/8xb/4F97NCq5TRTpld4E26rgc5rKMu36/F5saz7Cp+qJWqIiVAWZOdvekhqtzFT0vMbsgg3lR6n5bSGKOb05ijrGDPSc1OF2ch+KDas2dMQUug4NpFEsps0LktBQLAHkixQEaWpB92JHSUFM6Vgva0mjrembMa6u+ukQcmi+TwnWJbwimqTBrv0IknWE4mG/VbdZgguxKoel71ZyJ8mlJj5rbtbSyGEsaFxNRzHCgraJsaCy9FOLE0eVaGNydDhhKGpSwBHg8GQnAFNHJPcNxTlPC28gjVB7CdVX+3J/9M+8yTtmJ/agQV1ZQLoSW4xph5jLJ656UkK2njyWSpJGJ2tm4o97EpcTZULbR5cVULLZqUdcY0ND4UivGzab8VcrT4J/icSYnmIUogANiGI9s6KvFGOJzArjHKlFpTc9tIabdEIfq3ppfiKauykxVdQrQKqMmJIEokIdrS8yxzQClw0qWCKVWE6JBosIxtiESgHgsrXT78Nj7PVHAQAaSpiEkr62uSHmpShRrHJMyYg4T0jw5UCAMV8IPiJezKVf3BD7IcDp7Cr+fXUBx578IV9mEVf7sn3sRaU5UZjayVEmBNDGSOY5n1Punjx/G4d62jNoTaZHHtskoAqACYNJ0ZOQieuYE7AZIUTl1AWJOSEEBqguRqTRIARIHoiWy5AJXeTUd5HIX8EEuKwk1FmS9M6zhHVd1IazWBikaK4UMlBdsrrpsrJq4bFqNov1z4jCvzAM83SEU1gUVaU5GbGHyiNaMNPawGDaKB/lMSK9vrFuUoyGigSISkVTCVoEwLsAMsEo4XsH0ajyj2JLbFE9eAnHF3eH2XIXjq/z5P//n3iUKNiSOQhzpi7Wy7LCRpbs7LP/+4UE8/Pgjz84PJaraGjeq6vi+BvNdGbzMclTFYfMah5gAZixi7nAOhIiT5gQsNueYw2RuIBLNWXqmHtclkemtDfhJD2LRagX8CivoQt6MbDe2xwEsZmSq8lcVRlrvecS2FJBnJeKse1sZUfkGgkOEQHnon/4Y35nKAvTnQna707UtB1iWGCeXZbbIMGcYQPEpjeaSw5zwmjMcQdS1ZyoukTVxPJd5izSTIv2T6UnjttPhHM+S50wN8mVi9vzaUxSKOq4Gj2WLYF+dXUpRWIjFpSWJiqnosZjJ3KHGBUTfHEASMMlaLkOoSANuhjFK8UAOyr3QuICKPusFzlpMixMxmuFC71ORWJsVAcywxiVR6NkbpWEBsyrRNafwGQF8TuNao7sUcxKdJjgRyhTpVaYC3J8Lte2StjGDrwaxhW9GCAPRHZXxyoMH8dLLD2JZSFpR3yBWxOEYDVV9Tw4zYNLRwRKw/OJXHjtVaCS548QVgT/QKRIYAX8XJh95CwwCQylGRWYQ5fKUaNKYIrP/XJbSkI6CWF44j4OjQ8l0jWFSlUejodX5LgqHFIO6kMLsv2cSQA7UDNB0z5cxsNGkHnOpHo1GRiqVWUwK0Dbo4UIBnvu0OMdEJQBOKy3AzHZOCbkCupAMoqeEFBAEwugiRAnQPO7or9TkPBnrfhdwkB8RyzIOq9pLK8uxsrLkFYndze3Y2tqOgWy8XHUuCJ026wJGvmi/4ON3FFwP4eXdYHD4i65sAf3PSYbMpWe3OV3RZnWadPoBEZB9ZnfJvvm65qgUQ3IohQPgsuJ9eNTzJhx2NFUF7Pl6NZpS95uiWhQJFAwo70wdPcEQll1jAKoOZj3dKKhFHhMNd6hZwKHRBrhMjEsZ6thJjEnTQgizEJcaOy9R0wlX2lIZumS+UncZVPLLQJfC5HDsTClO2FnkZ55SFbliCApbtKG2L8y3JcoVLIRgwB8eH8T2zmbsSVO+0g7TTZCge/rzSq9+AJpcItnea04QLxCfT85JqP70xD9lkFdxIlpFqkB2FqfxlkmVQlfaGwlFR5Efn+ypOWtwTanOYwGXxVPiGlI62BCDXTUvNX9GAAAIFksqxpOn6rDVZPnhNq4zIYQpIDiCAZZ3CTBgyeTmqwjahZqNwUxdEAyII2ZK6eFADZIat7CDFMw0FghXkYgVkK3MiSCHc6cO5SU9fVY6eosyggmBhonI7M5LqdEYyrLQUGMcdtpnXYk47ilyudN6OcApV4YBQ5yRRfvzkQROyqPFop7AEQgry9IzHgpSUnpHFmfUXZAyIPyczi86qFuMR6jwZ6LwTYkNOAeEVQXEpgzXJSENJYNaEIUA3VaqcjNjwBziUHbciVRna2Ki9jMZ6GcyaL2RE+Qwb0en1AbMAGFJF2JWd5rpQtU2AK3yzjWWXvjqxYUUIbasMfPP7ImFiPuhS/WrEpWByATBSBvFGDBKRw9VHtNTFqtqdxL2hZSSvu1TEzMpaV/hrhDiqiZ+3GefTZw/yNEG3fwG0FXRLzgNMWhqICc1NhDIKFHaZC5E9wJ3SkOhKk2VIupyCWYsQ5k8YUN0XYM3Iomxjj2KShwzagEqAH29mBK3KS2wG0qEsR2A/RqMiScnQwMLkZUzDkoroLMD91JUziUsu11spz6XyGOGgjRwCSLSnET7rXxofAPJtF8cQ9OBBlRMTxDZ2U+4FySKUfXDTAmr3pgozMOy54R03qqntrIE9IJTvuuuRFDCDoimK8PL9MAcNwkvXEETDr9OGPgLpBXUJrBCUXrgX34lVrCRiqblqLRZ2KVU1+UFQ3LqB+5hWYNJU1RiG+YSVdAUc3HZrhy8CScAJeSUMUdhtM1TQicgC45WanMLSAIXaJiIbKXRuMgzFZsiFcbENATEWGnxhJgENRJ/ykBhapOyML4aZcqof/JD+FbfVQ6rDBAPU3HUjx3JrMva4pKXYFi+YSPUdQex+56dfAHQRdQLjvRl2uuImfiBh/6AowKdPtNABOocY463hhsxilbHbFvIb/FIz3SVYYQA9IoGZ6aPsLNYX7t541asr616ARWEVjUm4BirmEwFMGnYpkLCMxO901L/qfNSRMJY52V6EcAFJgXI46IfQkbR7sllZMvrO1cpUlUfc5JT4kaQwmQ0nVflPFxxIdxHWUaW8qtNpBe5UaEXd5nawn6jzYyjrNuxGQhYlM7t8r3w2GU8QYbbtfS4F7RPuRfj5Ve4QxSdJJxORMcMgS51BjY28pTZCooL0d3IEmA1hjhE/QH4jFmo81U915j1qM950piLDSx+gUJIoMLyvTfPQqg+v7QoMTmtWPhBFVhz89iqziB+WLdSrb5oCjYZbbSIVJxtF4nRKaWnXW6/kIORDpdR74UQZACADPoA0dA3i0wJRJVhala4fC6HWRNmVWZUB+tvveNDr8r3hECXpfQsnJYuEVI8yF0BPwFdPiaC0p95rjKV/kRglne9HHyePNa/CAdEIcZ0BxEg0M95EQYC1QdzHQUBRGw0liOYMamIYjutjjtvzUoIOxWCmdSlCSDMG1IFYMQkWPcyi8riOXcqgQgaBhohfMZEIZY6LQk0xtAm7DXssIo4R3VMSxxXqmyd0zMzKHSMxqo+lAx0FYHKnSXcSFM5cDtzlDauuRSPuEzxq7FM9bSbTW+exdQ4E7dZxHsFXNKgUFJwn+WW6/4rwJfPL6bBlc/XwxTq3zKMezn3OA1Vzagh2FFccAEANdXq4tVXtsSZ++gwSFTnmVwFQAC+2217eYUdvqxT1eVnXGDjKq1EDDBW+QV5hcMBNMLIQkSoJV6uUIPgagZ9DGWPe+aiovNqv8W52snbLbQFuGGukJYkYpNMq3rgVMQki5UeGy1eVYjyKYPyQwhCNFxH7ZeIRMXrqiqsJc5mFQHzpcOEQaejcnnfYOgtd4DTBEFu1UnWK0djKApAv4g8HM/l5TSFP+P4vRZGwQ5UWv2q7wVi4DREJdNLcJ85EGAkoowsZVS3nBlIUwwvZEDlvL6EXVWbmYoRu6bQ9hR/os7ZKS90eTI+l/aVK7xwK9RKozGkSQMCeVEQ5ABYwchcZwVDcdOzCWDbXbRNz9Ms2GFoq0YWJC80jkE0IAtjOsdGNRlRjZIkBLpxjGezBYdqTK5o3EJqUC9E2tFYvczWdKWBeVFCEIveXudW5B8uAZ/3zzoQW4aXiMFdpb0Ku+4m8YaH0vCvuwgURDFlhFgEUXmfzIZPmlU0rPQLRNYq5Z9WJyxO5hf9dgoI5G1PtmqbT1SRxzEh4hRgiuPM6rrYZ8LWAY1Mca7CT4UML9nDhbq4+w0TqfIgAjF1AUEoHDvM5ahsuAbFCOh6ZV1pziSqmQVB00QRYhuB31dQPm+y1Vh1tLcXA43BrI7DdcxvIj5pKxPca91OrLeb0SIM2w2tUe3rMh+qMj3OFO5FhH0/knAT5BVwsf9aks+mJ6Vz6IcYpEXlKz/1l9/lgcSlwuGxS2FpDhAu5JUVyI87FkCeb27KbunlFJXC4AKM7P5x31u1lTvHPNXoExFcxKXXxuZEJOwRQazN4gcIiFMRgKeu1Eg6aEVBQCfcJKJnNobSd09zsV1OAMd289gz6huwZyIcb7oRogeK740GsbWzHU+eP4v93rH3QO5t7cTuzq53JTNenWFbCijsWcn+5xIPhv6RDOoeyBdRMRG+Md+Jlq4pVhgKRJTOsNT1IhLTTeBY3D/rzBhF/ryKtPlPiqh89Ss/+e6LiXQVf4xrXE5cxOFAJrMCH3/MG5wnnhhmfz+c0JM6zJQWantlShyoLLOCtZUb5WecnBUCmTnhYuGTd7nneONTaSvTqSGKhVSf7gIcMyY5/cW0F3JOglCAZFPNpZDD9m9vEJWRTb0gbdAfRH8wiH1x+zO155OHj+OTp7oeP4ndg6MYSGT2hUiQOVR5RyLCHYXvH/dsO/JSiaWnuBdRbEQzWyN6Yh5yeXU1Fjduagxlv9i/25Uwu+4+GzaBexHOb+kH72Vy4wQmAGlFiC8nLhLZXS+svAtpzGB88vBTv+SnPgYvtgPc3Z19cZU6JgzULGazk0aA8oM4lHDEJSvBbV6+11gyJfUfKuKtmCHIV/kDcQ4vBrIijvKP8c5GIU/wqjeeamKMKdrNVBg7so6Pj2NP7doX4jb39mPr4CAO+sexf9SP59vbcSSxSHt7QhRvnbLP5VAi8kCX90WqH4hGFlyREPBLT4RxICKAYFtz9Vjd2IjujZsvgOoHOdpVwq10PCFWr8eVHKafF9LbS1j5oMZUvvpVIY2QgpOzoEIc2s9VhjurG864tLu75xf18t2r3DPBhOqZlA82qrL7mmkgFjtBEtkZ4GtCDJtv2LCDaPR2OCkJ+/1RPN49iI+fbsUn4o5nAvjO7r7fsWYH44E3kx4YYYy3Fp+FdqkAIfbCb/McHh95n8dBryeuOowtjVsg67FE49HhkTRKmSoShU2J564IZ2Nl2buOeQGDV5QgKt40bbUaarOITek4ImpfCJVeG3cXl+KmkDbdXZgAtITNdVeGlWIynwt4OteVK9O+8OuERUr8FKN75Wtf+6l3AUKGE50ZcDyDoPTnsy89o3Kz8+rJp59KJB4JGRq3hAy2HLAFnMGavSDMlNvYdVmYCjMKm4uqKJm6eqPT2BOyNg8kbp9vx4ePnsXW/n7sHx7HcS9fOgRgBwIYr2KxN1E0qTIFYBGJEgimGiObdSjCysaxRNyR0m8L4Vubz2Nvdyd2tnfjWOKP9b16sxPVVjemxDEDcduRCIGpMnYUs+19jmUllVfXeAWnIa41YkqEnph4XmJhdHExzjEB9HwFsXQTrincdT/us8+l+4F5hBp7C4ShllR++mtf0Zh2PQOIYSjJxvgSsIkHt2UyOoO4evjoiQ9gwRGHEc08X12c1mrULGZAfNkR9mKgfAzEmT2p/kfDsSh4GFsC8DNxw+7+gZClsUZAR8xhrB/pDiLgIrQ+KyKMbSIQ2snO6DnVRf2MaYfiMt7aOTjYF5IlKqUY2fRQO/YGJ7E3PI/D8WXsiuuo41AcedQ7isPdbe9fAXmMtbwFxLYFIMYq/dFQBrYquctLGe35GDaa7jQguY6oK1im+//zzEUZECSx5XMZT2CZS0j7qcnGnhcKKxJl+iz0ejwzCsx0bG5txbbEDrYX83hsjRsLiZwHwkYeNu8gAkE8jtmG3ujEnLN/LEVh/8jvQ/MWamkKAPihqLovADPuMDnLnhPeW2Z6q1wVQFnpSITNy5hvsA1B6jo94W3WPWmvuxqrhqpLtUsyVKOnsXdPBHE6LWLqLHuL3etvvSl7rBZbTzctUlk5WGqrTHEcKxae7lJ+7MVduFyEcrfbjVkZ3Sc1cTdwUYpSIr0A6B/gyvDrSL7uCOEqTYkyDRzmNU89Vr7+0+I0B2ZU4bGjIdYdiwSOUi7/8SxqH4paUZt7olTay0sHzKrXhbRms2YNUS1wIx1v9bkvscQK9KXNBZb3KX2o8fC44LyBjHBGKxWnK0/5GQgBbCLqo9KL29oSYRvLC7Ekym8trck4ZvMOW8bFFSIKjPyaYMnq+cLaRnTW1lRvT8rKQZwPduOmOOrtl1+RHdaJhrh/qVOL+VZNClQlFheEGBnt2GycY4J9ND67jJbauiHxqUbHuN6ia3bXkXUdGSVyrsIK2BXP/07kZSISTJ79iP+f/9NfVj4AmjMTOH5dmB/0VCTGk4/8sLY0jI+/+c34nd/6RjySiBkVLzZwWs5Key4WBdSaxCN58hIX6eqLq3jpjn0kzKjsH59IWZChi5ruyeDwVjY2snYa1agorYKEuHNxJK/YTsdytx1vPbgdP/rWa3H35q1YuHFHnNaIk/5RbIn7n2ksQ/WfupyJIw2xJ0Ly6fSlRPCOuH0cyxu3Ynl+MboCfnX6Qog5V360Xmm8aiPv21WEoCmVeSGksfpwNJAZIymwrn6d1tuxz7gmLmUF6wp2KeCuIwK/4em7Qfd9rkxz3ZGsDLkej5roUiYaoxy/vgiH23S3zaYwbCmHq7iqGtya74a6FfMCfl1KxxzU6YbjVImUCC9QqkIjDb/C2FVMG57vHMQnUj543ami8hgTLwS96tLNWL3/Srz6xhvx1pe+FB1pm6vzzdhYXXFb0Dh5kWLo6bMzGdm6y067FKcxji4vdePuvduxcWs9FtszUTsfRX08jJdXu/FAHLciCbA0e6m42VhZkwLS5T27Ke9C5hUozBBszGlpkznrMh1tcdgSG17nlFYSApmZkLhylk0FHK+7CWx1u56+dBOE6UaZ6S3uiisvHBrCJAluUrgaiQ+EUVNxc3wqKWhwM9HszkeLvRSnAkqzLS5QZyUamTjObQaZjp1JnhWXSGWWhL/j45EMX4kqBW8sr8bNdQFzsROdOSkYx4+iE4N4+f5L8bYQ9/Lde9EQslbn6/Hg9ro3wDLdxau+rCRrgM31M3Equ5d5B5s+VDXWzd9Q+vmWp9suRRxVIaI5dRKzlxorh1J8djdjeHTo7X4NIW1GBMgWPhOn6phi3lPtZmrPW86Zb4XIBTP+gGEBcgGouP87HHC/nmSCLDn7FXlV2mfi5DBxcvR0MVCI6EQA9VhGg3W5WSDLqZRcYc6BV/davRktaVKzAl5TadnLcaJxCE5gCsrzmAWSbElJTDGTwfyflQkBcrldjzvijDdv3ZK4eyt+/IfeiT/5wz8cX3rjzVipzcb53k6sdRrxzjufizs312NdiF1fnvfqAy97sORzicGtsY9FSuYomuLWuWn5pCCxEj7FQaOKw3DmDVSm2Q5lB3IwwNmpxKH60el01Z+Wyq0I6Q2NaZxOJ+NaIhETxsCUMjR9IiPb7ymoPwq6Au0VcD/rCM+48p6uZJIy7MX8L6bFT/rK17/+Vc+IFHm/z5najNDkOpI5TGWhEfJe1u7DT2Pvww+9UVRWs/rH0v6FxEktGlU2gDIHKSzDabAVefVHc3hDc3G+EQve838Z8xrLViRy56WZtSWfZmwZSWGRuJrROIN4xSZEWUBM1oQcDOSOCIcdx1ATE8ZTQiAvdbDZiNeAW9IUeUlwQYbxvMaihYXFWJKYXBKHz3fmoyuNsKGyhFrPYcJh00I085Dla0ysPswIS1VmYgTAoRB9pjrZfzkBH4AqgHvdlc+G3bU4cMLjZ8PT5fMV4ngWI3z9p4W0Im2Z2Z4ygPQElX/mMAc4HhHU29uL7e99N+rimFqHl/QSMVUhtS1DGnHJCnlLAFyUer7QbvrFQ+LqCquJm4hrasyoSslgpaUyJcBJC+UsSOY5eeHBW+cuz2UDiogu2fHLC4TTXvPilaZZIYnNqSycUj8bcyA01uZ4odCvVUmJYD8jrzo1NfYxhnE6goY3IUyaohDH6jdw4q0fXsC/EOedKuBM5SLqWRM/Ub6RjPPzEmklzArHc8kZ1+O+P13eX+SwdGXY9TyEqT5FuPAiVO6FYhUxEYv8U47D9CegYHx21zXY37pprbEijQ3qv9CYwF74XHikxKmoyY5qiYMA3nxjLlalAd5a6UZbYbxEyAwIL9Bz2Nn2863YfLbtncu88MCu5W5zVhw4p0arbrXDMxXiqPEoN/l4DVDhFdEMO4yZx2Rhk+0IWFtVib56cz7qUiRq0v7qEn/VGZklNd4NaMWUwqeEYOn5JsbpGXYzo+6LYKiLRVJmSISoCxnWp5IiKCkWkQWAcdcRVrqMf/G5zMNtkrYo5np5pZ80aYYpFUGqQr+IwbJg0FKIRDxlOM8qxHNyiDxR3/zaaqy99ECFSMZrvKj2jmNOXDFWwWyGoVXeyiAgzs7N2Ghl1xZctiJN7d7GSmwsLYrzGqL+urigFesrS3Hn1kbcvrkq5USaY0eIU/ylkDvqj1ym95tITLKUw3wns/GIRWnw9ETY06+4Ro3wDmTvhaTd9U5MN7sx1ZgXkmQgzwppeg4hz7P2KjM0HnISK0icwmhXoZySwCrF1AUw0YUGicg3JSdQuUp4Xwd8wvUKUVdwNkgn4WAD/ySeYD0TVqbRAKBKC5fp+LlClPM4RL8UTjjiR8/26q8h43T53ktRk93DsQynQlptNIgVjRMzomjvvFJZcCzvpMGJawsLcWf9ppC1HmvK//L6Urzzyl0pH6/GF3W9fv923F1biuWWkKXxrCngwWGISL9ZIzEF4bDexUv+GMBsPOLICQ6ngeOAJ8whzUIdliIxHgipuTYHglmPm2IcFKdfqkwjgT4XkoFdatTDara/CQCyRAiXjNsgMoHkvxLYCXCKyfDSlYgokVE+l3nKMP0azt4UTJwIglDnK4oT/TDvkAhIlwVcrxDnjujKcF0qjHIoEg5akObHrEOMpRrL2mzVmcaalYhh7m46zqSK88oQYgyVnBMOulKfl6VA3Fhei9vrN+LmqjTD5ZVYXliKjkRZVwP9QntRSsaSKHxWZZyqNrORiQc/mh5LKFZAJATPLxGEIg4BG+eNQxbR2WfvOu6rHXAmCICb4D7lvRR3pSAVRNTOcxnz7Ia+FOb9PrrU/jMR5Mmw7/HUhRoCwI/SP+MAU4GY68i67srw687p8RRRZZqyjunsUF7pFEVF6ZMfkSkgiLsSUFkgXOO5MPkJr0kRmNfYVuc1WgZ4iT5UfdR+EbRzsZ0OIABQ8qKm83ovp6LOiVN4abCqcWWuKjFZ60jr41yquhdNU0yrIJWJJod9diZRyZJPtlmAF6DdC2wsVsEVzpiHMjuWrOZ8ExT3M7hO6PGbP0SiLZZ7/ClDiGY89rY/PzNmSptExIvDEJ3MglB+AaWs9we4hCuIy+frSLyCecI17+VPlsufn4yTTGNFxGOBAtwERU6cvFkwSCUOGtaPC9ANitfFE/szWhqXmmhxsIIARLh3VAkpFwCIP7H9WNR+KmAxNlIQIjZf2dXALwUCAuGVJUQSwDoX98ILcPeIRc7hiV9ix9CkdsY0n1+v8hh/psS9UxUpFPRLecArohKb7Gh7R4b0QZwe7sd4e0v3A3MPIv2CPS0yvhHxPrbW5eZqOZzHhideP2ZZ1OK1gBXAvAa173MkM8HJTRDFTZd3oxVwKO/0E2LnDzdBNH/yG+Q4AjNJUkEiTwkEwEzMkzLr7nRwnp4BOVyDltXqLvsU1Lka2/EETNkzbBMAapyNz32kRjLLz2lyV+dKsglnFOdDqF42FpWpEs+oUIcUgDNxw9kZm4akbktbZGGVMYzXpphE5vz+k4GUDdWBPeV9iuJEJAmczbYBuE8SL44P9mLn4aPYf/I0+nu7MTo+jLPjoxgf7KoMiT+1hzOy2HRE+1nBYO8IM/7T4kg+1jCmiRKvOOBiUOBX3SVirt/xls84Q5s8RT5cwlxO/cqoq8hJnFzlKz/1E++WRSGCwE6ZeJLQN36KGKiGgklbZCYpXOVdT/09UaJsLA3cAJEZebiG964ljyzueOOGM7LIj2jzQqnizZnKRy+9qQfDVojkBFTWxXYOj6xAzDekdisZp/VAe5w65NZhV2nMORNHsobG1FlFbUXMQSSplPCxBY5IlBYq7vHOLo253qiqdCAKUXrCGCYiU4yQBOBlWOs6lSnQn+8KaSIc+p4gsDPMDMNrz9fu150RV8DPiC0f5JzesOFBl/0J88pXvvKXikVQxi4QpwRQFHeKKZHjNArhzh9h1FE8U6FVetlUA9lag+eb5owLhSHE4FgQRkqQ5g2w/KnjANWqNBocZVpzYqhBNAnAAv7xoB+7R0exe9gDzn7Bnm/WsGSTgoNsbLsTh0i95zXbzYODeLbFqaog4sz9akj5yX35nDrXD443vFA7XW2BMKbgOMUHAgRhYk5JCrVcfT6XSTJqL8SZlCSLdzkDmAZ8xjn8mrv+nFx3habSl7BWOh6L5GW+vIO0r/7ldyfAL9LmoJ8JUjxmXJarMD14bJMr05pjSCuOGUnMHW099/OZEMGUj9OIao0Q5atIy4NOKQmEYfKVTadD2F3so0dU8ekRtrCxSMmGHcQpMywAcciKstJxtBH5mPQ6VSHbGqO+8f4H8c1vvee9+Lwc2F1akYIER15EVZx6qbGWM40HQhzkxAYitsjBwWe6/OkwXSpZSFMfhLCL5RtxrjETqlL1BZxedO7rDwgvHb0s44HA5A5HFHH4/Ot/nnQv8lS+Jk4D4n6E2gVoNKOS8zJcv0BTNyNJf5OKdTlK+fAg5jgwbPvRQysdANJiT/HM7nM0X2plWTaXxZLutkkAkjjMm1SZVBY39YXAA2mLnOl/zJqdxC2mBNsVPn78PLb3DjK/EAmBHI8lSnucbcLpc1JINJatrqzGQqctwklupx9IhhlJhrGUjsGJ1HiQjsizHSgqEiVdyFZTa5Ve/VD6aZkiU57lp0JdctcRVPrd72vhuPLZ8FM8zmRalJNipnCk9b/+5EdzLe+Vr37lLwtpRBVpy4sEDnA2bg4jLosmLHP5RqA8AONc48P+5lYMNeBDPJfMCaIu66Kx+dE7De4SQ1AxAGegt+0jUcXRuyNx00DKQF/KxSHb3Ia93HagfBzzd6DxbVPI2jvuWXx59t7iTA0Rq7QkvtbWVuLG7Ztx9+49PTesTTL1hcbL/hYOBkV788niErfjS5Qj3ow59wKotB0hTuUZfxC0DO1mJ0JIK2A+gcnE6aEMKeHzWVcizM5wS2+WpQeFXS/jCs55hz8myCF/FogYS3ED1DOpHFFyWRDPBYdSBQGk160jqr739ue9QDqrTDPFa8EaVbwxBm44EZIGAvS+1PfdwcDXnlTyPYlB9hgeS5vc7w1ik63b4gJecGS1wHUqL/tEWDi12g0x6OazlyUb52Q6tMVBTSGKl/SZGG60OBNSBrq4mq0OuS2PNvF5sJG4a8o7x5hm43Tv8elAYpv+qO266J9qiSkRhrup+riAiblF/utcUwL4ugOehqniSEZ63wnnbxKvQJefZZThjpOrfE1jWqYCeSBIDVMcfgdbTMJBAhiVFcFUSXiijV/dSaI/lItau20O6u88t52D/cTalNVo1HcVdCqOAIhwSb42xLM0QomwvjQ7PiJkzROxKo5AuUDxwPD13o1ZGeNVTlCY84HRSxprOKWVFXWvouvOrrFGY072dtVKBpKAcyOnhRxem8IUIM7jmOq2wnFxigHrhVDJdPeL4w4NRI1rzFHamHeLX3SGw2ec4VQiY+ISARTpXFeA9R0vcaSizAkCBYfKT3/1J72xJ11ZpX6VqESWNb8ik3+J0x9UzrM7gD9r8A8HkvGFJT78M5QCgUihHOwfqNzGoy7EmY1X5WNF4Fwcztn5vMB36rFuymo9L05QByYBopY9JLx9yoFnKwtdz3MudnTpXpVoHKlMRF5DSAWxvBHj8UDchnxBFHu2Q39+G1XjleGmOpiGQ0P1W6K6mNExLCQeAzHLxDLE7K761/EJjXQlkHHX/deSuP/OAywK9OB3WdfKc/7EsQlv6lf+0S9Ctw5wo2mg/FY4kOM0ziYABZEq004c4VRaxHFzA4qOjocSe8+fxycffxiPPv6u32MeyxCmDW6yKmQusjlXy6V+5QFWIOdCgw/IdaeE0JKAmGbi/WjELPWzQ4r8nC7XEOIupvkUyrmPIFyYVxicBuKUlyGKN2TGQiriD7Iw4civki16py8kdiURxlOzca6++z09sZun31Y24nx+OfvnPuS9/PHtmgMGRo7uuNLPvYRTGV4WSLzT6LEsj2eImzlc6ImQvOkPpi/y5gUWLbp4uuZIn7mVht+rfG66/kHkHBty7j+I5Vt3hAlhQ2WhiXG+CB/6QSyiZaJBMnZUZnRp/PcLGgI0JSJSefsFDhFM5QREcQe7udijuNBpxXy76Qvx6PU3qfgtNbAuJYidwrYNqULmQUVKTtWz/bIBZSo8397xpyp9kpzysBDqV55ETFmfnCQAUBCq9Vv0lG7ipa+k88+Lzsi4dsdNZvBVeIE6X/nD7Sq0vHsOl7lTKWJTv/Irf99M4mYoAoAn0Au/WgW3pcqZ45uj9UdxfqYBZRmk1710ZXqOJ/rWb/16PP/wvRiK++BcPvbDzt1TAYudvSsCOm+rEMaOKo74Yww7lEKC4sEsioEvrHL4DKKviaIhkdWq16R8ND3hjD3FDAfvpjGXyVcz+L4M9p23mavj06q7Nz6Ph1t7auVZvPX6/Vi/ue4xriqlBGOc9wuga4z/qtp7IbF4sXIjpqVBMrZc75+dgODnzzjCDNviDmw9YY6fTPmf8CvS8ZBlJTxzTM/36qb+mZCWmRINWTAZXII9hKXKy2CsOxmKcNdWOvK4nMIVHiiW4wXf/73fjd//9V+L0+GxlRVOpMN4HQtJ0O/GfMtj0qE0Rww5juhlFzIvUTD/x+ni8+JcZkPq4gZOsmsKsXUBmpUCVsY5VYeOs0P5WGbBsbRStoaPxClnyjMYyZyQorF9IHtvcBYPVlbi7u2VWF7pxOLKvMQrO8r40JG4u5iRoSMcJHDRaMfl6k3Zdi2bD/TPIHIndTnptf7/AJfkTb7rgCucwzL3BHH6A2EQEQTH1NzUP//HQpqBXxRWZsBXIKVE2uS8EaIprszn9EVyPU+afS0dE7cPP/0ofu/f/ss4fP7YYTMCIpyA/cXm1eVmI26vrcap6ur1h1Y0tnYP4/3vfBJH4jb2gSxwAqqQrZZofKJClaOyWBnnxY6GykC0Xkjra62txeq9B+FXoDSOnSnd3t5ebG7uxNHTnXij04k3X7sX051mDM8G0WhzlAZbvSWKNG5iOxoewg/fIp1aWI2KxjQBQqEFmasJHkFIR38LTwEBuZIdyqfSkalAIXd5gAkXoQk6ckqjFsKYAPfEujRv7+Wn0kxMC3Jck8dXclbGp6OaIjwjHDpxes6yrvLwy1khhO1ubcbRzpaVgnyxULaTKImDnrEP5wV0vqjB4F/HwL2Y9guLO3tH8UzXp0Lik4OjOBbFjZVmqNZeCND11ZXYeO3lWHnpQSzcuR2rujhLf0FEsLi+Hp2lZbeHw0Rne+N4VSL07VfuRnN13jMpF0IERwd6hUBciXkBl4EUIHrOdrx2N2bEbQlhhcs5Gnjk47XwAgb+u+4ylCImDpg5DHSpNMHGsCvSeDuF4MOkBP7K13/6pyYvFTorBZCBIPvtveacyuEwXZmgzGctMwN89+W4VB6G4qCdp4/VCCkD0sYQgcyWo36j8fHu2oKQxoIoigGbThfFCQvNaixonJuXYjErowqk8vosL17Md+dj/cZGrApxd+7diYWlRR+02ZLWyGIsXyfc3+eA7F6cPt2O+9V6rC/OR21BtlynrvGNFTLmGMVSQiB9YPI4bUe4QASn8WxmccVKSqIp+2UU+F6gSBH0PJ8Lv5BBmu9zmcX3ibgs8pcO0ZhIy0lvFBJx2k++m4BmzMrkpi7788+ONAKUKy+VFMchLnUvGpbxIM9FOMpObeJlfOb3tp4+icHRoQHPCxicqord5NeYlM6v9bL+pXhOBGfsY2YeJKzNt+NOdynuSrVfxvZTBRIaPlTtg2+97yPeWRF/9smjON7TWMgrt8xBCtGN3eNYlxLaYYak24g5icPpuYoIR3aausExG0gANFWUF7Q7kUew+DPVXog51WvYln2aOAKKvjs+EyR88KSvRGTe9JOB6SZJ5fG/fhSX41muPuAnWeVn4LSikhJZuMxUIMIyXHcFYVeVyJlUMHnOfJ7ucSk4QjJNnkVS8TfZDjafZUNUNuORtSPmIqUA+AQgqe0ca8sLEeypL8/U55MgfOBnVaLq1sJivLyyGrd1X19fjTv37/sU1LoosyrNkDdhmpeVmD+5iO5gHB0BgZcrKtIcZ1tCGFNbUm7gC7XARMVuZU7H46scKR7V/ooUnPmlmGHesYTyVQcTDg5P2KQr78DiM2FXUenX5ZupvAgvbjaJ1B9gVXJsgSLcVcpyYDUWcIRRXv7oIgjRAeZThJQuswAGPIlIZyClKuU96xt374nKu05jFVxUzYsdfKiA/fm8cckXKTjxhwZz6kF+TZCZjdnoi7OOLwbRP+NN0bNYqbbjjblOfGGmFq+dT8er0414a3Ej7te6sXLBXsl2tNZvRqXFpyqZFZHorctQZpwtmi6hqG6AJOxCXV6N0AUs1C4EKP10d/BfdVneRIyRk8l0lZ4UjxMus8tw+ybBV3nLINtxXEUi4A8DIdvyT+gDwOYpecp7IspZri6xJH9FHUWhWbD95kY9OB/3TM0v+yxWpBxs3H9JVN5IJUSakWW1Z9Wn/GGGQ41DA2mMbM8m2G1iH4nGOrS6rUEv9sf96I+FvCFn6LMxqCZukY0214wzGfIngxMRgcYE5Rke9+Lk+CjOpQoOZyNGIja3GCSJu+Fyr2yLsjH8uSQCTJZ8oWNaBOPtcybSsmNyRddLwGaZxWVXIjqRZ4dIK/yOK/KXF3HAw0tW3NVf0jAjxJBhFdBlOHPSgwt6Aeo4YjJz8VNUmOFZGQF+tAPQiSoClJoMakC73ZEoezmq0sTOpUr3xFm8swapzFakwSn9+JQt2SOJKhnFl0wa02iIQchFjKms58N+PD/pxe7wIPaPdmM0zlefxmxxGw3UDg3chG0/j77EcX/Yi6OqbDiJRwrkdB/GPA6sOWHGQ5e/xKRxj3YzoU2jUZi6UkK43JCig0DLQwqwoq+GhcJ1K7xyBXwVACR4cJThSxmFK55xRp6I2RcFKQ5kUQ7JKl//+le8R0SwcEhGKNEkcVl45qDK5L7yOfPZTYJ5zrgybZmEcAZ7quO0OuYioV5O5EF00VDsEqrnwggnNY33d8lE6N63IRk/FiX2zk7jSOGDc5kApycyqsWho34MTwYyC4ZxKG7c7h2IM4/iYOosZrDzNI7B8czlcbGdnB6CMDjOMyFCGCPdnBqOBjvTvRHdG/fVdgx3EYRii94Xv0VfC4fv6ulFP3kT0OQpnosUEELp6DOcdukptAwHeVJEvuLTDcjiRmRel5ZaZQZQuH0O40ZAEYu/cIRf5SON/+24u3lCDuPF3s62NLxdmwKIJQDoDzIoEUTE5DDclWJBZoG4FEkhfHm+EpGOssAqQE/XjoC5LUQhOp8dHsXzXi92xGk9uiwlhjU1tFCfXo7yoz+fMC5OyrO8IJ8Q1+UcI0Z7Q0ialiJy1lyLWnc9lhaa7gV7S2hn9qqEgy7abngkYZbMkC7vTq1/91PPCX0XlnGFKzmu1Boph53U00iArEOV4HdBBCR1l7ZKmSnrdwb9ZUV2jnNkQR34+HGBdjwVXlH0uUSZACVOwXFophQ2fDYFoKwR44xEF2Mc72ljgFuLEkh5+Z4PmfuSyo7IRBMdq+KxNFS/4aLBkI8JNTV21qUA8TowXI7ZAQFgIyqLFSEP4orDxD85y9X1qtpRFbHQJqbajjVGQjyrqzdicWldUkDjnDpUIqm8SiTwyw/EkJDKXzuDJdM7naMyX8K9DMo0RUWuizbng5I4c/mrBjuhOlIiw7/X6s0QXYQllvSkchwsZIsCiqxyRRMVwLc7nz19Gvs7e0KQAHg6NFfxUQRaxJmK3OEiEJZKAruKpS2KG31iggDGxTvdTC63JPIasueYk2SzLKYFXNSo1XXNeY6yNj0rc4E1uGbUOC5DaTmni/cBoGUQPmS7gwiKCV36xBiKNnk8pA1skxCyVe7S8losrawZcQDZY5137iaSgWYJEffbv+kM6QwsXPmQyMrJ+Ws5AKKfUxGZ+tVf/WVpuUpJvZmCrH7I1VQSZ/UEZn5Spp974fHNotHPdLj040we3hn10UefxCcfP4nDZ49jeriTSzMo1WL9/JamtEkhCkRi+PJ6U0dcAhIxCfj4XU0KC1Njnv5S83jhglWvupQbH44mccgHhBb5BHOzKQSigqoBKKjKZ+Od7eFCyrm0wn7/OI5G0lpFJMOTMyF/JuZnNJ4pz+HpbBzNvxz33/5S3NloRbfNFxk17snc2DvY87IOu5IBQMlT+EtCdgPLcDtSJYzcKKcDYZnGT/KXsyFIBoYPRKHnf/9vIy2TEgeQy8z2c9ezMWwEJDKoLG/8ZFr85ABxZZjLUH7GJbaCf/D++/Gtb/1hXJ5PxeHWk5gd73lbm8b+3AYghPikcKnhbrQay7vQi+IMn6HFmpzC+QAsh1+Tnq0AGO7Nas0bevhsM8Y52xEU41kX3qbBcGdd7JJFViGELX0+Tl55RyKU7f4gDjngRW1pKU9HlFBRmm1ZFL2FV+Olz385bq61Y2VBBOSxVwgX53OAzK4Qd4LGKgf4rmDokOJewtbjAKH+LR7SV+Rz2RiJCjUcdAFLH6JqhCkBtwQ1d/mK8pI/5EiY2FWwM9lf3uxROZMyspV2sDtfzNjZeh6fiMsOpCSgRp9oTONQZ84j8SgGtNQ4tgmAjPJjQay3HQ5YC5NoFLDZysD+DtbjukIOc5XLnW60NX6hPPggT1XvQVze0+kLiTZMCrVRxOM3St0whWgsHEvzZIfXSOKP13VFnsH2b1axmTi2/eb0MzGQmGbKTc0yYEnLRyVubNyK9Y3bsbyyEYuLq7G0tBbLEqELMhMazXlxOouqScS8/w3LeyUeZqA1/Psq0yDiYZRMA4dZ9OI3Zkltxx2UCHh2iR7iScaVabOGXLEmgluWAdr86MQ8S6RJFd/dfBqffO97sbm974lgqWymN9hfP8IVy/8gLoGCqu93w5iglZ8NqBz6giEN7fDOGEoDb8CwUehUcf5AuDpKWaPRic+9Ypcwszbs5sreyK+28fK8v5Qr7kdjHUkjw15jBoLzu3jnhnHNxvm0xPPiunIrjfIlDguY6A5gayKYhe6Sv/y0wpEXupY15q2ubsSNG7d03Y2VlZvRas1rDJ0rlBhgBlskclByuIOYPHiUe/pBoGEif+VnihflJ6oj/SqQhKPYkmtMAYT4nzA3WXcqzPAc07IYKkfW720+jkeffiqEHcbO7qER2hJnHO7vyQg+0vhBhgSpeVUF0ClUcZBAwY4lAWLCRadNB4B5R81H7IoTvbVc9Y7ZHCRDeziQag4nq0y+58bRg3D9udIws4KWOBTSd3sn3tY3U5mNGSGas72Y6e8JSSctKR0PPi9Cp+YLIUhaaU3KC/SmkHS0m/9svyr0nebzxioLqyhFrVbHiOMLiiCv3KhkJxiUsHZfzcfFn5GZ98rP/AxnY7k24YxovET6NxMT7ggSye8CnSXj/VAgsEyjCzk86h3G0f527B/2YnfvWPcjjzVLS8txLP/R7lbMXJ4mgpQH2hHsDGQ4Db/FENTGtJIZM8cEnN9oYQwUlzDOYHSfC7ieXBayhiwcItLMVbp0PxHSTsShIJW9k4xjfNEXIqM32Ga85H+m9P2LuZi9+WY0peKzOxnBwAE3rUZ+FRHThH77jzbTd/tVUOH3g296EoI4OMCHk0ppaguBfMCPowprMk3mhNhZjc0sEBuZyge4sziIQEjz2VhGCsHGT/rtIYR70bAije/8655JivDiD/ogzOc/jnqm7kdPd+O7nz6Pvf3D6LSaFiPYQ0eHezEeHnt+z+W4LCaXkaApFjzTrmDChDnXhf2okUVI4eSeYnudxjg0Q6g3B2wlFGAtcpV6LISe6BqrrjNVx8T0vsZKZkAYnehzTeVW1V/+hhrjhrW1aN95W2PSrJEE4lE+VmVk0xwIxQRmTnDTdINjikc8vjnUeYoR1dxoJGioYKsEZ5lwCkNDV1Mw4ov9Db5xKoULhPKasr9NYAC7KF0qmD+eeM47DqAVFeEcoUaWlV+TpU7mIhVWcIg/1lqvRa83iL3dPXeQQbne7kZj+XacTDe8eSdP3tEYpItziTklFaCz4ZSZALiRTapMBo+lffr9NtlUA12H8u9K+9s97sfRkdR3aXR8pZ6Zi5HK64mTDsRVB0Ly0fgytvd5C6cvBYQzHJlhQVNkWSgRNpKSdHCqMXX5QdT45oDKsEanq8/sie7uve4Jj+IZZzgkzDJMMC3TKAwkl4BydlEj5ox3pOmZyQU+Z8ZLI3yYdqHblVKzrPFxPTbWbuR6msujAnvSUV0i6nrgVSOy3qwYscLlRio5IpNOnZ3xRuWZxEFuFH345Hk829yL9dW1mJ/viiuqPrClXmv6HOJBv6fMtFr5VbJf9TVt8AMHJRfBESgoPp9fiCTsVJ1Gy+TlDd4D4NtuILMn0cjpdmh9vEF6qHFtNOr7ME94dVZiaWpKBraUoA7nmKgsThdHClwu3Iv23Tdt7KPdshjL4dPji3HcXu0qH0oWSg4CgDlSNVWXDXMQZFYHMSBL3kmKEn6E4ZBOBfwMx/Rn1wkrVH0BoxCPKCJZCLSSGbMgPADPmf3sf4fng3P4OUNSTBCNBsc5/aTg0yFoPkwdHRz2La87MnrRuGwsTs+Ke2Y9vpxIlPKOM8cz4XJNSRSocllZ9kmnKgvDm8YhOnnZPYlUfnVK8JYiovFU3MWYhkhj/z5vjKJJUjSbhji1DtWb80/4yB0GteSdTZHh7HxUb38+5qW2+5P/QEFtYEwej3vxyi2F65nJbXrOXKYJjDbQMLWreCxc8UyA2W4SoaTy+0q/ibNA1hUSidNd4VfVCDh0G6rAlxBJ6esYeVLFLxEEiLIjDqOCIq3XgdRR4mekLrPcgsb0uddfjTfffN3iiC1uIJ1NoayrNZdWY/Xea1Fd2BA3SNxJdJ1qrGIXFSeqDnsSd8cD23We26ReuIy7AM13a84vTmMw6KtslmgGuh/HyeBIGuRRXJwNxUXnUZcSMce2brUJpYJjA+vVadl/AhQcITiMLmQbtm5Ee+W2TQZEIgYt53DxOWX2mtBX0xVgUn8TbsCBcGCBuAOuBayUn0zcjRCJYZqecKM0opPDSE+QCdIRHnHVBnlBWgYXmWh0cXcmh2a8GyTMcS9SFfHyZXa5rN6coTIqFam00oTYNgCgMDZff+0Vf1uayWJEGRzFh4Xm2Gja6kZn476uV2JwMRtbB4exr/EJJPBttUGfjw8dxFDjFe8IMLvPN214b8wmggxyb/9GVxG0ODlhVpBB5LEcA2eHiIhdxSzzNGYv/UYN72+j5SDKeVtn3FiOhXtv2ZyYFmbdK5WDpDg+lsZ5NPTCbUnggIs+g6DsekKmhJLzl8CyIwPpyhRX7gq+Vw580wrS4ffSjDM5XSanrGyogxL7jpczJTg2/eV1FSrHWISWo3HHokymqkQYisTMzFwc9UZxIISgIaGVqRlKIyrTH6JOA43+WwLMmY9e5yhc5p/ZjcQSChuAPDMvCHkfhzvF3KWoUICmHs4WyWMM+W71jMrlRQqm0lyQxSETzogcNr3yPgFitD8lDe7ul2JuaUPPrPGl6MOs4DjEZ7I1h4PjeO3BDR/DyxwkHFXCwAgDDHouXcbh8WOB1HwoIG5/psuyIAfiyrxlOK7y9a+xhY5I58rLXoUVCHOReiC7MzptsrKjSGtPAp4/PgGSL26klW+FQc8cr0S659s7nnJiSsrjBWkBuIDNq7mcRDDX6Eh81r1T+IBjJCQu0RZ58wbNEQQyG+KPLAjAGNfMsIAYr0DrzmmsORXFERZn4raZ6DSLHV5Can1OWpoIi5PnBheqd+XVWLn/puLgPhZDmftDqVL8icT28Ujt6MXrD9Zjsdtxe3JekC4U8LHTveC40hkyxDtJgTjdQKJhqCvtPKIQiLoRX+QhnDS5G6t4SOzw4JIUhp9/CkyEOLCIKJ+zQnVSF1X58yPmLgtt/ReyWneQwh79o8EwdnZ2ZVw2jVDS+mxIIY4zSXxUkoBaa3aiKdNAOqg/ZsDH0BGr7LZFA/S3ZxjTAPDpiZ4xFSTihNj8pszIig1HCPKCIafdcWclYE71cugMuipnVJ5170b7/jsx22hIe/TGOY91jFm8U3BxMRW9oerVeHnnxlKsLrXTmJfWSv8sLdBG8AMh9xlYFQ6/n8uwvDtIIDeEi6gyhSWo4vxcBFZ+5mt8TEFPIKzInRWVBWTFALwIcGaO7nM6I0ScJK8HckSOkGYFoXTkV2e8dUBiitkAEPx8e9/HQWCPeBJV6fIz/3kmPgYlk8Yzem5qvKu1F1SOEC77i5fnmemAAxBdcJVXtrlM4SgPbBXI7wCwFGOuYiHUXC8CUXs4px+pcFJfjubdL8bCirRClmyECLTQpPIsV/gRoTDVFfHGgxURXMPMBKcBAOwrcwpZstu6EpmE8IzjRgtxDlIhgpxhVnIayPKI6UxOJS+54DSJx0kBGTfxvIA8XRTMA+Go1hi6nAViChE10vmKxixzXZkvsxadkZGsHjMPh3XP6d/b23tRF1ArCuOlPRALUEmDUc5bLIhLxkaf2yjEdborqn82Rhrb0CxZzc4m0kLakj2yciKxi40DZ/EKlMc4QYT3vzH46cNoph3TG29FTdoia3nMnKDhYmKgxDBu5TZxTjQ/9UrD6/dWPZXlwQNiVXrbUEJetkUXfl/yZwL9AMfSyUcEN8ooMroXugOzMvGkbwqrfN2fLeHRMRPnENVWcpNDSMez0MSpAXyVFs7IhopSOB8R0agk1GXY8aM8bK12pwQE7BBEJGPc5s6OT9vhfWfGNJTbNBlyrEAJgILhTNqBfdXqLMT80np0l29IGWxL0ZBxLXHI/CMTviAcRKXtJM7Xn2dTGDf1zI5mv0mqtp9M16Ny481YuPOqiIO+JXCgelR9q/uXQqE4zbbfyanKv4hX7y57fKSjydmGkAHN1zkmsPLlf3vhWtKl072AkcWg6hQoMx+PlKGIZDDCErFSRPKrTg7PooUTAci5swukdAEKAylVaXcgjPEJJHgfieJyzQgA6z8LdJxuDufyzIHuaG6c+4jq/+zZtsuGM5iuKqoU1bMOJgUDTiJehIJGCMJnxYXt7nKs3rwfSzceCIG3LJan+PCe0nCGFVNBMxKPIIfVbo6Tp07Uf6mbPnln7tZbUb/xqjg9+8Eanb/CKMDTLWb6MQXcKBEUh4lywt6DW4sSrWifwAgHjJSCPhpWBBVwc7R/M7GuzCNXBHMrk2T6q7DMwi+BKu9Xf+UfXOXPmgo5nhWW4SgI1Vk+44G2h/jLU1XpGYO9NT/FgeScS4M6mX1noEZ8qTMa1NmPwTF8jGGo+4+fbcU//Rf/RrZXP7rz89IWCzOBtqhsDFpv5kFDg2hMjRVRN+JZbRJiePEPJCKmT/qy455+N0Z7T6IxcylFI7nMY5jq9k5lcVlFY+T8SxrD7n7OeTnLC0pD2WD8Ggk5fYletEq0XKGOWmLvcBhd2eY/9s4tf4IMOCA+c5UZkQysrmCXrvQL9EoGMVAXflXl+khiLtWdkkCShx0920Zzxiwp308jEk5QCjK4Qi6xJgCEslEKZjmSDy5UqjS01WBpcVCiTwIQQEvDkrBMkeqybi7XioUuj38qmwXI3/zGt+Lf/NvfjOXFBY8z1DdTqSbxgCzlZZmF/Y5wY/mBPLoFAUA8AB6iYlcXiImBDPMnH8XZwfO4GPcE/BO/QF9tLcS0ELZy9/Vord5isUsI451vOC0BCIczp4go5ERzxDSceili3RdxzVXG8Se/fF9jZDWBrvQgTlBUu4BZwg8Ay5NwLYDOvYQRBE7ZpXgFaR7HAL2eKYFHnnh2Ml0e0xxOJQK6q8KvP8RfLhd0BMi6OcOzDnCKkIy6ix3j+UB1PpFdli6vmAUKT2JQmO5+NiclgTC+YKs9er4Z+3v70Wq1XDdFEI/qz+4nxtBS0WEBsVGXZglyhSw27qCBcip4p92Qpqn70lIs3pLovPtqTHVW47y5HPP3347Wrc9JfZ+Jo6ePhfLzWFxdiU6rloCDy3RnuxwTzhAbS0aGi9rNzAlnZk1XzuL+xoKIBW24gBt3tRdOMwP4iYtu5x1XIq0M8mu8uvNYIu16+ixXzySyU95//o8lHp0wK06/VGXU7npL4or98TkulN9cIT/ij8mFk9FQD+OoihMpEMrJhrFGZTlAyywmEXEet4QEL6crRXJdNb75B38Y/+Sf/WtvcWsJ8CBXEaZwa5HKg3IhVrKmyVQYnMVLgIlUwis+Ddzjpi6mqHZ29uN3v/F7sf3phzHefxpxeBBtmQyzHDUoJHff+kK89GN/PO5/7i23ha16A2w/9Q+NEc7jU5hQIP0+PB6oXafxJ75wV+JR3AnI6In7TFfF/xLJJeC5Ec5zOfkNBDM+OQ0JQkFWnBArpM1b5uOPAENM/P51f4qrQJgcG2qa4qyWVGtEIlyA+KFDUKEzKz2IBAE5rdQ39WfBoC7vphC5cqmCEBxaY9pscJ4IRNzU7rSDzzd++vBpcrLiyotJWwxl/FA7XA3H1WQEW43HBpPRzAfS6xJZczUhlZ1b0vq+8S9/NX7jF/5WTH3vvag9exL1o32fr9yAgJhcfvRJbH7wB/H400/jXATKm6O0j70gjGWclocYg4hQ/9mDSbn3N7oS4Yy72c+yrepO9lL+0hEObBiTDRnykBCv/IYP/5OreFZ8FkML/MRDTmOVCVnmbknet9pddVzal6jeB544MYhFZRdAhawMSoAy+9CQGM0GUGxW4MqLivD7kXhzYdFJAYgxAJWfVdvtg34ciZrZ/evGKq2zifKZe0xKVlvUhlkRVEscx5QTSgZjDKLJ77Kp3R883Inff7gbC9Iw792958VENqOyMHrKbiulm6NPw0Gcf/pRPPq934ln4sTO+kZ0FxY8RUXllAfjM36xfMQHhu6tL4iQ4cCyb+WlxtpNPA6f3A0fHtQP9RvkJTNk8JV4vMrP2F6U4MvGtZe763xgfEEI0/jlda5EVrlDqByLqCSLKApXZYi+GRohDplw2aROAX7SCMVlFjkhQ+HmOpUN1zLDMC2Rt70/sPIBB1IvYsXiWRxmsSyAG9kKw+DmmCVv8BHysOmgXGZbfv2bEonS6m6+8kZUX/lCdN54J+ZffSPW33gjuhsb0RuMYjzoeUMqB8/wTYFP3vv9+PZ3/zBqC0uxKuThACQchwjrS6yen43ipVvLIixglC77aF9xT1f0ehJ/lS6JgEnqUkL5xX/FQ9A4YEn6MkcZWvkrf+U/f5cpovZ8V+KmJeAJUPwVQPHn8tVgZy4u/TizmV1IhANY6mAcZCy4cqRDNJBanXY+siBy8g+k2ODWHcDz0QQ+FL5/LHGocKaZjFS1hZVuUY1yqRyPj7lBhs2uiG/O22o2anG0vRn/6hf+53j4z34xGofPYlacxaxLe20lFm7djtmbr0Tntbfjxh/54bj55S/LUJeicjSQkX8sVf8kPvroO/Hb73075gSXe/ceuE6Ihb6zZeJSSHtwe8WKSII7HfElAtxpPbvHJVIKkYh5wGea+SIjXJa7n0lbwpd/8pOaH3rsEBUlTvu5n/1r73o7l0VhMZUE1bFJRsDKaihMv/z4KdtBIfhtkymgJg3Tx/8R6LQF30FB7kQibHKXI1UiTXWIUBoaj7pSRAYnFxr0TwQYRB16HuaClBLVUUWDlLZozbNQakAa84sHh8fxr/7hP4hf/8X/LeJ4P052t2L88DsxfP8b0XvvW3Hx7FE0LyR+hcS6FJFYuhlzb74TrR/64ThtL0d/Zyue7W7Gdzafxnvf+UDtnI27D16yFssqAi/6X0rxeunuqsf6ooff7+g/epjiPX4pGSsPA+VngZeDXPwJS12Ga4LHl509+vF/hub0nODw8z/3195Fm8uNoRihiEAn4UewvmpUibR0hGeTwRMc5leIhAAQRLbMmunIWlaeiMvB3aG626Dmrjhm5Fudehz1ZSf1z6QAKJ/Kzx1LUoyEHBvWAiSAK+cKeZniuxqX/sUv/O2YlsLBJ1LqpFO5s2pkYyzNb/NZHL33e7H12/8mRt95L2YPtuJ0PIzBZSWOlu/GcPFWHO7txPOtJ3EoReXhJx8ZWXfuPlDdDUmAnsTj0JzGix/XwCPHwzUYyYtZ5M8ys4lI4piJbfSFlt+TY+4SDso/bF/gYiRzL8qagL24V/7qX/35d1EukquuEqefxwSuB0jScHfmFHvceeaFPu+7F2DLcP8WZeAIL/Nyy7iCo/XgetRg6mIyFrvLb6tI9SYt+aWEW2yieDAWM+ZiekBpT588il/+u38nPvn2N6RJ1uJEiOpJdB+f5rtn82rbkhBZUz4Um8vj4xhKATl+/1tx/smHcbnzNMSDcdFdil1xG19i7PeO4qk0TKavbt6+FxxbyFfrX767ojpAGiVnj7Lf9AmY8Hwppaon+/PAxMw3SOlTVfkQ+Snw6Bj/+jFs0iWEPuOKoMrPSjx6jOBSwQ6nwuIOED0hLKC4MYRTSdlCOWyyMw2oNCO/75nlOzVc5afkNpxzltkFBMLpVM49prJDve3mnF+cOOideqnkQvyEUgI3cuwReWgX76ixCPob/8+vxb/4J7/o9pbmCbNTTZXLGQbMNHFaMdpYU2P3orTleQ0NbeWvcMT7w+/F7kfvRaXdjrtf+BFPFg96PSHuWAz6RH28jMXldZkTlXjp9rI4Jk9YdT/xuE6kDhPeeUGANk1aLUkFJq2V2hxV5DMwi+x6SgIvL8IUqjAHk0b3yl/92b/+7hU7ZqbMSLbifj3M96QuXBnO/CDARFwxDZR5HOWK0kO+kiKzMYTQOdIzR2jkzYB+qdpqV0eKhWRnHPfZXkBGAKO74pgCY3oLReTZs8fxK7/yS/74+FxzXllELGiZrFbLIK9rrOZLh7wShUZ5irotAoNjxwr0d9LElQcHuzEjDfrNf/8vRIc9hrNzXq/r9Q5j8+kj3ftx++Z6vPHqHWuPZnL3pYQF/cs2Qni8qsXbpyWc+KUXTqkwgt0rpaccwiRvHE6Mb6QrchFe+bmf/5t5+IseyGCAuBSnKX/y5syFX46kOKjdWUTtTON4SssxRQIBxGn1w42OijlTHJZ59UNeRB5hRU1S9ac9jg3PpG4P81sztFN49uw/2hTvt3308Ufx7OGn7BSR1jcvW+ul6K5JUxQn9U9zT/8QO2+aL+hKSxUyeIXqXG04EXD5yANcjG02s7YWb/z4n/AH8dZWbsba+k2bFof7u7G9+ShurC7Gj/3RH/KYmj0ycHwZ6CIyiMbDCZfDih6p3c6hBwVlmAI8fyQgFBMijjTKeCY9yRQBrIW0v57raboAHBcEzfSNE1OZPGVG0nFl1Tgao7zqNN+XRqGAY1wZyeRI6ctZBHT9UjnGabmRlTA6akVGD4p2ufyyBNJszKl8IWpMrwVccRgz8syQHEmEbW/tWmSyGg3xnEi5mGp2Yv7e63Hj9S/Gwu27Mdtd9CbUw6MDjXVjmzPYZ22WaK5tK7hUupvvfDkWFjuxyFmSSyvRWFyxuERJ2VhdiD/+4z8qe5aP0ZZwKFzR54QTTSXgM2nkHKwEjtEDCPMbRASDTRXkOLBoSBTl6anycz8n8VhUgPOLDGp8sjjhhp5TO42uRFo6t1mPKCFQKUBkUvm6y3wgljIxjBM5vuuy8qEr/WxVYyyASqlfcfLPaRxh28DohF29QpgqVlI34PCA72aPVeZMnPAtGmmOfYmzg73NOJZywUl3C0Je664M67e/FKtf/HJsfO4LUe2sRE/p2THMx2hnILyhjGf51197LVorq+LSE3GjxByrB+Igjrq4ub4cP/ojX7IWm3AyeGlMUrzuBGVwstZEgsnRJx6NCP2VeKXfDld8wszJC7wlEvmt/PzP/4181QmX6J8U4LEmQxKAXNf/nBSOzEag9iuJuY0yrneIcBwcTLlOoHwWkYY+/llzCnshvAREBbpcptJzvFJF1/FQKr4IRJJOto/Km65Gh29OCzkqJs68DSHfymSTz9NHH8beww+jEacxPVePw5l2zK7ei9W3vxCrP/rvxc0f+fFYePn16HeW41DpeweHUVldj1uvvBZNVdIUNzYl8tnesL237S8Ef/lLX4gZxrQCSa5Yt1Kk2W8i1R04kE59McHznxGZrYg3t+kyoQITxTmNPfr1TcT9c9eQlkIqAY3BjKFsoCuYQuA611lWjtOdCpHdJGV7G8rIhMXFgVCH86kGONIGOMUqsLTPQDziES61/C84nHzEUjZF1ufYwzit8e3cxqpG0VhfX4+76yvWPPnqO/sfbfDLYVtRF6J786HU+4/ej+ZgPy6Gh/44Q09G/EVjQSJxKS6l9GxLkWE38+Ld+3Hj/ivFCxpTNh+2Dw8lhp/GercdP/RDb9ugd8P0j/ONR4UZbsUz3OdHXyTQvegbriR6pSryAc8rGBOeifPZSCNhhimhEpMvOYKBngeiCjFGrqKwRB4e/SsODmJKK2fpC0qRM9u7Ic4tgMraEvK8j0NIyyUX6k2Ny9yHdqe/zIFTYWoKi4yIyuHpZfQGp1YGpiSmzhW90mnLTJAKL+Wj1WgLwTJi9by8tAzVxanqOBoO4uDxp7H7wbfj8HvvRTz5MIZS87e/9Ztx8bu/FbNCKke8T63ejvadl6S0iJDUCGigf9z3V6CWu434/Nufs5YLeAxcYOFWFp2eOKPCvoQVMMu+2umGjwutewIrl5dllXW4HsVVfrYY0yaVy6FN4rIQxg+SYh8pI4BXdHJDcfHnRlAOfhBSaJAQgW5GiEJSFEqEneaaFVNTaGZejVYcg33aX5QtJBV1ZMddU+7jqCbi2rK12LrNMU3TQt5MveqTWWdkRLdYYup0/QIjH49l/yOc0xdgrOVKFG4/fxKnW4+jcSRkiDpvdTpxubgW7Te/bJFbq/IOnESx0vPlwgNpkO3mbLz9udfUdo6jQNQnvARq/+YglK01YPG7DwkHO91LkcnONpwR5mjKEawAwLWeO1xhCufBfrvMw3RU2kwU4pl1AflMBvSkYLO8U2deIYejizBsedWIhhMLogAQ9aHggDRvixOi4GaMYmpFkySdv8wkTkyXBjHVUA4OOiTfYms2Xrm9ENVG1cfjLtWqsSDRud6ux6sbK3FnfS0WNS6tbNyOpRv34vZrb8f9V9+Kmxu3/LGFI9U1bLTiUu3oq8798Vk8kw22J+Q3b92IjTdej8PjnrdT1GclwlUvn01Oo0MNAjHufwE4wnh+IUxOwCkRlqFIJJ6S8KUAG6bkL3GRxST8nD9DfeEXNAE+iABghBMBV2Ej5X4OuIhxiFdf+XqSOVBluDBqUMFoeNb4oGCJO4IBMQ3zdgTFcWAYYhHx6XM8FOejA9l4yoyKEOq6NFaBPNpBP6jbZ/C7rbrrou7F9kwsL1bjSOr7rrjmWO0bqWFTEovLywtxe2M9Xr5zJx7cuimN73bcuv9arN2+H4scjavyD/aeq97T6GscfHJ8HJv9npSUmajd47C1uTiWAnP0/LnsQWAzFXURVlP2Hbu9aJi7OHFqEY0iPDtfPJceWu/o5HIYgrSo+QVnftZlOVcKCsWASrMAGHYTigocLz+Lf0y9WKQpkLWfEzhOwAGQpaLiwpUeJNiw1ANvchJMJfxRng8ykYiiLhoNN5Oe5fYsSwhSCxgXUzQrwAUrh/wlMFByefGCGZPVzlwszs95UrgloHrpVEgfnio/9iIbUiUqeXlwYXk9bj54IzZu3otOS/bX6o1ordxw+w7FUU9lJhxL3M7dfokKon64G7vvv68+j4NTzdkPYwKiLbroExcNt6jL5imMQDmey7Brf3YkV1nWFgutfRKrOMINW+GUbvsyjHKYygy6TxqgKzFbTC0ZcYq0mOQlveLldBpftqqokjOrIIW+tDVEJfF0wgqHLvKQH46jHnYIb28+jd//1m/Hb/3Wv46HH/+hkUY67D40RNegMuA2I45LDsQxD/jKzW7MLzQEeKVVHWxtW6znVUNZEELZALS0sBDraxuxckvi8uXPxY03vhjNm/dlYNdj6pzFVbWzuyw7rRMn/WHM8oL/t78RZ0ImYzSv9HKml7rnPtGwbArwMyCL9uFxcF6TgCJf4Rj/M0a/ypfbvnGpcWdw3okvYz2muRz9OL6IAQHOIIdoE9aUKcPgAq48fVQJKBAk6A/kIlZpLGdZ9Yp3oDnwhdeWOGL94ePH8d0PP4zvfe/D+OTTj2Jreyv6Pkk115g4tqHcDk7boGKQaE7VvWyj61VYtzEb79xfjjuLDW9u3T4exuFI4lbtWJtvxp2FtqeuztSPens+bt56KTZe/nzU5D8fHcdA0qOBhNDz4dLt2NwbxL40zL1PvxcXTx/G09/5LX/HlHZMq8M+XeEa8K874DkB7zVYGiByxJEVpkDCAE/D2dFKCXMYF8ySEJRxRVF2U48ebdpOYzizg2X1kFoefnb5nnlDC2+kXCiYcY4PjGNconx4Pz/J/RPe7LOzdxA7Ozv2cxDmYDxwfhZZW42Gj8XlmCS2zKG2jwaD6PUO9NzwKW+o2bTByy6MjfpTa1w++/BdU1FfpruInaOzODoYxVFvHFu9kdu32JGdJsVm76gXtYJb3hPBPHz6OHqPvxMPf+NX40JxiNeGFJB3/pP/ItZf/SOx/PzbsfV//e90Jmpv/VB87if/y3i6sxff/tbvxMs3WvGXfuI/jumaiLNoHy20A3ilk7dsM452As+yvWcodspHf8hOHB8F9O6sIj1RdgoC1jE9Hf8flNhoW2uk4h8AAAAASUVORK5CYII="/>
          <p:cNvSpPr>
            <a:spLocks noChangeAspect="1" noChangeArrowheads="1"/>
          </p:cNvSpPr>
          <p:nvPr/>
        </p:nvSpPr>
        <p:spPr bwMode="auto">
          <a:xfrm>
            <a:off x="-310793" y="132622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7294" t="-1171" r="17853" b="16972"/>
          <a:stretch/>
        </p:blipFill>
        <p:spPr>
          <a:xfrm>
            <a:off x="2501340" y="5045462"/>
            <a:ext cx="1156259" cy="15314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t="2501" r="3872" b="5283"/>
          <a:stretch/>
        </p:blipFill>
        <p:spPr>
          <a:xfrm>
            <a:off x="926644" y="5090467"/>
            <a:ext cx="1148894" cy="1497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10360" t="2865" r="11943" b="17046"/>
          <a:stretch/>
        </p:blipFill>
        <p:spPr>
          <a:xfrm>
            <a:off x="7369761" y="5066313"/>
            <a:ext cx="1143001" cy="1541106"/>
          </a:xfrm>
          <a:prstGeom prst="rect">
            <a:avLst/>
          </a:prstGeom>
        </p:spPr>
      </p:pic>
      <p:pic>
        <p:nvPicPr>
          <p:cNvPr id="7" name="Picture 2" descr="Medical Advisory Board - CSRF - Cushing's Support &amp; Research Foundation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275" y="3423052"/>
            <a:ext cx="1107094" cy="154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Aaron Bond, MD, PhD | Neurosurgery | UVA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4"/>
          <a:stretch/>
        </p:blipFill>
        <p:spPr bwMode="auto">
          <a:xfrm>
            <a:off x="2196386" y="3428325"/>
            <a:ext cx="1132667" cy="151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Paul A. Grabb, MD | Find A Provider - Children's Mercy Kansas City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0" r="13578" b="2496"/>
          <a:stretch/>
        </p:blipFill>
        <p:spPr bwMode="auto">
          <a:xfrm>
            <a:off x="6019799" y="3423051"/>
            <a:ext cx="1143001" cy="152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Mark E. Shaffrey, MD | Neurosurgery | UVA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44" y="1143001"/>
            <a:ext cx="1406769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Get to Know: Dennis G. Vollmer, MD, Neurosurgery - Physician Resource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0" b="4689"/>
          <a:stretch/>
        </p:blipFill>
        <p:spPr bwMode="auto">
          <a:xfrm>
            <a:off x="5706444" y="5077556"/>
            <a:ext cx="1114680" cy="1499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Justin S. Smith, MD | Neurosurgery | UVA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471"/>
          <a:stretch/>
        </p:blipFill>
        <p:spPr bwMode="auto">
          <a:xfrm>
            <a:off x="4087798" y="5073680"/>
            <a:ext cx="1115282" cy="150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William Jeffrey Elias, MD"/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5"/>
          <a:stretch/>
        </p:blipFill>
        <p:spPr bwMode="auto">
          <a:xfrm>
            <a:off x="4661859" y="3423051"/>
            <a:ext cx="1180508" cy="152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Speaker List"/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4"/>
          <a:stretch/>
        </p:blipFill>
        <p:spPr bwMode="auto">
          <a:xfrm>
            <a:off x="932538" y="3434302"/>
            <a:ext cx="1143000" cy="153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 descr="Min S. Park, MD | Neurosurgery | UVA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012" y="1152378"/>
            <a:ext cx="1406770" cy="190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Provider Details | UVA Health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497" y="1156770"/>
            <a:ext cx="1413696" cy="191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308465" y="3042493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Chair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203080" y="3038000"/>
            <a:ext cx="13292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Associate PD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931592" y="3049605"/>
            <a:ext cx="16610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Program Director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Heather Spader"/>
          <p:cNvPicPr>
            <a:picLocks noChangeAspect="1" noChangeArrowheads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5" r="13763" b="2574"/>
          <a:stretch/>
        </p:blipFill>
        <p:spPr bwMode="auto">
          <a:xfrm>
            <a:off x="7036466" y="1152378"/>
            <a:ext cx="1497934" cy="189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7142746" y="3024986"/>
            <a:ext cx="13292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Associate PD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06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3594"/>
            <a:ext cx="4424213" cy="73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 descr="https://thejns.org/fileasset/jns-footer-log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998" y="-914916"/>
            <a:ext cx="445802" cy="2942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" r="5251" b="11068"/>
          <a:stretch/>
        </p:blipFill>
        <p:spPr bwMode="auto">
          <a:xfrm>
            <a:off x="76201" y="749200"/>
            <a:ext cx="4424212" cy="14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07647" y="914400"/>
            <a:ext cx="1306798" cy="157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54701" y="3857436"/>
            <a:ext cx="4424213" cy="1066800"/>
            <a:chOff x="1066800" y="361068"/>
            <a:chExt cx="5562600" cy="1138127"/>
          </a:xfrm>
        </p:grpSpPr>
        <p:sp>
          <p:nvSpPr>
            <p:cNvPr id="12" name="Rectangle 11"/>
            <p:cNvSpPr/>
            <p:nvPr/>
          </p:nvSpPr>
          <p:spPr bwMode="auto">
            <a:xfrm>
              <a:off x="1066800" y="361068"/>
              <a:ext cx="5562600" cy="113812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370054"/>
              <a:ext cx="5562600" cy="802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5650" y="1192540"/>
              <a:ext cx="3333750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05" y="4896672"/>
            <a:ext cx="4424213" cy="1650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 bwMode="auto">
          <a:xfrm>
            <a:off x="154705" y="2057400"/>
            <a:ext cx="4267200" cy="152400"/>
          </a:xfrm>
          <a:prstGeom prst="round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233214" y="6324600"/>
            <a:ext cx="4267199" cy="194144"/>
          </a:xfrm>
          <a:prstGeom prst="round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278725" y="1719293"/>
            <a:ext cx="4789075" cy="438315"/>
            <a:chOff x="1066798" y="6486819"/>
            <a:chExt cx="5791201" cy="333179"/>
          </a:xfrm>
        </p:grpSpPr>
        <p:sp>
          <p:nvSpPr>
            <p:cNvPr id="18" name="Rectangle 17"/>
            <p:cNvSpPr/>
            <p:nvPr/>
          </p:nvSpPr>
          <p:spPr bwMode="auto">
            <a:xfrm>
              <a:off x="1066798" y="6486819"/>
              <a:ext cx="5791201" cy="33317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pic>
          <p:nvPicPr>
            <p:cNvPr id="19" name="Picture 6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8725" y="6620823"/>
              <a:ext cx="1743075" cy="166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6486819"/>
              <a:ext cx="2971800" cy="333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8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8125" y="6637229"/>
              <a:ext cx="928691" cy="119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4278725" y="2146728"/>
            <a:ext cx="4789075" cy="1891871"/>
            <a:chOff x="1066799" y="4582304"/>
            <a:chExt cx="7343775" cy="1832365"/>
          </a:xfrm>
        </p:grpSpPr>
        <p:pic>
          <p:nvPicPr>
            <p:cNvPr id="23" name="Picture 5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799" y="4582304"/>
              <a:ext cx="7343775" cy="1832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 23"/>
            <p:cNvSpPr/>
            <p:nvPr/>
          </p:nvSpPr>
          <p:spPr bwMode="auto">
            <a:xfrm>
              <a:off x="1066799" y="6150273"/>
              <a:ext cx="7343775" cy="174327"/>
            </a:xfrm>
            <a:prstGeom prst="rect">
              <a:avLst/>
            </a:prstGeom>
            <a:solidFill>
              <a:srgbClr val="FFFF00">
                <a:alpha val="4117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123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39843" y="-229651"/>
            <a:ext cx="1860100" cy="4605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8589"/>
            <a:ext cx="4309061" cy="769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"/>
          <a:stretch/>
        </p:blipFill>
        <p:spPr bwMode="auto">
          <a:xfrm>
            <a:off x="76200" y="837841"/>
            <a:ext cx="4304265" cy="964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914400"/>
            <a:ext cx="1219200" cy="187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02425"/>
            <a:ext cx="4304265" cy="406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 bwMode="auto">
          <a:xfrm>
            <a:off x="140493" y="1447800"/>
            <a:ext cx="4126707" cy="159294"/>
          </a:xfrm>
          <a:prstGeom prst="round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3810000" y="2457377"/>
            <a:ext cx="228600" cy="228600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471987" y="73890"/>
            <a:ext cx="4595813" cy="1089893"/>
            <a:chOff x="2819400" y="2819400"/>
            <a:chExt cx="5257800" cy="1138127"/>
          </a:xfrm>
        </p:grpSpPr>
        <p:sp>
          <p:nvSpPr>
            <p:cNvPr id="13" name="Rectangle 12"/>
            <p:cNvSpPr/>
            <p:nvPr/>
          </p:nvSpPr>
          <p:spPr bwMode="auto">
            <a:xfrm>
              <a:off x="2819400" y="2819400"/>
              <a:ext cx="5257800" cy="113812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5600" y="2867025"/>
              <a:ext cx="5148263" cy="833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5600" y="3700352"/>
              <a:ext cx="1590675" cy="238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4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0" y="3733800"/>
              <a:ext cx="1314450" cy="20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5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2018" y="3700352"/>
              <a:ext cx="1495425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Rounded Rectangle 18"/>
          <p:cNvSpPr/>
          <p:nvPr/>
        </p:nvSpPr>
        <p:spPr bwMode="auto">
          <a:xfrm>
            <a:off x="4538593" y="2038013"/>
            <a:ext cx="4325352" cy="81301"/>
          </a:xfrm>
          <a:prstGeom prst="round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191" y="3158020"/>
            <a:ext cx="4600610" cy="522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461" y="3680816"/>
            <a:ext cx="4606339" cy="162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698" y="3871982"/>
            <a:ext cx="1355541" cy="174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ounded Rectangle 21"/>
          <p:cNvSpPr/>
          <p:nvPr/>
        </p:nvSpPr>
        <p:spPr bwMode="auto">
          <a:xfrm>
            <a:off x="4549783" y="5144452"/>
            <a:ext cx="4325352" cy="157501"/>
          </a:xfrm>
          <a:prstGeom prst="round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814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16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Past </a:t>
            </a:r>
            <a:r>
              <a:rPr lang="en-US" dirty="0" smtClean="0"/>
              <a:t>Graduates in Academics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4925" y="990600"/>
            <a:ext cx="3876675" cy="5943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100" b="1" u="sng" dirty="0">
                <a:solidFill>
                  <a:schemeClr val="bg1"/>
                </a:solidFill>
                <a:latin typeface="Calibri"/>
                <a:cs typeface="Calibri"/>
              </a:rPr>
              <a:t>Department Chairs</a:t>
            </a:r>
          </a:p>
          <a:p>
            <a:pPr marL="0" indent="0">
              <a:buNone/>
            </a:pPr>
            <a:r>
              <a:rPr lang="en-US" sz="1100" dirty="0" smtClean="0">
                <a:solidFill>
                  <a:schemeClr val="bg1"/>
                </a:solidFill>
                <a:latin typeface="Calibri"/>
                <a:cs typeface="Calibri"/>
              </a:rPr>
              <a:t>Mark </a:t>
            </a: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Shaffrey (UVA</a:t>
            </a:r>
            <a:r>
              <a:rPr lang="en-US" sz="1100" dirty="0" smtClean="0">
                <a:solidFill>
                  <a:schemeClr val="bg1"/>
                </a:solidFill>
                <a:latin typeface="Calibri"/>
                <a:cs typeface="Calibri"/>
              </a:rPr>
              <a:t>)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Aaron Dumont (Tulane</a:t>
            </a:r>
            <a:r>
              <a:rPr lang="en-US" sz="1100" dirty="0" smtClean="0">
                <a:solidFill>
                  <a:schemeClr val="bg1"/>
                </a:solidFill>
                <a:latin typeface="Calibri"/>
                <a:cs typeface="Calibri"/>
              </a:rPr>
              <a:t>)</a:t>
            </a:r>
          </a:p>
          <a:p>
            <a:pPr marL="0" indent="0">
              <a:buNone/>
            </a:pPr>
            <a:r>
              <a:rPr lang="en-US" sz="1100" dirty="0" smtClean="0">
                <a:solidFill>
                  <a:schemeClr val="bg1"/>
                </a:solidFill>
                <a:latin typeface="Calibri"/>
                <a:cs typeface="Calibri"/>
              </a:rPr>
              <a:t>Nader </a:t>
            </a:r>
            <a:r>
              <a:rPr lang="en-US" sz="1100" dirty="0" err="1" smtClean="0">
                <a:solidFill>
                  <a:schemeClr val="bg1"/>
                </a:solidFill>
                <a:latin typeface="Calibri"/>
                <a:cs typeface="Calibri"/>
              </a:rPr>
              <a:t>Pouratian</a:t>
            </a:r>
            <a:r>
              <a:rPr lang="en-US" sz="1100" dirty="0" smtClean="0">
                <a:solidFill>
                  <a:schemeClr val="bg1"/>
                </a:solidFill>
                <a:latin typeface="Calibri"/>
                <a:cs typeface="Calibri"/>
              </a:rPr>
              <a:t> (UT Southwestern)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John Jane, Jr (Virginia Tech/</a:t>
            </a:r>
            <a:r>
              <a:rPr lang="en-US" sz="1100" dirty="0" err="1">
                <a:solidFill>
                  <a:schemeClr val="bg1"/>
                </a:solidFill>
                <a:latin typeface="Calibri"/>
                <a:cs typeface="Calibri"/>
              </a:rPr>
              <a:t>Carilion</a:t>
            </a: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 Clinic</a:t>
            </a:r>
            <a:r>
              <a:rPr lang="en-US" sz="1100" dirty="0" smtClean="0">
                <a:solidFill>
                  <a:schemeClr val="bg1"/>
                </a:solidFill>
                <a:latin typeface="Calibri"/>
                <a:cs typeface="Calibri"/>
              </a:rPr>
              <a:t>)</a:t>
            </a:r>
          </a:p>
          <a:p>
            <a:pPr marL="0" indent="0">
              <a:buNone/>
            </a:pPr>
            <a:r>
              <a:rPr lang="en-US" sz="1100" dirty="0" smtClean="0">
                <a:solidFill>
                  <a:schemeClr val="bg1"/>
                </a:solidFill>
                <a:latin typeface="Calibri"/>
                <a:cs typeface="Calibri"/>
              </a:rPr>
              <a:t>John </a:t>
            </a:r>
            <a:r>
              <a:rPr lang="en-US" sz="1100" dirty="0" err="1">
                <a:solidFill>
                  <a:schemeClr val="bg1"/>
                </a:solidFill>
                <a:latin typeface="Calibri"/>
                <a:cs typeface="Calibri"/>
              </a:rPr>
              <a:t>Persing</a:t>
            </a: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 (Plastic Surgery, Yale)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Louis </a:t>
            </a:r>
            <a:r>
              <a:rPr lang="en-US" sz="1100" dirty="0" err="1">
                <a:solidFill>
                  <a:schemeClr val="bg1"/>
                </a:solidFill>
                <a:latin typeface="Calibri"/>
                <a:cs typeface="Calibri"/>
              </a:rPr>
              <a:t>Pobereskin</a:t>
            </a: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 (Plymouth General Hospital, England)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Dennis </a:t>
            </a:r>
            <a:r>
              <a:rPr lang="en-US" sz="1100" dirty="0" smtClean="0">
                <a:solidFill>
                  <a:schemeClr val="bg1"/>
                </a:solidFill>
                <a:latin typeface="Calibri"/>
                <a:cs typeface="Calibri"/>
              </a:rPr>
              <a:t>Vollmer </a:t>
            </a: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(prior, UT San </a:t>
            </a:r>
            <a:r>
              <a:rPr lang="en-US" sz="1100" dirty="0" smtClean="0">
                <a:solidFill>
                  <a:schemeClr val="bg1"/>
                </a:solidFill>
                <a:latin typeface="Calibri"/>
                <a:cs typeface="Calibri"/>
              </a:rPr>
              <a:t>Antonio)</a:t>
            </a:r>
            <a:endParaRPr lang="en-US" sz="11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Johnny </a:t>
            </a:r>
            <a:r>
              <a:rPr lang="en-US" sz="1100" dirty="0" err="1">
                <a:solidFill>
                  <a:schemeClr val="bg1"/>
                </a:solidFill>
                <a:latin typeface="Calibri"/>
                <a:cs typeface="Calibri"/>
              </a:rPr>
              <a:t>Delashaw</a:t>
            </a: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 (prior, UC Irvine)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H. Richard Winn (prior, U Washington</a:t>
            </a:r>
            <a:r>
              <a:rPr lang="en-US" sz="1100" dirty="0" smtClean="0">
                <a:solidFill>
                  <a:schemeClr val="bg1"/>
                </a:solidFill>
                <a:latin typeface="Calibri"/>
                <a:cs typeface="Calibri"/>
              </a:rPr>
              <a:t>)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Sean Grady </a:t>
            </a:r>
            <a:r>
              <a:rPr lang="en-US" sz="1100" dirty="0" smtClean="0">
                <a:solidFill>
                  <a:schemeClr val="bg1"/>
                </a:solidFill>
                <a:latin typeface="Calibri"/>
                <a:cs typeface="Calibri"/>
              </a:rPr>
              <a:t>(prior, U </a:t>
            </a: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Penn</a:t>
            </a:r>
            <a:r>
              <a:rPr lang="en-US" sz="1100" dirty="0" smtClean="0">
                <a:solidFill>
                  <a:schemeClr val="bg1"/>
                </a:solidFill>
                <a:latin typeface="Calibri"/>
                <a:cs typeface="Calibri"/>
              </a:rPr>
              <a:t>)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Joseph Hahn (retired, Cleveland Clinic</a:t>
            </a:r>
            <a:r>
              <a:rPr lang="en-US" sz="1100" dirty="0" smtClean="0">
                <a:solidFill>
                  <a:schemeClr val="bg1"/>
                </a:solidFill>
                <a:latin typeface="Calibri"/>
                <a:cs typeface="Calibri"/>
              </a:rPr>
              <a:t>)</a:t>
            </a:r>
          </a:p>
          <a:p>
            <a:pPr marL="0" indent="0">
              <a:buNone/>
            </a:pPr>
            <a:r>
              <a:rPr lang="en-US" sz="1100" dirty="0" smtClean="0">
                <a:solidFill>
                  <a:schemeClr val="bg1"/>
                </a:solidFill>
                <a:latin typeface="Calibri"/>
                <a:cs typeface="Calibri"/>
              </a:rPr>
              <a:t>Albert </a:t>
            </a: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Butler (retired, Northwestern)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Austin </a:t>
            </a:r>
            <a:r>
              <a:rPr lang="en-US" sz="1100" dirty="0" err="1">
                <a:solidFill>
                  <a:schemeClr val="bg1"/>
                </a:solidFill>
                <a:latin typeface="Calibri"/>
                <a:cs typeface="Calibri"/>
              </a:rPr>
              <a:t>Colohan</a:t>
            </a: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 (retired, Loma Linda)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George Tyson (retired, Stony Brook</a:t>
            </a:r>
            <a:r>
              <a:rPr lang="en-US" sz="1100" dirty="0" smtClean="0">
                <a:solidFill>
                  <a:schemeClr val="bg1"/>
                </a:solidFill>
                <a:latin typeface="Calibri"/>
                <a:cs typeface="Calibri"/>
              </a:rPr>
              <a:t>)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Ralph Dacey (</a:t>
            </a:r>
            <a:r>
              <a:rPr lang="en-US" sz="1100" dirty="0" smtClean="0">
                <a:solidFill>
                  <a:schemeClr val="bg1"/>
                </a:solidFill>
                <a:latin typeface="Calibri"/>
                <a:cs typeface="Calibri"/>
              </a:rPr>
              <a:t>prior, </a:t>
            </a: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Wash U</a:t>
            </a:r>
            <a:r>
              <a:rPr lang="en-US" sz="1100" dirty="0" smtClean="0">
                <a:solidFill>
                  <a:schemeClr val="bg1"/>
                </a:solidFill>
                <a:latin typeface="Calibri"/>
                <a:cs typeface="Calibri"/>
              </a:rPr>
              <a:t>)</a:t>
            </a:r>
          </a:p>
          <a:p>
            <a:pPr marL="0" indent="0">
              <a:buNone/>
            </a:pPr>
            <a:endParaRPr lang="en-US" sz="110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100" b="1" u="sng" dirty="0">
                <a:solidFill>
                  <a:schemeClr val="bg1"/>
                </a:solidFill>
                <a:latin typeface="Calibri"/>
                <a:cs typeface="Calibri"/>
              </a:rPr>
              <a:t>Vice Chairs / </a:t>
            </a:r>
            <a:r>
              <a:rPr lang="en-US" sz="1100" b="1" u="sng" dirty="0" smtClean="0">
                <a:solidFill>
                  <a:schemeClr val="bg1"/>
                </a:solidFill>
                <a:latin typeface="Calibri"/>
                <a:cs typeface="Calibri"/>
              </a:rPr>
              <a:t>Program Directors / Directors</a:t>
            </a:r>
            <a:endParaRPr lang="en-US" sz="1100" b="1" u="sng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Jason Sheehan </a:t>
            </a:r>
            <a:r>
              <a:rPr lang="en-US" sz="1100" dirty="0" smtClean="0">
                <a:solidFill>
                  <a:schemeClr val="bg1"/>
                </a:solidFill>
                <a:latin typeface="Calibri"/>
                <a:cs typeface="Calibri"/>
              </a:rPr>
              <a:t>(Director of Neurosciences, UVA</a:t>
            </a: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)</a:t>
            </a:r>
          </a:p>
          <a:p>
            <a:pPr marL="0" indent="0">
              <a:buNone/>
            </a:pPr>
            <a:r>
              <a:rPr lang="en-US" sz="1100" dirty="0" smtClean="0">
                <a:solidFill>
                  <a:schemeClr val="bg1"/>
                </a:solidFill>
                <a:latin typeface="Calibri"/>
                <a:cs typeface="Calibri"/>
              </a:rPr>
              <a:t>Charles </a:t>
            </a:r>
            <a:r>
              <a:rPr lang="en-US" sz="1100" dirty="0" err="1">
                <a:solidFill>
                  <a:schemeClr val="bg1"/>
                </a:solidFill>
                <a:latin typeface="Calibri"/>
                <a:cs typeface="Calibri"/>
              </a:rPr>
              <a:t>Sansur</a:t>
            </a: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 (PD, U Maryland) </a:t>
            </a:r>
            <a:endParaRPr lang="en-US" sz="110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D. </a:t>
            </a:r>
            <a:r>
              <a:rPr lang="en-US" sz="1100" dirty="0" err="1">
                <a:solidFill>
                  <a:schemeClr val="bg1"/>
                </a:solidFill>
                <a:latin typeface="Calibri"/>
                <a:cs typeface="Calibri"/>
              </a:rPr>
              <a:t>Kojo</a:t>
            </a: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 Hamilton </a:t>
            </a:r>
            <a:r>
              <a:rPr lang="en-US" sz="1100" dirty="0" smtClean="0">
                <a:solidFill>
                  <a:schemeClr val="bg1"/>
                </a:solidFill>
                <a:latin typeface="Calibri"/>
                <a:cs typeface="Calibri"/>
              </a:rPr>
              <a:t>(PD, Pitt)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Oren </a:t>
            </a:r>
            <a:r>
              <a:rPr lang="en-US" sz="1100" dirty="0" err="1">
                <a:solidFill>
                  <a:schemeClr val="bg1"/>
                </a:solidFill>
                <a:latin typeface="Calibri"/>
                <a:cs typeface="Calibri"/>
              </a:rPr>
              <a:t>Sagher</a:t>
            </a: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1100" dirty="0" smtClean="0">
                <a:solidFill>
                  <a:schemeClr val="bg1"/>
                </a:solidFill>
                <a:latin typeface="Calibri"/>
                <a:cs typeface="Calibri"/>
              </a:rPr>
              <a:t>(PD, U </a:t>
            </a: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Michigan</a:t>
            </a:r>
            <a:r>
              <a:rPr lang="en-US" sz="1100" dirty="0" smtClean="0">
                <a:solidFill>
                  <a:schemeClr val="bg1"/>
                </a:solidFill>
                <a:latin typeface="Calibri"/>
                <a:cs typeface="Calibri"/>
              </a:rPr>
              <a:t>)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Jonas Sheehan (Prior, PD Penn State Hershey)</a:t>
            </a:r>
          </a:p>
          <a:p>
            <a:pPr marL="0" indent="0">
              <a:buNone/>
            </a:pPr>
            <a:endParaRPr lang="en-US" sz="11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11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11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11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1100" dirty="0" smtClean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1100" dirty="0">
              <a:latin typeface="Calibri"/>
              <a:cs typeface="Calibri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5181600" y="990600"/>
            <a:ext cx="36576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rgbClr val="C0C0C0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0C0C0"/>
                </a:solidFill>
                <a:latin typeface="+mj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C0C0C0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0C0C0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Times" charset="0"/>
              <a:buChar char="·"/>
              <a:defRPr sz="2000">
                <a:solidFill>
                  <a:srgbClr val="C0C0C0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125000"/>
              <a:buFont typeface="Times" charset="0"/>
              <a:buChar char="·"/>
              <a:defRPr sz="2000">
                <a:solidFill>
                  <a:srgbClr val="C0C0C0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125000"/>
              <a:buFont typeface="Times" charset="0"/>
              <a:buChar char="·"/>
              <a:defRPr sz="2000">
                <a:solidFill>
                  <a:srgbClr val="C0C0C0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125000"/>
              <a:buFont typeface="Times" charset="0"/>
              <a:buChar char="·"/>
              <a:defRPr sz="2000">
                <a:solidFill>
                  <a:srgbClr val="C0C0C0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125000"/>
              <a:buFont typeface="Times" charset="0"/>
              <a:buChar char="·"/>
              <a:defRPr sz="2000">
                <a:solidFill>
                  <a:srgbClr val="C0C0C0"/>
                </a:solidFill>
                <a:latin typeface="+mj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100" b="1" u="sng" dirty="0">
                <a:solidFill>
                  <a:schemeClr val="bg1"/>
                </a:solidFill>
                <a:latin typeface="Calibri"/>
                <a:cs typeface="Calibri"/>
              </a:rPr>
              <a:t>Professors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Chris Shaffrey (Duke)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Tae Sung Park (Wash U)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Giuseppe </a:t>
            </a:r>
            <a:r>
              <a:rPr lang="en-US" sz="1100" dirty="0" err="1">
                <a:solidFill>
                  <a:schemeClr val="bg1"/>
                </a:solidFill>
                <a:latin typeface="Calibri"/>
                <a:cs typeface="Calibri"/>
              </a:rPr>
              <a:t>Lanzino</a:t>
            </a: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 (Mayo Clinic)</a:t>
            </a:r>
          </a:p>
          <a:p>
            <a:pPr marL="0" indent="0">
              <a:buNone/>
            </a:pPr>
            <a:r>
              <a:rPr lang="en-US" sz="1100" dirty="0" smtClean="0">
                <a:solidFill>
                  <a:schemeClr val="bg1"/>
                </a:solidFill>
                <a:latin typeface="Calibri"/>
                <a:cs typeface="Calibri"/>
              </a:rPr>
              <a:t>David </a:t>
            </a: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Okonkwo (Pitt)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William Broaddus (VCU)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Jeff Elias (UVA)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Greg Helm (UVA)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Bobby Starke (U Miami)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Ashok Asthagiri (UVA</a:t>
            </a:r>
            <a:r>
              <a:rPr lang="en-US" sz="1100" dirty="0" smtClean="0">
                <a:solidFill>
                  <a:schemeClr val="bg1"/>
                </a:solidFill>
                <a:latin typeface="Calibri"/>
                <a:cs typeface="Calibri"/>
              </a:rPr>
              <a:t>)</a:t>
            </a:r>
          </a:p>
          <a:p>
            <a:pPr marL="0" indent="0">
              <a:buFontTx/>
              <a:buNone/>
            </a:pPr>
            <a:endParaRPr lang="en-US" sz="1100" b="1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0" indent="0">
              <a:buFontTx/>
              <a:buNone/>
            </a:pPr>
            <a:r>
              <a:rPr lang="en-US" sz="1100" b="1" u="sng" dirty="0">
                <a:solidFill>
                  <a:schemeClr val="bg1"/>
                </a:solidFill>
                <a:latin typeface="Calibri"/>
                <a:cs typeface="Calibri"/>
              </a:rPr>
              <a:t>Associate Professors</a:t>
            </a:r>
            <a:endParaRPr lang="en-US" sz="1100" u="sng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100" dirty="0" err="1" smtClean="0">
                <a:solidFill>
                  <a:schemeClr val="bg1"/>
                </a:solidFill>
                <a:latin typeface="Calibri"/>
                <a:cs typeface="Calibri"/>
              </a:rPr>
              <a:t>Tord</a:t>
            </a:r>
            <a:r>
              <a:rPr lang="en-US" sz="110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Alden (</a:t>
            </a:r>
            <a:r>
              <a:rPr lang="en-US" sz="1100" dirty="0" smtClean="0">
                <a:solidFill>
                  <a:schemeClr val="bg1"/>
                </a:solidFill>
                <a:latin typeface="Calibri"/>
                <a:cs typeface="Calibri"/>
              </a:rPr>
              <a:t>Northwestern)</a:t>
            </a:r>
            <a:endParaRPr lang="en-US" sz="11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100" dirty="0" err="1" smtClean="0">
                <a:solidFill>
                  <a:schemeClr val="bg1"/>
                </a:solidFill>
                <a:latin typeface="Calibri"/>
                <a:cs typeface="Calibri"/>
              </a:rPr>
              <a:t>Hazem</a:t>
            </a:r>
            <a:r>
              <a:rPr lang="en-US" sz="110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Ahmed </a:t>
            </a:r>
            <a:r>
              <a:rPr lang="en-US" sz="1100" dirty="0" err="1" smtClean="0">
                <a:solidFill>
                  <a:schemeClr val="bg1"/>
                </a:solidFill>
                <a:latin typeface="Calibri"/>
                <a:cs typeface="Calibri"/>
              </a:rPr>
              <a:t>Kazem</a:t>
            </a:r>
            <a:r>
              <a:rPr lang="en-US" sz="1100" dirty="0" smtClean="0">
                <a:solidFill>
                  <a:schemeClr val="bg1"/>
                </a:solidFill>
                <a:latin typeface="Calibri"/>
                <a:cs typeface="Calibri"/>
              </a:rPr>
              <a:t> (Duke)</a:t>
            </a:r>
            <a:endParaRPr lang="en-US" sz="11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100" dirty="0" smtClean="0">
                <a:solidFill>
                  <a:schemeClr val="bg1"/>
                </a:solidFill>
                <a:latin typeface="Calibri"/>
                <a:cs typeface="Calibri"/>
              </a:rPr>
              <a:t>Kai-Ming </a:t>
            </a: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Fu (Cornell)</a:t>
            </a:r>
          </a:p>
          <a:p>
            <a:pPr marL="0" indent="0">
              <a:buNone/>
            </a:pPr>
            <a:r>
              <a:rPr lang="en-US" sz="1100" dirty="0" smtClean="0">
                <a:solidFill>
                  <a:schemeClr val="bg1"/>
                </a:solidFill>
                <a:latin typeface="Calibri"/>
                <a:cs typeface="Calibri"/>
              </a:rPr>
              <a:t>Nathan </a:t>
            </a: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Simmons (Dartmouth</a:t>
            </a:r>
            <a:r>
              <a:rPr lang="en-US" sz="1100" dirty="0" smtClean="0">
                <a:solidFill>
                  <a:schemeClr val="bg1"/>
                </a:solidFill>
                <a:latin typeface="Calibri"/>
                <a:cs typeface="Calibri"/>
              </a:rPr>
              <a:t>)</a:t>
            </a:r>
          </a:p>
          <a:p>
            <a:pPr marL="0" indent="0">
              <a:buNone/>
            </a:pPr>
            <a:r>
              <a:rPr lang="en-US" sz="1100" dirty="0" smtClean="0">
                <a:solidFill>
                  <a:schemeClr val="bg1"/>
                </a:solidFill>
                <a:latin typeface="Calibri"/>
                <a:cs typeface="Calibri"/>
              </a:rPr>
              <a:t>Chun-Po Yen (UVA) </a:t>
            </a:r>
            <a:endParaRPr lang="en-US" sz="11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Christopher </a:t>
            </a:r>
            <a:r>
              <a:rPr lang="en-US" sz="1100" dirty="0" err="1">
                <a:solidFill>
                  <a:schemeClr val="bg1"/>
                </a:solidFill>
                <a:latin typeface="Calibri"/>
                <a:cs typeface="Calibri"/>
              </a:rPr>
              <a:t>Cifarelli</a:t>
            </a: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 (WVU)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Webster Crowley (Rush)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Jonathan Sherman </a:t>
            </a:r>
            <a:r>
              <a:rPr lang="en-US" sz="1100" dirty="0" smtClean="0">
                <a:solidFill>
                  <a:schemeClr val="bg1"/>
                </a:solidFill>
                <a:latin typeface="Calibri"/>
                <a:cs typeface="Calibri"/>
              </a:rPr>
              <a:t>(WVU)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Dale Ding  (U Louisville) </a:t>
            </a:r>
          </a:p>
          <a:p>
            <a:pPr marL="0" indent="0">
              <a:buNone/>
            </a:pPr>
            <a:endParaRPr lang="en-US" sz="11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100" b="1" u="sng" dirty="0">
                <a:solidFill>
                  <a:schemeClr val="bg1"/>
                </a:solidFill>
                <a:latin typeface="Calibri"/>
                <a:cs typeface="Calibri"/>
              </a:rPr>
              <a:t>Assistant Professors</a:t>
            </a:r>
          </a:p>
          <a:p>
            <a:pPr marL="0" indent="0">
              <a:buNone/>
            </a:pPr>
            <a:r>
              <a:rPr lang="en-US" sz="1100" dirty="0" smtClean="0">
                <a:solidFill>
                  <a:schemeClr val="bg1"/>
                </a:solidFill>
                <a:latin typeface="Calibri"/>
                <a:cs typeface="Calibri"/>
              </a:rPr>
              <a:t>Dan </a:t>
            </a:r>
            <a:r>
              <a:rPr lang="en-US" sz="1100" dirty="0" err="1" smtClean="0">
                <a:solidFill>
                  <a:schemeClr val="bg1"/>
                </a:solidFill>
                <a:latin typeface="Calibri"/>
                <a:cs typeface="Calibri"/>
              </a:rPr>
              <a:t>Raper</a:t>
            </a:r>
            <a:r>
              <a:rPr lang="en-US" sz="1100" dirty="0" smtClean="0">
                <a:solidFill>
                  <a:schemeClr val="bg1"/>
                </a:solidFill>
                <a:latin typeface="Calibri"/>
                <a:cs typeface="Calibri"/>
              </a:rPr>
              <a:t> (UCSF) </a:t>
            </a:r>
          </a:p>
          <a:p>
            <a:pPr marL="0" indent="0">
              <a:buNone/>
            </a:pPr>
            <a:r>
              <a:rPr lang="en-US" sz="1100" dirty="0" smtClean="0">
                <a:solidFill>
                  <a:schemeClr val="bg1"/>
                </a:solidFill>
                <a:latin typeface="Calibri"/>
                <a:cs typeface="Calibri"/>
              </a:rPr>
              <a:t>Alex </a:t>
            </a:r>
            <a:r>
              <a:rPr lang="en-US" sz="1100" dirty="0" err="1" smtClean="0">
                <a:solidFill>
                  <a:schemeClr val="bg1"/>
                </a:solidFill>
                <a:latin typeface="Calibri"/>
                <a:cs typeface="Calibri"/>
              </a:rPr>
              <a:t>Ksendzovsky</a:t>
            </a:r>
            <a:r>
              <a:rPr lang="en-US" sz="1100" dirty="0" smtClean="0">
                <a:solidFill>
                  <a:schemeClr val="bg1"/>
                </a:solidFill>
                <a:latin typeface="Calibri"/>
                <a:cs typeface="Calibri"/>
              </a:rPr>
              <a:t> (U Maryland)</a:t>
            </a:r>
          </a:p>
          <a:p>
            <a:pPr marL="0" indent="0">
              <a:buNone/>
            </a:pPr>
            <a:r>
              <a:rPr lang="en-US" sz="1100" dirty="0" smtClean="0">
                <a:solidFill>
                  <a:schemeClr val="bg1"/>
                </a:solidFill>
                <a:latin typeface="Calibri"/>
                <a:cs typeface="Calibri"/>
              </a:rPr>
              <a:t>Matthew Shephard (Allegheny)</a:t>
            </a:r>
          </a:p>
          <a:p>
            <a:pPr marL="0" indent="0">
              <a:buNone/>
            </a:pPr>
            <a:r>
              <a:rPr lang="en-US" sz="1100" dirty="0" smtClean="0">
                <a:solidFill>
                  <a:schemeClr val="bg1"/>
                </a:solidFill>
                <a:latin typeface="Calibri"/>
                <a:cs typeface="Calibri"/>
              </a:rPr>
              <a:t>Tom Buell (Pitt)</a:t>
            </a:r>
          </a:p>
          <a:p>
            <a:pPr marL="0" indent="0">
              <a:buNone/>
            </a:pPr>
            <a:r>
              <a:rPr lang="en-US" sz="1100" dirty="0" smtClean="0">
                <a:solidFill>
                  <a:schemeClr val="bg1"/>
                </a:solidFill>
                <a:latin typeface="Calibri"/>
                <a:cs typeface="Calibri"/>
              </a:rPr>
              <a:t>Chin-Jen “Jared” Chen (UT Houston)</a:t>
            </a:r>
          </a:p>
          <a:p>
            <a:pPr marL="0" indent="0">
              <a:buNone/>
            </a:pPr>
            <a:r>
              <a:rPr lang="en-US" sz="1100" dirty="0" smtClean="0">
                <a:solidFill>
                  <a:schemeClr val="bg1"/>
                </a:solidFill>
                <a:latin typeface="Calibri"/>
                <a:cs typeface="Calibri"/>
              </a:rPr>
              <a:t>Rebecca Burke (Wake Forest)</a:t>
            </a:r>
          </a:p>
          <a:p>
            <a:pPr marL="0" indent="0">
              <a:buNone/>
            </a:pPr>
            <a:r>
              <a:rPr lang="en-US" sz="1100" dirty="0" smtClean="0">
                <a:solidFill>
                  <a:schemeClr val="bg1"/>
                </a:solidFill>
                <a:latin typeface="Calibri"/>
                <a:cs typeface="Calibri"/>
              </a:rPr>
              <a:t>Shayan Moosa (UVA)</a:t>
            </a:r>
          </a:p>
          <a:p>
            <a:pPr marL="0" indent="0">
              <a:buNone/>
            </a:pPr>
            <a:r>
              <a:rPr lang="en-US" sz="1100" dirty="0" err="1" smtClean="0">
                <a:solidFill>
                  <a:schemeClr val="bg1"/>
                </a:solidFill>
                <a:latin typeface="Calibri"/>
                <a:cs typeface="Calibri"/>
              </a:rPr>
              <a:t>Panos</a:t>
            </a:r>
            <a:r>
              <a:rPr lang="en-US" sz="110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1100" dirty="0" err="1" smtClean="0">
                <a:solidFill>
                  <a:schemeClr val="bg1"/>
                </a:solidFill>
                <a:latin typeface="Calibri"/>
                <a:cs typeface="Calibri"/>
              </a:rPr>
              <a:t>Mastorakos</a:t>
            </a:r>
            <a:r>
              <a:rPr lang="en-US" sz="1100" dirty="0" smtClean="0">
                <a:solidFill>
                  <a:schemeClr val="bg1"/>
                </a:solidFill>
                <a:latin typeface="Calibri"/>
                <a:cs typeface="Calibri"/>
              </a:rPr>
              <a:t> (UT Southwestern)</a:t>
            </a:r>
            <a:endParaRPr lang="en-US" sz="11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321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914400"/>
            <a:ext cx="7696200" cy="43434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5100" dirty="0" smtClean="0">
                <a:latin typeface="Calbiri"/>
                <a:cs typeface="Calbiri"/>
              </a:rPr>
              <a:t>2022</a:t>
            </a:r>
          </a:p>
          <a:p>
            <a:r>
              <a:rPr lang="en-US" sz="4800" dirty="0" err="1" smtClean="0">
                <a:latin typeface="Calbiri"/>
                <a:cs typeface="Calbiri"/>
              </a:rPr>
              <a:t>Panos</a:t>
            </a:r>
            <a:r>
              <a:rPr lang="en-US" sz="4800" dirty="0" smtClean="0">
                <a:latin typeface="Calbiri"/>
                <a:cs typeface="Calbiri"/>
              </a:rPr>
              <a:t> </a:t>
            </a:r>
            <a:r>
              <a:rPr lang="en-US" sz="4800" dirty="0" err="1" smtClean="0">
                <a:latin typeface="Calbiri"/>
                <a:cs typeface="Calbiri"/>
              </a:rPr>
              <a:t>Mastorakos</a:t>
            </a:r>
            <a:r>
              <a:rPr lang="en-US" sz="4800" dirty="0" smtClean="0">
                <a:latin typeface="Calbiri"/>
                <a:cs typeface="Calbiri"/>
              </a:rPr>
              <a:t>: Vascular Neurosurgery, UT Southwestern</a:t>
            </a:r>
          </a:p>
          <a:p>
            <a:r>
              <a:rPr lang="en-US" sz="4800" dirty="0" smtClean="0">
                <a:latin typeface="Calbiri"/>
                <a:cs typeface="Calbiri"/>
              </a:rPr>
              <a:t>Shayan Moosa: Functional Neurosurgery, UVA</a:t>
            </a:r>
          </a:p>
          <a:p>
            <a:r>
              <a:rPr lang="en-US" sz="4800" dirty="0" smtClean="0">
                <a:latin typeface="Calbiri"/>
                <a:cs typeface="Calbiri"/>
              </a:rPr>
              <a:t>Jen Sokolowski: Vascular Neurosurgeon, Anchorage Neurosurgical Associates</a:t>
            </a:r>
          </a:p>
          <a:p>
            <a:r>
              <a:rPr lang="en-US" sz="4800" dirty="0" smtClean="0">
                <a:latin typeface="Calbiri"/>
                <a:cs typeface="Calbiri"/>
              </a:rPr>
              <a:t>Saul Morales, Neuro-Oncology, Louisiana</a:t>
            </a:r>
            <a:endParaRPr lang="en-US" sz="4800" dirty="0">
              <a:latin typeface="Calbiri"/>
              <a:cs typeface="Calbiri"/>
            </a:endParaRPr>
          </a:p>
          <a:p>
            <a:pPr marL="0" indent="0">
              <a:buNone/>
            </a:pPr>
            <a:endParaRPr lang="en-US" sz="5100" dirty="0" smtClean="0">
              <a:latin typeface="Calbiri"/>
              <a:cs typeface="Calbiri"/>
            </a:endParaRPr>
          </a:p>
          <a:p>
            <a:pPr marL="0" indent="0">
              <a:buNone/>
            </a:pPr>
            <a:r>
              <a:rPr lang="en-US" sz="5100" dirty="0" smtClean="0">
                <a:latin typeface="Calbiri"/>
                <a:cs typeface="Calbiri"/>
              </a:rPr>
              <a:t>2021</a:t>
            </a:r>
            <a:endParaRPr lang="en-US" sz="3600" dirty="0" smtClean="0">
              <a:latin typeface="Calbiri"/>
              <a:cs typeface="Calbiri"/>
            </a:endParaRPr>
          </a:p>
          <a:p>
            <a:r>
              <a:rPr lang="en-US" sz="4800" dirty="0" smtClean="0">
                <a:latin typeface="Calbiri"/>
                <a:cs typeface="Calbiri"/>
              </a:rPr>
              <a:t>Jared Chen: Vascular Neurosurgery, UT Houston</a:t>
            </a:r>
          </a:p>
          <a:p>
            <a:r>
              <a:rPr lang="en-US" sz="4800" dirty="0" smtClean="0">
                <a:latin typeface="Calbiri"/>
                <a:cs typeface="Calbiri"/>
              </a:rPr>
              <a:t>Rebecca Burke: Pediatric Neurosurgery, Wake Forest</a:t>
            </a:r>
          </a:p>
          <a:p>
            <a:r>
              <a:rPr lang="en-US" sz="4800" dirty="0" smtClean="0">
                <a:latin typeface="Calbiri"/>
                <a:cs typeface="Calbiri"/>
              </a:rPr>
              <a:t>Davis Taylor: Lt. Commander, Portsmouth Naval Medical Center</a:t>
            </a:r>
          </a:p>
          <a:p>
            <a:pPr marL="0" indent="0">
              <a:buNone/>
            </a:pPr>
            <a:r>
              <a:rPr lang="en-US" dirty="0" smtClean="0">
                <a:latin typeface="Calbiri"/>
                <a:cs typeface="Calbiri"/>
              </a:rPr>
              <a:t/>
            </a:r>
            <a:br>
              <a:rPr lang="en-US" dirty="0" smtClean="0">
                <a:latin typeface="Calbiri"/>
                <a:cs typeface="Calbiri"/>
              </a:rPr>
            </a:br>
            <a:endParaRPr lang="en-US" dirty="0" smtClean="0">
              <a:latin typeface="Calbiri"/>
              <a:cs typeface="Calbiri"/>
            </a:endParaRPr>
          </a:p>
          <a:p>
            <a:pPr marL="0" indent="0">
              <a:buNone/>
            </a:pPr>
            <a:r>
              <a:rPr lang="en-US" sz="5100" dirty="0" smtClean="0">
                <a:latin typeface="Calbiri"/>
                <a:cs typeface="Calbiri"/>
              </a:rPr>
              <a:t>2020</a:t>
            </a:r>
            <a:endParaRPr lang="en-US" dirty="0">
              <a:latin typeface="Calbiri"/>
              <a:cs typeface="Calbiri"/>
            </a:endParaRPr>
          </a:p>
          <a:p>
            <a:r>
              <a:rPr lang="en-US" sz="4800" dirty="0" smtClean="0">
                <a:latin typeface="Calbiri"/>
                <a:cs typeface="Calbiri"/>
              </a:rPr>
              <a:t>Matt Shepard: Neuro-Oncology, Director of Research, Allegheny General </a:t>
            </a:r>
          </a:p>
          <a:p>
            <a:r>
              <a:rPr lang="en-US" sz="4800" dirty="0" smtClean="0">
                <a:latin typeface="Calbiri"/>
                <a:cs typeface="Calbiri"/>
              </a:rPr>
              <a:t>Tom Buell: Spine Neurosurgery, University of Pittsburgh </a:t>
            </a:r>
          </a:p>
          <a:p>
            <a:r>
              <a:rPr lang="en-US" sz="4800" dirty="0" smtClean="0">
                <a:latin typeface="Calbiri"/>
                <a:cs typeface="Calbiri"/>
              </a:rPr>
              <a:t>Dominic Maggio: Neurosurgeon, Legacy Spine and Neurological Specialists</a:t>
            </a:r>
          </a:p>
          <a:p>
            <a:r>
              <a:rPr lang="en-US" sz="4800" dirty="0" smtClean="0">
                <a:latin typeface="Calbiri"/>
                <a:cs typeface="Calbiri"/>
              </a:rPr>
              <a:t>Tony Wang: Functional Neurosurgery, Swedish Neuroscience Institute </a:t>
            </a:r>
          </a:p>
          <a:p>
            <a:pPr marL="0" indent="0">
              <a:buNone/>
            </a:pPr>
            <a:r>
              <a:rPr lang="en-US" dirty="0" smtClean="0">
                <a:latin typeface="Calbiri"/>
                <a:cs typeface="Calbiri"/>
              </a:rPr>
              <a:t/>
            </a:r>
            <a:br>
              <a:rPr lang="en-US" dirty="0" smtClean="0">
                <a:latin typeface="Calbiri"/>
                <a:cs typeface="Calbiri"/>
              </a:rPr>
            </a:br>
            <a:endParaRPr lang="en-US" dirty="0" smtClean="0">
              <a:latin typeface="Calbiri"/>
              <a:cs typeface="Calbiri"/>
            </a:endParaRPr>
          </a:p>
          <a:p>
            <a:pPr marL="0" indent="0">
              <a:buNone/>
            </a:pPr>
            <a:r>
              <a:rPr lang="en-US" sz="5100" dirty="0" smtClean="0">
                <a:latin typeface="Calbiri"/>
                <a:cs typeface="Calbiri"/>
              </a:rPr>
              <a:t>2019</a:t>
            </a:r>
            <a:endParaRPr lang="en-US" dirty="0">
              <a:latin typeface="Calbiri"/>
              <a:cs typeface="Calbiri"/>
            </a:endParaRPr>
          </a:p>
          <a:p>
            <a:r>
              <a:rPr lang="en-US" sz="4800" dirty="0" smtClean="0">
                <a:latin typeface="Calbiri"/>
                <a:cs typeface="Calbiri"/>
              </a:rPr>
              <a:t>Dan </a:t>
            </a:r>
            <a:r>
              <a:rPr lang="en-US" sz="4800" dirty="0" err="1" smtClean="0">
                <a:latin typeface="Calbiri"/>
                <a:cs typeface="Calbiri"/>
              </a:rPr>
              <a:t>Raper</a:t>
            </a:r>
            <a:r>
              <a:rPr lang="en-US" sz="4800" dirty="0" smtClean="0">
                <a:latin typeface="Calbiri"/>
                <a:cs typeface="Calbiri"/>
              </a:rPr>
              <a:t>: </a:t>
            </a:r>
            <a:r>
              <a:rPr lang="en-US" sz="4800" dirty="0">
                <a:latin typeface="Calbiri"/>
                <a:cs typeface="Calbiri"/>
              </a:rPr>
              <a:t>V</a:t>
            </a:r>
            <a:r>
              <a:rPr lang="en-US" sz="4800" dirty="0" smtClean="0">
                <a:latin typeface="Calbiri"/>
                <a:cs typeface="Calbiri"/>
              </a:rPr>
              <a:t>ascular Neurosurgery, UCSF</a:t>
            </a:r>
          </a:p>
          <a:p>
            <a:r>
              <a:rPr lang="en-US" sz="4800" dirty="0" smtClean="0">
                <a:latin typeface="Calbiri"/>
                <a:cs typeface="Calbiri"/>
              </a:rPr>
              <a:t>Alex </a:t>
            </a:r>
            <a:r>
              <a:rPr lang="en-US" sz="4800" dirty="0" err="1" smtClean="0">
                <a:latin typeface="Calbiri"/>
                <a:cs typeface="Calbiri"/>
              </a:rPr>
              <a:t>Ksendzovsky</a:t>
            </a:r>
            <a:r>
              <a:rPr lang="en-US" sz="4800" dirty="0" smtClean="0">
                <a:latin typeface="Calbiri"/>
                <a:cs typeface="Calbiri"/>
              </a:rPr>
              <a:t>: Functional Neurosurgery, </a:t>
            </a:r>
            <a:r>
              <a:rPr lang="en-US" sz="4800" dirty="0" err="1" smtClean="0">
                <a:latin typeface="Calbiri"/>
                <a:cs typeface="Calbiri"/>
              </a:rPr>
              <a:t>Univ</a:t>
            </a:r>
            <a:r>
              <a:rPr lang="en-US" sz="4800" dirty="0" smtClean="0">
                <a:latin typeface="Calbiri"/>
                <a:cs typeface="Calbiri"/>
              </a:rPr>
              <a:t> of Maryland </a:t>
            </a:r>
          </a:p>
          <a:p>
            <a:r>
              <a:rPr lang="en-US" sz="4800" dirty="0" smtClean="0">
                <a:latin typeface="Calbiri"/>
                <a:cs typeface="Calbiri"/>
              </a:rPr>
              <a:t>James Nguyen: Neurosurgeon, Providence St. Joseph Medical Center </a:t>
            </a:r>
          </a:p>
          <a:p>
            <a:r>
              <a:rPr lang="en-US" sz="4800" dirty="0" smtClean="0">
                <a:latin typeface="Calbiri"/>
                <a:cs typeface="Calbiri"/>
              </a:rPr>
              <a:t>Peter Christensen: </a:t>
            </a:r>
            <a:r>
              <a:rPr lang="en-US" sz="4800" dirty="0">
                <a:latin typeface="Calbiri"/>
                <a:cs typeface="Calbiri"/>
              </a:rPr>
              <a:t>Neurosurgeon</a:t>
            </a:r>
            <a:r>
              <a:rPr lang="en-US" sz="4800" dirty="0" smtClean="0">
                <a:latin typeface="Calbiri"/>
                <a:cs typeface="Calbiri"/>
              </a:rPr>
              <a:t>, Kaiser Permanente</a:t>
            </a:r>
          </a:p>
          <a:p>
            <a:endParaRPr lang="en-US" sz="4800" dirty="0">
              <a:latin typeface="Calbiri"/>
              <a:cs typeface="Calbiri"/>
            </a:endParaRPr>
          </a:p>
          <a:p>
            <a:pPr marL="0" indent="0">
              <a:buNone/>
            </a:pPr>
            <a:r>
              <a:rPr lang="en-US" sz="4800" dirty="0" smtClean="0">
                <a:latin typeface="Calbiri"/>
                <a:cs typeface="Calbiri"/>
              </a:rPr>
              <a:t>2018</a:t>
            </a:r>
          </a:p>
          <a:p>
            <a:r>
              <a:rPr lang="en-US" sz="4800" dirty="0" smtClean="0">
                <a:latin typeface="Calbiri"/>
                <a:cs typeface="Calbiri"/>
              </a:rPr>
              <a:t>Aaron Bond: Functional Neurosurgery, UVA/Lynchburg</a:t>
            </a:r>
          </a:p>
          <a:p>
            <a:r>
              <a:rPr lang="en-US" sz="4800" dirty="0" smtClean="0">
                <a:latin typeface="Calbiri"/>
                <a:cs typeface="Calbiri"/>
              </a:rPr>
              <a:t>Paul Schmitt: Vascular Neurosurgery, UTMB Galveston/Corpus Christi</a:t>
            </a:r>
          </a:p>
          <a:p>
            <a:r>
              <a:rPr lang="en-US" sz="4800" dirty="0" smtClean="0">
                <a:latin typeface="Calbiri"/>
                <a:cs typeface="Calbiri"/>
              </a:rPr>
              <a:t>Winson Ho: Pediatric Neurosurgery, UCSF</a:t>
            </a:r>
          </a:p>
          <a:p>
            <a:endParaRPr lang="en-US" dirty="0" smtClean="0">
              <a:latin typeface="Calbiri"/>
              <a:cs typeface="Calbiri"/>
            </a:endParaRPr>
          </a:p>
          <a:p>
            <a:pPr marL="0" indent="0">
              <a:buNone/>
            </a:pPr>
            <a:endParaRPr lang="en-US" dirty="0">
              <a:latin typeface="Calbiri"/>
              <a:cs typeface="Calbiri"/>
            </a:endParaRPr>
          </a:p>
          <a:p>
            <a:endParaRPr lang="en-US" dirty="0">
              <a:latin typeface="Calbiri"/>
              <a:cs typeface="Calbiri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295400" y="0"/>
            <a:ext cx="716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dirty="0"/>
              <a:t>Recent Graduates</a:t>
            </a:r>
          </a:p>
        </p:txBody>
      </p:sp>
      <p:sp>
        <p:nvSpPr>
          <p:cNvPr id="2" name="Rectangle 1"/>
          <p:cNvSpPr/>
          <p:nvPr/>
        </p:nvSpPr>
        <p:spPr>
          <a:xfrm>
            <a:off x="1066800" y="1933316"/>
            <a:ext cx="709307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tx2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50% of recent graduates in Academic Practice</a:t>
            </a:r>
            <a:endParaRPr lang="en-US" sz="5400" b="1" cap="none" spc="0" dirty="0">
              <a:ln w="22225">
                <a:solidFill>
                  <a:schemeClr val="tx2"/>
                </a:solidFill>
                <a:prstDash val="solid"/>
              </a:ln>
              <a:solidFill>
                <a:srgbClr val="FFC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0060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Georgi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6346</TotalTime>
  <Words>1276</Words>
  <Application>Microsoft Office PowerPoint</Application>
  <PresentationFormat>On-screen Show (4:3)</PresentationFormat>
  <Paragraphs>260</Paragraphs>
  <Slides>34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ＭＳ Ｐゴシック</vt:lpstr>
      <vt:lpstr>Arial</vt:lpstr>
      <vt:lpstr>Arial Black</vt:lpstr>
      <vt:lpstr>Calbiri</vt:lpstr>
      <vt:lpstr>Calibri</vt:lpstr>
      <vt:lpstr>Georgia</vt:lpstr>
      <vt:lpstr>Helvetica</vt:lpstr>
      <vt:lpstr>Times</vt:lpstr>
      <vt:lpstr>Blank Presentation</vt:lpstr>
      <vt:lpstr>An Introduction to   University of Virginia Neurosurgery</vt:lpstr>
      <vt:lpstr>PowerPoint Presentation</vt:lpstr>
      <vt:lpstr>PowerPoint Presentation</vt:lpstr>
      <vt:lpstr>PowerPoint Presentation</vt:lpstr>
      <vt:lpstr>Current Faculty</vt:lpstr>
      <vt:lpstr>PowerPoint Presentation</vt:lpstr>
      <vt:lpstr>PowerPoint Presentation</vt:lpstr>
      <vt:lpstr>Past Graduates in Academics</vt:lpstr>
      <vt:lpstr>PowerPoint Presentation</vt:lpstr>
      <vt:lpstr>Current Residents</vt:lpstr>
      <vt:lpstr>Program Structure - Apprenticeship </vt:lpstr>
      <vt:lpstr>PGY 1 - Internship</vt:lpstr>
      <vt:lpstr>PGY 2 &amp; 3 – Junior Residency</vt:lpstr>
      <vt:lpstr>PGY 4 / 7 </vt:lpstr>
      <vt:lpstr>PGY 5 – New Zealand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PGY 6 – Chief Residency</vt:lpstr>
      <vt:lpstr>Operative Experience</vt:lpstr>
      <vt:lpstr>Call Schedule</vt:lpstr>
      <vt:lpstr>Fellowship Opportunities</vt:lpstr>
      <vt:lpstr>Academic Conferences</vt:lpstr>
      <vt:lpstr>Research in the Neurosurgery Department</vt:lpstr>
      <vt:lpstr>Collaborative Research Opportunities</vt:lpstr>
      <vt:lpstr>Life in Charlottesville/UVA</vt:lpstr>
      <vt:lpstr>PowerPoint Presentation</vt:lpstr>
    </vt:vector>
  </TitlesOfParts>
  <Company>Birch Studio Graphics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Robinson</dc:creator>
  <cp:lastModifiedBy>Park, Min *HS</cp:lastModifiedBy>
  <cp:revision>433</cp:revision>
  <dcterms:created xsi:type="dcterms:W3CDTF">2006-02-10T19:00:52Z</dcterms:created>
  <dcterms:modified xsi:type="dcterms:W3CDTF">2023-06-27T19:14:21Z</dcterms:modified>
</cp:coreProperties>
</file>