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3"/>
  </p:notesMasterIdLst>
  <p:sldIdLst>
    <p:sldId id="329" r:id="rId3"/>
    <p:sldId id="476" r:id="rId4"/>
    <p:sldId id="474" r:id="rId5"/>
    <p:sldId id="469" r:id="rId6"/>
    <p:sldId id="468" r:id="rId7"/>
    <p:sldId id="477" r:id="rId8"/>
    <p:sldId id="478" r:id="rId9"/>
    <p:sldId id="473" r:id="rId10"/>
    <p:sldId id="470" r:id="rId11"/>
    <p:sldId id="4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5C001"/>
    <a:srgbClr val="333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928F7-D648-4977-9C64-33E876A3B0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16024-E08F-410C-B8A7-C38CF6F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7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839383-F057-3048-AD91-C3B2D0E98308}"/>
              </a:ext>
            </a:extLst>
          </p:cNvPr>
          <p:cNvSpPr/>
          <p:nvPr userDrawn="1"/>
        </p:nvSpPr>
        <p:spPr>
          <a:xfrm rot="10800000">
            <a:off x="2514" y="0"/>
            <a:ext cx="12223266" cy="6933460"/>
          </a:xfrm>
          <a:prstGeom prst="rect">
            <a:avLst/>
          </a:prstGeom>
          <a:gradFill>
            <a:gsLst>
              <a:gs pos="33000">
                <a:srgbClr val="35246C">
                  <a:alpha val="75000"/>
                </a:srgbClr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883162" y="5870682"/>
            <a:ext cx="6351583" cy="1077418"/>
            <a:chOff x="6217708" y="5870682"/>
            <a:chExt cx="6017037" cy="1020669"/>
          </a:xfrm>
        </p:grpSpPr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id="{1D57C588-67DA-944C-9093-5A6A4326EF68}"/>
                </a:ext>
              </a:extLst>
            </p:cNvPr>
            <p:cNvSpPr/>
            <p:nvPr/>
          </p:nvSpPr>
          <p:spPr>
            <a:xfrm rot="10800000">
              <a:off x="6217708" y="5870682"/>
              <a:ext cx="6017037" cy="1020669"/>
            </a:xfrm>
            <a:custGeom>
              <a:avLst/>
              <a:gdLst>
                <a:gd name="connsiteX0" fmla="*/ 0 w 12202510"/>
                <a:gd name="connsiteY0" fmla="*/ 0 h 620726"/>
                <a:gd name="connsiteX1" fmla="*/ 12202510 w 12202510"/>
                <a:gd name="connsiteY1" fmla="*/ 0 h 620726"/>
                <a:gd name="connsiteX2" fmla="*/ 12202510 w 12202510"/>
                <a:gd name="connsiteY2" fmla="*/ 620726 h 620726"/>
                <a:gd name="connsiteX3" fmla="*/ 0 w 12202510"/>
                <a:gd name="connsiteY3" fmla="*/ 620726 h 620726"/>
                <a:gd name="connsiteX4" fmla="*/ 0 w 12202510"/>
                <a:gd name="connsiteY4" fmla="*/ 0 h 620726"/>
                <a:gd name="connsiteX0" fmla="*/ 12700 w 12215210"/>
                <a:gd name="connsiteY0" fmla="*/ 0 h 1243026"/>
                <a:gd name="connsiteX1" fmla="*/ 12215210 w 12215210"/>
                <a:gd name="connsiteY1" fmla="*/ 0 h 1243026"/>
                <a:gd name="connsiteX2" fmla="*/ 12215210 w 12215210"/>
                <a:gd name="connsiteY2" fmla="*/ 620726 h 1243026"/>
                <a:gd name="connsiteX3" fmla="*/ 0 w 12215210"/>
                <a:gd name="connsiteY3" fmla="*/ 1243026 h 1243026"/>
                <a:gd name="connsiteX4" fmla="*/ 12700 w 12215210"/>
                <a:gd name="connsiteY4" fmla="*/ 0 h 1243026"/>
                <a:gd name="connsiteX0" fmla="*/ 12700 w 12227910"/>
                <a:gd name="connsiteY0" fmla="*/ 0 h 1243026"/>
                <a:gd name="connsiteX1" fmla="*/ 12215210 w 12227910"/>
                <a:gd name="connsiteY1" fmla="*/ 0 h 1243026"/>
                <a:gd name="connsiteX2" fmla="*/ 12227910 w 12227910"/>
                <a:gd name="connsiteY2" fmla="*/ 468326 h 1243026"/>
                <a:gd name="connsiteX3" fmla="*/ 0 w 12227910"/>
                <a:gd name="connsiteY3" fmla="*/ 1243026 h 1243026"/>
                <a:gd name="connsiteX4" fmla="*/ 12700 w 12227910"/>
                <a:gd name="connsiteY4" fmla="*/ 0 h 1243026"/>
                <a:gd name="connsiteX0" fmla="*/ 12700 w 12227910"/>
                <a:gd name="connsiteY0" fmla="*/ 0 h 1090626"/>
                <a:gd name="connsiteX1" fmla="*/ 12215210 w 12227910"/>
                <a:gd name="connsiteY1" fmla="*/ 0 h 1090626"/>
                <a:gd name="connsiteX2" fmla="*/ 12227910 w 12227910"/>
                <a:gd name="connsiteY2" fmla="*/ 468326 h 1090626"/>
                <a:gd name="connsiteX3" fmla="*/ 0 w 12227910"/>
                <a:gd name="connsiteY3" fmla="*/ 1090626 h 1090626"/>
                <a:gd name="connsiteX4" fmla="*/ 12700 w 12227910"/>
                <a:gd name="connsiteY4" fmla="*/ 0 h 1090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683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302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304800 h 1268426"/>
                <a:gd name="connsiteX1" fmla="*/ 7186010 w 12215210"/>
                <a:gd name="connsiteY1" fmla="*/ 0 h 1268426"/>
                <a:gd name="connsiteX2" fmla="*/ 12215210 w 12215210"/>
                <a:gd name="connsiteY2" fmla="*/ 735026 h 1268426"/>
                <a:gd name="connsiteX3" fmla="*/ 0 w 12215210"/>
                <a:gd name="connsiteY3" fmla="*/ 1268426 h 1268426"/>
                <a:gd name="connsiteX4" fmla="*/ 0 w 12215210"/>
                <a:gd name="connsiteY4" fmla="*/ 304800 h 1268426"/>
                <a:gd name="connsiteX0" fmla="*/ 0 w 7186010"/>
                <a:gd name="connsiteY0" fmla="*/ 304800 h 1268426"/>
                <a:gd name="connsiteX1" fmla="*/ 7186010 w 7186010"/>
                <a:gd name="connsiteY1" fmla="*/ 0 h 1268426"/>
                <a:gd name="connsiteX2" fmla="*/ 6576410 w 7186010"/>
                <a:gd name="connsiteY2" fmla="*/ 138126 h 1268426"/>
                <a:gd name="connsiteX3" fmla="*/ 0 w 7186010"/>
                <a:gd name="connsiteY3" fmla="*/ 1268426 h 1268426"/>
                <a:gd name="connsiteX4" fmla="*/ 0 w 7186010"/>
                <a:gd name="connsiteY4" fmla="*/ 304800 h 12684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6576410 w 7186010"/>
                <a:gd name="connsiteY2" fmla="*/ 1381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5966810 w 7186010"/>
                <a:gd name="connsiteY2" fmla="*/ 3159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5966810"/>
                <a:gd name="connsiteY0" fmla="*/ 0 h 1154126"/>
                <a:gd name="connsiteX1" fmla="*/ 4823810 w 5966810"/>
                <a:gd name="connsiteY1" fmla="*/ 12700 h 1154126"/>
                <a:gd name="connsiteX2" fmla="*/ 5966810 w 5966810"/>
                <a:gd name="connsiteY2" fmla="*/ 11126 h 1154126"/>
                <a:gd name="connsiteX3" fmla="*/ 0 w 5966810"/>
                <a:gd name="connsiteY3" fmla="*/ 1154126 h 1154126"/>
                <a:gd name="connsiteX4" fmla="*/ 0 w 5966810"/>
                <a:gd name="connsiteY4" fmla="*/ 0 h 11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810" h="1154126">
                  <a:moveTo>
                    <a:pt x="0" y="0"/>
                  </a:moveTo>
                  <a:lnTo>
                    <a:pt x="4823810" y="12700"/>
                  </a:lnTo>
                  <a:lnTo>
                    <a:pt x="5966810" y="11126"/>
                  </a:lnTo>
                  <a:lnTo>
                    <a:pt x="0" y="1154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D75B2378-E6C7-E04A-B0F6-CC1B779EC5B1}"/>
                </a:ext>
              </a:extLst>
            </p:cNvPr>
            <p:cNvSpPr/>
            <p:nvPr/>
          </p:nvSpPr>
          <p:spPr>
            <a:xfrm rot="10800000">
              <a:off x="6781289" y="5953157"/>
              <a:ext cx="5420648" cy="919504"/>
            </a:xfrm>
            <a:custGeom>
              <a:avLst/>
              <a:gdLst>
                <a:gd name="connsiteX0" fmla="*/ 0 w 12202510"/>
                <a:gd name="connsiteY0" fmla="*/ 0 h 620726"/>
                <a:gd name="connsiteX1" fmla="*/ 12202510 w 12202510"/>
                <a:gd name="connsiteY1" fmla="*/ 0 h 620726"/>
                <a:gd name="connsiteX2" fmla="*/ 12202510 w 12202510"/>
                <a:gd name="connsiteY2" fmla="*/ 620726 h 620726"/>
                <a:gd name="connsiteX3" fmla="*/ 0 w 12202510"/>
                <a:gd name="connsiteY3" fmla="*/ 620726 h 620726"/>
                <a:gd name="connsiteX4" fmla="*/ 0 w 12202510"/>
                <a:gd name="connsiteY4" fmla="*/ 0 h 620726"/>
                <a:gd name="connsiteX0" fmla="*/ 12700 w 12215210"/>
                <a:gd name="connsiteY0" fmla="*/ 0 h 1243026"/>
                <a:gd name="connsiteX1" fmla="*/ 12215210 w 12215210"/>
                <a:gd name="connsiteY1" fmla="*/ 0 h 1243026"/>
                <a:gd name="connsiteX2" fmla="*/ 12215210 w 12215210"/>
                <a:gd name="connsiteY2" fmla="*/ 620726 h 1243026"/>
                <a:gd name="connsiteX3" fmla="*/ 0 w 12215210"/>
                <a:gd name="connsiteY3" fmla="*/ 1243026 h 1243026"/>
                <a:gd name="connsiteX4" fmla="*/ 12700 w 12215210"/>
                <a:gd name="connsiteY4" fmla="*/ 0 h 1243026"/>
                <a:gd name="connsiteX0" fmla="*/ 12700 w 12227910"/>
                <a:gd name="connsiteY0" fmla="*/ 0 h 1243026"/>
                <a:gd name="connsiteX1" fmla="*/ 12215210 w 12227910"/>
                <a:gd name="connsiteY1" fmla="*/ 0 h 1243026"/>
                <a:gd name="connsiteX2" fmla="*/ 12227910 w 12227910"/>
                <a:gd name="connsiteY2" fmla="*/ 468326 h 1243026"/>
                <a:gd name="connsiteX3" fmla="*/ 0 w 12227910"/>
                <a:gd name="connsiteY3" fmla="*/ 1243026 h 1243026"/>
                <a:gd name="connsiteX4" fmla="*/ 12700 w 12227910"/>
                <a:gd name="connsiteY4" fmla="*/ 0 h 1243026"/>
                <a:gd name="connsiteX0" fmla="*/ 12700 w 12227910"/>
                <a:gd name="connsiteY0" fmla="*/ 0 h 1090626"/>
                <a:gd name="connsiteX1" fmla="*/ 12215210 w 12227910"/>
                <a:gd name="connsiteY1" fmla="*/ 0 h 1090626"/>
                <a:gd name="connsiteX2" fmla="*/ 12227910 w 12227910"/>
                <a:gd name="connsiteY2" fmla="*/ 468326 h 1090626"/>
                <a:gd name="connsiteX3" fmla="*/ 0 w 12227910"/>
                <a:gd name="connsiteY3" fmla="*/ 1090626 h 1090626"/>
                <a:gd name="connsiteX4" fmla="*/ 12700 w 12227910"/>
                <a:gd name="connsiteY4" fmla="*/ 0 h 1090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683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302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304800 h 1268426"/>
                <a:gd name="connsiteX1" fmla="*/ 7186010 w 12215210"/>
                <a:gd name="connsiteY1" fmla="*/ 0 h 1268426"/>
                <a:gd name="connsiteX2" fmla="*/ 12215210 w 12215210"/>
                <a:gd name="connsiteY2" fmla="*/ 735026 h 1268426"/>
                <a:gd name="connsiteX3" fmla="*/ 0 w 12215210"/>
                <a:gd name="connsiteY3" fmla="*/ 1268426 h 1268426"/>
                <a:gd name="connsiteX4" fmla="*/ 0 w 12215210"/>
                <a:gd name="connsiteY4" fmla="*/ 304800 h 1268426"/>
                <a:gd name="connsiteX0" fmla="*/ 0 w 7186010"/>
                <a:gd name="connsiteY0" fmla="*/ 304800 h 1268426"/>
                <a:gd name="connsiteX1" fmla="*/ 7186010 w 7186010"/>
                <a:gd name="connsiteY1" fmla="*/ 0 h 1268426"/>
                <a:gd name="connsiteX2" fmla="*/ 6576410 w 7186010"/>
                <a:gd name="connsiteY2" fmla="*/ 138126 h 1268426"/>
                <a:gd name="connsiteX3" fmla="*/ 0 w 7186010"/>
                <a:gd name="connsiteY3" fmla="*/ 1268426 h 1268426"/>
                <a:gd name="connsiteX4" fmla="*/ 0 w 7186010"/>
                <a:gd name="connsiteY4" fmla="*/ 304800 h 12684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6576410 w 7186010"/>
                <a:gd name="connsiteY2" fmla="*/ 1381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5966810 w 7186010"/>
                <a:gd name="connsiteY2" fmla="*/ 3159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5966810"/>
                <a:gd name="connsiteY0" fmla="*/ 0 h 1154126"/>
                <a:gd name="connsiteX1" fmla="*/ 4823810 w 5966810"/>
                <a:gd name="connsiteY1" fmla="*/ 12700 h 1154126"/>
                <a:gd name="connsiteX2" fmla="*/ 5966810 w 5966810"/>
                <a:gd name="connsiteY2" fmla="*/ 11126 h 1154126"/>
                <a:gd name="connsiteX3" fmla="*/ 0 w 5966810"/>
                <a:gd name="connsiteY3" fmla="*/ 1154126 h 1154126"/>
                <a:gd name="connsiteX4" fmla="*/ 0 w 5966810"/>
                <a:gd name="connsiteY4" fmla="*/ 0 h 11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810" h="1154126">
                  <a:moveTo>
                    <a:pt x="0" y="0"/>
                  </a:moveTo>
                  <a:lnTo>
                    <a:pt x="4823810" y="12700"/>
                  </a:lnTo>
                  <a:lnTo>
                    <a:pt x="5966810" y="11126"/>
                  </a:lnTo>
                  <a:lnTo>
                    <a:pt x="0" y="1154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3819A9-C37F-B54D-AA89-A1941DEE8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6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800" y="6393717"/>
              <a:ext cx="1672366" cy="222982"/>
            </a:xfrm>
            <a:prstGeom prst="rect">
              <a:avLst/>
            </a:prstGeom>
          </p:spPr>
        </p:pic>
      </p:grpSp>
      <p:sp>
        <p:nvSpPr>
          <p:cNvPr id="20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366168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85282" y="1404506"/>
            <a:ext cx="11476979" cy="1967323"/>
          </a:xfrm>
        </p:spPr>
        <p:txBody>
          <a:bodyPr anchor="b" anchorCtr="0">
            <a:normAutofit/>
          </a:bodyPr>
          <a:lstStyle>
            <a:lvl1pPr>
              <a:defRPr sz="6600" b="0" i="0" cap="none" baseline="0">
                <a:solidFill>
                  <a:schemeClr val="bg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PRESENTATION TITLE SLIDE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7527" y="4199867"/>
            <a:ext cx="8842883" cy="3302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Content owner/department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7527" y="4544785"/>
            <a:ext cx="8842883" cy="435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2pPr>
            <a:lvl3pPr marL="9144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3pPr>
            <a:lvl4pPr marL="13716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4pPr>
            <a:lvl5pPr marL="18288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5pPr>
          </a:lstStyle>
          <a:p>
            <a:pPr lvl="0"/>
            <a:r>
              <a:rPr lang="en-US"/>
              <a:t>Month 0000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EEA593-83EF-FF4C-A571-8C3DEF4249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8298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388" y="546895"/>
            <a:ext cx="11484711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Text Slide With Bullet List #2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8" y="1944218"/>
            <a:ext cx="11484712" cy="6026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This is a sub header for bullets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76743" y="2632135"/>
            <a:ext cx="5740835" cy="3525904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286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>
                <a:tab pos="1247775" algn="l"/>
              </a:tabLst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7388" indent="-230188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7763" marR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1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1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r>
              <a:rPr lang="en-US"/>
              <a:t>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54750" y="2632135"/>
            <a:ext cx="5594350" cy="3525904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286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>
                <a:tab pos="1247775" algn="l"/>
              </a:tabLst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7388" indent="-230188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7763" marR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1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1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r>
              <a:rPr lang="en-US"/>
              <a:t>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57F2-2040-9B4F-9C00-147B4D543C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44294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  <p15:guide id="2" pos="7464">
          <p15:clr>
            <a:srgbClr val="FBAE40"/>
          </p15:clr>
        </p15:guide>
        <p15:guide id="3" orient="horz" pos="1872">
          <p15:clr>
            <a:srgbClr val="FBAE40"/>
          </p15:clr>
        </p15:guide>
        <p15:guide id="4" pos="288">
          <p15:clr>
            <a:srgbClr val="FBAE40"/>
          </p15:clr>
        </p15:guide>
        <p15:guide id="5" pos="4728">
          <p15:clr>
            <a:srgbClr val="FBAE40"/>
          </p15:clr>
        </p15:guide>
        <p15:guide id="6" pos="39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621B9A-BD52-4A4A-8262-E2AB09BDA51B}"/>
              </a:ext>
            </a:extLst>
          </p:cNvPr>
          <p:cNvSpPr txBox="1">
            <a:spLocks/>
          </p:cNvSpPr>
          <p:nvPr userDrawn="1"/>
        </p:nvSpPr>
        <p:spPr>
          <a:xfrm>
            <a:off x="384464" y="2967173"/>
            <a:ext cx="11423072" cy="8441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20"/>
              </a:lnSpc>
              <a:tabLst>
                <a:tab pos="1247775" algn="l"/>
              </a:tabLst>
            </a:pPr>
            <a:r>
              <a:rPr lang="en-US" sz="6600" b="0" i="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rPr>
              <a:t>QUESTIONS?</a:t>
            </a:r>
            <a:endParaRPr lang="en-US" sz="6600" b="0" i="0" baseline="30000">
              <a:solidFill>
                <a:srgbClr val="2E216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311512-39E5-CA48-8125-CE0D61FF9BA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B98C188C-DE36-574C-8F61-AF3C0AB2D659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DE6A539C-A32B-384F-B5C5-92C3FC309497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923FB-6BDC-BF46-BE61-42F519D342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5760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BCD439-C2E1-6144-A51E-5D06D6E47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8389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8B9D-0322-B847-B846-B990C9F6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EAF48-9ED0-9847-AFB3-AA180BCE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864E22-5A37-F841-94F1-B416F23F6F7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713A5-9B3B-184B-A2B6-6154BF4E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CD60E-3DDD-C64B-9725-6C9FDD44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A2704A-86FD-F746-9E39-E7BE2A9D8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65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FB58A-57FA-DF43-B057-7303DB3B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77857-CC6F-664E-8923-710447D10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AFF6-226D-9E4B-BDBC-07A7D2353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864E22-5A37-F841-94F1-B416F23F6F7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52D4-C4E5-B341-8B48-FB9FB156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9EBF1-C381-9040-92EA-2E87D1CA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A2704A-86FD-F746-9E39-E7BE2A9D8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1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F02F-5311-8E44-97FD-91E8941F3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B52A5-2C7A-DF4C-96DB-119A331E4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1FB00-C1B2-A84E-91F1-213FBFFB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41329-A683-D746-ABC9-38CF391DA5F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816D5-1683-5940-B0EF-6604D6F0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73897-B096-8348-ABE0-8FD4BB89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C9D94-A1D8-CF49-98E8-851F6C87F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F695A-177D-D24B-8B2E-BC320B8C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FEE608-B537-BE47-AD25-46526D2F6A3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889D1E-A657-494A-84E5-84A4ED0D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0897A-9F76-544B-B194-E3DB993D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94F1CD-528F-3B44-8142-A7AA9437C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7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Purple Highlight"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37350" y="571500"/>
            <a:ext cx="5454650" cy="5676900"/>
          </a:xfrm>
          <a:prstGeom prst="rect">
            <a:avLst/>
          </a:prstGeom>
          <a:solidFill>
            <a:schemeClr val="bg1">
              <a:alpha val="10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1"/>
          <a:lstStyle>
            <a:lvl1pPr marL="11430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49A38A-B4E4-3D4A-B1B3-756795080968}"/>
              </a:ext>
            </a:extLst>
          </p:cNvPr>
          <p:cNvSpPr/>
          <p:nvPr userDrawn="1"/>
        </p:nvSpPr>
        <p:spPr>
          <a:xfrm>
            <a:off x="460093" y="2076348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64390" y="533568"/>
            <a:ext cx="5936658" cy="154104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Highlight Text Slide With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446193"/>
            <a:ext cx="5936659" cy="472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Calibri Light" charset="0"/>
              </a:defRPr>
            </a:lvl1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64389" y="3068758"/>
            <a:ext cx="5936660" cy="31796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2F4A7-4A62-924D-A537-AE586082AB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3552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5A47-3F53-EB42-8615-869908B08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Highlight Text Slide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8CC1CC-49CC-CB42-AA8B-4C8EAEE4F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918467"/>
            <a:ext cx="11416278" cy="33047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B355F-FB9B-384A-9895-AA6CD855F9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DEBC23-671C-ED4C-B089-7B2E966E6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89" y="1919288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120"/>
              </a:lnSpc>
              <a:tabLst>
                <a:tab pos="1247775" algn="l"/>
              </a:tabLst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2246254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Purple Highlight "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621B9A-BD52-4A4A-8262-E2AB09BDA51B}"/>
              </a:ext>
            </a:extLst>
          </p:cNvPr>
          <p:cNvSpPr txBox="1">
            <a:spLocks/>
          </p:cNvSpPr>
          <p:nvPr userDrawn="1"/>
        </p:nvSpPr>
        <p:spPr>
          <a:xfrm>
            <a:off x="384464" y="2967173"/>
            <a:ext cx="11423072" cy="8441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20"/>
              </a:lnSpc>
              <a:tabLst>
                <a:tab pos="1247775" algn="l"/>
              </a:tabLst>
            </a:pPr>
            <a:r>
              <a:rPr lang="en-US" sz="66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QUESTIONS?</a:t>
            </a:r>
            <a:endParaRPr lang="en-US" sz="6600" b="0" i="0" baseline="3000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11512-39E5-CA48-8125-CE0D61FF9BA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B98C188C-DE36-574C-8F61-AF3C0AB2D659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DE6A539C-A32B-384F-B5C5-92C3FC309497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CCE2F-B18F-CC47-A756-7D1F6317E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18566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n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951F9105-65D5-B04B-AF20-5B62CFABED3E}"/>
              </a:ext>
            </a:extLst>
          </p:cNvPr>
          <p:cNvSpPr/>
          <p:nvPr userDrawn="1"/>
        </p:nvSpPr>
        <p:spPr>
          <a:xfrm rot="10800000">
            <a:off x="369904" y="-1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gradFill>
            <a:gsLst>
              <a:gs pos="33000">
                <a:srgbClr val="35246C">
                  <a:alpha val="82000"/>
                </a:srgbClr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95300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61714" cy="323790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92150" indent="-2349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092200" indent="-1778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Bulleted text</a:t>
            </a:r>
          </a:p>
          <a:p>
            <a:pPr lvl="1"/>
            <a:r>
              <a:rPr lang="en-US"/>
              <a:t>Sub-bulleted text</a:t>
            </a:r>
          </a:p>
          <a:p>
            <a:pPr lvl="2"/>
            <a:r>
              <a:rPr lang="en-US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6FFB1-E28A-4B41-999C-FE4B93DECE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15026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n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951F9105-65D5-B04B-AF20-5B62CFABED3E}"/>
              </a:ext>
            </a:extLst>
          </p:cNvPr>
          <p:cNvSpPr/>
          <p:nvPr userDrawn="1"/>
        </p:nvSpPr>
        <p:spPr>
          <a:xfrm rot="10800000">
            <a:off x="385143" y="-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95300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61714" cy="323790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92150" indent="-2349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092200" indent="-1778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Bulleted text</a:t>
            </a:r>
          </a:p>
          <a:p>
            <a:pPr lvl="1"/>
            <a:r>
              <a:rPr lang="en-US"/>
              <a:t>Sub-bulleted text</a:t>
            </a:r>
          </a:p>
          <a:p>
            <a:pPr lvl="2"/>
            <a:r>
              <a:rPr lang="en-US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5301F1-938C-2F4A-AB2B-78CF193F88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08605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n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FD25944-D44D-0841-9090-26E86A981E35}"/>
              </a:ext>
            </a:extLst>
          </p:cNvPr>
          <p:cNvSpPr/>
          <p:nvPr userDrawn="1"/>
        </p:nvSpPr>
        <p:spPr>
          <a:xfrm rot="10800000">
            <a:off x="385143" y="-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87208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53622" cy="3237905"/>
          </a:xfrm>
          <a:prstGeom prst="rect">
            <a:avLst/>
          </a:prstGeom>
        </p:spPr>
        <p:txBody>
          <a:bodyPr>
            <a:noAutofit/>
          </a:bodyPr>
          <a:lstStyle>
            <a:lvl1pPr marL="173038" marR="0" indent="-173038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31825" indent="-174625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 baseline="0">
                <a:latin typeface="Calibri Light" charset="0"/>
                <a:ea typeface="Calibri Light" charset="0"/>
                <a:cs typeface="Calibri Light" charset="0"/>
              </a:defRPr>
            </a:lvl2pPr>
            <a:lvl3pPr marL="1089025" indent="-174625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Bulleted text</a:t>
            </a:r>
          </a:p>
          <a:p>
            <a:pPr lvl="1"/>
            <a:r>
              <a:rPr lang="en-US"/>
              <a:t>Sub-bulleted text</a:t>
            </a:r>
          </a:p>
          <a:p>
            <a:pPr lvl="2"/>
            <a:r>
              <a:rPr lang="en-US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D7FF05-613D-5845-B871-CEF3C4FD6E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5527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2986-A3B8-934D-8A8B-50FDCE26E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Text Slide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918467"/>
            <a:ext cx="11416278" cy="33047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2400" b="0" i="0">
                <a:solidFill>
                  <a:srgbClr val="333D47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77195-73EF-4D47-8E6F-BD4F62B5D8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4410E3-9057-234E-AA12-BD0FC19BCB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89" y="1919288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120"/>
              </a:lnSpc>
              <a:tabLst>
                <a:tab pos="1247775" algn="l"/>
              </a:tabLst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240970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ut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32769F-46B4-7E42-B14E-84F6D120597B}"/>
              </a:ext>
            </a:extLst>
          </p:cNvPr>
          <p:cNvCxnSpPr/>
          <p:nvPr userDrawn="1"/>
        </p:nvCxnSpPr>
        <p:spPr>
          <a:xfrm>
            <a:off x="460214" y="4326635"/>
            <a:ext cx="4182621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ngleBackground_gold_RGB.png">
            <a:extLst>
              <a:ext uri="{FF2B5EF4-FFF2-40B4-BE49-F238E27FC236}">
                <a16:creationId xmlns:a16="http://schemas.microsoft.com/office/drawing/2014/main" id="{47676B41-8F82-9E48-A09C-150105BCB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33006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970" y="3419961"/>
            <a:ext cx="4182621" cy="10299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0312" y="2869552"/>
            <a:ext cx="4423700" cy="7892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Key Data Point: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6274" y="3794712"/>
            <a:ext cx="4437737" cy="5319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0.0%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80312" y="4288656"/>
            <a:ext cx="4423700" cy="4983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 cap="all" baseline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Data period: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E83C42-59F1-8F4C-A6EA-33CAF95E54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14C4636-75C6-EF43-A217-78277A34F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89" y="741933"/>
            <a:ext cx="11416278" cy="375667"/>
          </a:xfrm>
        </p:spPr>
        <p:txBody>
          <a:bodyPr>
            <a:normAutofit/>
          </a:bodyPr>
          <a:lstStyle>
            <a:lvl1pPr>
              <a:defRPr sz="2800" b="0" i="0">
                <a:latin typeface="Calibri Light" charset="0"/>
              </a:defRPr>
            </a:lvl1pPr>
          </a:lstStyle>
          <a:p>
            <a:r>
              <a:rPr lang="en-US"/>
              <a:t>Pie Chart Title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5E304A8-25FF-2B43-9EA3-B009C89F1606}"/>
              </a:ext>
            </a:extLst>
          </p:cNvPr>
          <p:cNvSpPr/>
          <p:nvPr userDrawn="1"/>
        </p:nvSpPr>
        <p:spPr>
          <a:xfrm>
            <a:off x="457200" y="1352391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7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pos="3384">
          <p15:clr>
            <a:srgbClr val="FBAE40"/>
          </p15:clr>
        </p15:guide>
        <p15:guide id="3" pos="5976">
          <p15:clr>
            <a:srgbClr val="FBAE40"/>
          </p15:clr>
        </p15:guide>
        <p15:guide id="4" orient="horz" pos="624">
          <p15:clr>
            <a:srgbClr val="FBAE40"/>
          </p15:clr>
        </p15:guide>
        <p15:guide id="5" pos="6240">
          <p15:clr>
            <a:srgbClr val="FBAE40"/>
          </p15:clr>
        </p15:guide>
        <p15:guide id="6" orient="horz" pos="3240">
          <p15:clr>
            <a:srgbClr val="FBAE40"/>
          </p15:clr>
        </p15:guide>
        <p15:guide id="7" orient="horz" pos="3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1" y="1563330"/>
            <a:ext cx="11410161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Optional sub text can go here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8921334" y="5776111"/>
            <a:ext cx="2788312" cy="4426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="0" i="0" cap="all" baseline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Data period: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352391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152F69-F994-844D-90D5-39EB0C1A67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E3270-7FAD-6B48-8B75-2B5CE7734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89" y="741933"/>
            <a:ext cx="11416278" cy="375667"/>
          </a:xfrm>
        </p:spPr>
        <p:txBody>
          <a:bodyPr>
            <a:normAutofit/>
          </a:bodyPr>
          <a:lstStyle>
            <a:lvl1pPr>
              <a:defRPr sz="2800" b="0" i="0">
                <a:latin typeface="Calibri Light" charset="0"/>
              </a:defRPr>
            </a:lvl1pPr>
          </a:lstStyle>
          <a:p>
            <a:r>
              <a:rPr lang="en-US"/>
              <a:t>Bar Chart Title</a:t>
            </a:r>
          </a:p>
        </p:txBody>
      </p:sp>
    </p:spTree>
    <p:extLst>
      <p:ext uri="{BB962C8B-B14F-4D97-AF65-F5344CB8AC3E}">
        <p14:creationId xmlns:p14="http://schemas.microsoft.com/office/powerpoint/2010/main" val="2276701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37350" y="571500"/>
            <a:ext cx="5454650" cy="56769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22860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49A38A-B4E4-3D4A-B1B3-756795080968}"/>
              </a:ext>
            </a:extLst>
          </p:cNvPr>
          <p:cNvSpPr/>
          <p:nvPr userDrawn="1"/>
        </p:nvSpPr>
        <p:spPr>
          <a:xfrm>
            <a:off x="460093" y="2076348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64389" y="514585"/>
            <a:ext cx="5987859" cy="154104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Text Slide With Image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446193"/>
            <a:ext cx="5987859" cy="472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/>
              <a:t>This is a sub header for the slide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4389" y="3089015"/>
            <a:ext cx="5987859" cy="31593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 baseline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20B4A3-8AB3-414B-B30E-049702F254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4883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BF0CCB-4DAF-6D4A-BFB7-B893A1F01BD0}"/>
              </a:ext>
            </a:extLst>
          </p:cNvPr>
          <p:cNvSpPr/>
          <p:nvPr userDrawn="1"/>
        </p:nvSpPr>
        <p:spPr>
          <a:xfrm>
            <a:off x="6851228" y="2016928"/>
            <a:ext cx="4991477" cy="4117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389" y="546895"/>
            <a:ext cx="11478316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Text Slide With Bullet List #1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1944218"/>
            <a:ext cx="6086288" cy="41898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153289" y="2327100"/>
            <a:ext cx="4393089" cy="8130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Calibri Light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 sub header for bullets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7153289" y="3262672"/>
            <a:ext cx="4393090" cy="2709250"/>
          </a:xfrm>
          <a:prstGeom prst="rect">
            <a:avLst/>
          </a:prstGeom>
        </p:spPr>
        <p:txBody>
          <a:bodyPr>
            <a:normAutofit/>
          </a:bodyPr>
          <a:lstStyle>
            <a:lvl1pPr marL="290513" indent="-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>
                <a:tab pos="1247775" algn="l"/>
              </a:tabLst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BFDAA-F268-BC4D-8FB5-C68F906367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59270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  <p15:guide id="2" pos="7464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4560">
          <p15:clr>
            <a:srgbClr val="FBAE40"/>
          </p15:clr>
        </p15:guide>
        <p15:guide id="5" pos="47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665B8-7690-0340-BB77-7C070FB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526072"/>
            <a:ext cx="11416278" cy="87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C522-04BE-1E46-9613-14F16F5A4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572" y="6452244"/>
            <a:ext cx="2410752" cy="2730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E5D1F-346B-5044-B6AA-4A6A38C3A2A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83" y="6468428"/>
            <a:ext cx="1202283" cy="1603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42DF5-13D4-7C41-8F4C-B41CE9AA4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33" y="1825625"/>
            <a:ext cx="114081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7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rgbClr val="2E216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457200" indent="-228600" algn="l" defTabSz="914400" rtl="0" eaLnBrk="1" latinLnBrk="0" hangingPunct="1">
        <a:lnSpc>
          <a:spcPts val="308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>
          <a:tab pos="1247775" algn="l"/>
        </a:tabLst>
        <a:defRPr lang="en-US" sz="2800" b="0" i="0" kern="1200" dirty="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1pPr>
      <a:lvl2pPr marL="8001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2pPr>
      <a:lvl3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3pPr>
      <a:lvl4pPr marL="1657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4pPr>
      <a:lvl5pPr marL="21145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orient="horz" pos="4176">
          <p15:clr>
            <a:srgbClr val="F26B43"/>
          </p15:clr>
        </p15:guide>
        <p15:guide id="3" orient="horz" pos="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665B8-7690-0340-BB77-7C070FB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526072"/>
            <a:ext cx="11416278" cy="87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C522-04BE-1E46-9613-14F16F5A4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572" y="6452244"/>
            <a:ext cx="2410752" cy="2730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34" y="6470725"/>
            <a:ext cx="1190065" cy="15867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6CD8E-2A63-C24C-9F1F-6814992B7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389" y="1825625"/>
            <a:ext cx="114162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15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342900" indent="-228600" algn="l" defTabSz="914400" rtl="0" eaLnBrk="1" latinLnBrk="0" hangingPunct="1">
        <a:lnSpc>
          <a:spcPts val="308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>
          <a:tab pos="1247775" algn="l"/>
        </a:tabLst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8001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1657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21145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orient="horz" pos="4176">
          <p15:clr>
            <a:srgbClr val="F26B43"/>
          </p15:clr>
        </p15:guide>
        <p15:guide id="3" orient="horz" pos="696">
          <p15:clr>
            <a:srgbClr val="F26B43"/>
          </p15:clr>
        </p15:guide>
        <p15:guide id="4" orient="horz" pos="1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uwneurosurgery?lang=en" TargetMode="External"/><Relationship Id="rId7" Type="http://schemas.openxmlformats.org/officeDocument/2006/relationships/hyperlink" Target="mailto:ravanpay@uw.edu" TargetMode="External"/><Relationship Id="rId2" Type="http://schemas.openxmlformats.org/officeDocument/2006/relationships/hyperlink" Target="https://www.youtube.com/user/UWNeurosurgery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resns@uw.edu" TargetMode="External"/><Relationship Id="rId5" Type="http://schemas.openxmlformats.org/officeDocument/2006/relationships/hyperlink" Target="https://neurosurgery.uw.edu/education/residency-program" TargetMode="External"/><Relationship Id="rId4" Type="http://schemas.openxmlformats.org/officeDocument/2006/relationships/hyperlink" Target="https://twitter.com/uw_nsg_r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University of Washington</a:t>
            </a:r>
            <a:br>
              <a:rPr lang="en-US" dirty="0"/>
            </a:br>
            <a:r>
              <a:rPr lang="en-US" dirty="0"/>
              <a:t>Neurological Surgery Residency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4483" y="3917590"/>
            <a:ext cx="8842883" cy="11101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DEPARTMENT OF NEUROLOGICAL SURGERY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CNS Virtual Residency Fair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Dr. Ali ravanpay, associate Program director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AUGUST 2, 2023</a:t>
            </a:r>
          </a:p>
        </p:txBody>
      </p:sp>
    </p:spTree>
    <p:extLst>
      <p:ext uri="{BB962C8B-B14F-4D97-AF65-F5344CB8AC3E}">
        <p14:creationId xmlns:p14="http://schemas.microsoft.com/office/powerpoint/2010/main" val="274236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BF7F-0AE6-433D-8ED9-192CDE7F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Staying Connected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7343C-27E0-4F69-9626-13A67006A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89" y="1796902"/>
            <a:ext cx="11416278" cy="44263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YouTube: </a:t>
            </a:r>
            <a:r>
              <a:rPr lang="en-US" dirty="0">
                <a:latin typeface="Calibri Light"/>
                <a:ea typeface="Calibri Light"/>
                <a:cs typeface="Calibri Light"/>
                <a:hlinkClick r:id="rId2"/>
              </a:rPr>
              <a:t>https://www.youtube.com/user/UWNeurosurgery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 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Department Twitter: </a:t>
            </a:r>
            <a:r>
              <a:rPr lang="en-US" dirty="0">
                <a:latin typeface="Calibri Light"/>
                <a:ea typeface="Calibri Light"/>
                <a:cs typeface="Calibri Light"/>
                <a:hlinkClick r:id="rId3"/>
              </a:rPr>
              <a:t>https://twitter.com/uwneurosurgery?lang=en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 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Residency Twitter: </a:t>
            </a:r>
            <a:r>
              <a:rPr lang="en-US" dirty="0">
                <a:latin typeface="Calibri Light"/>
                <a:ea typeface="Calibri Light"/>
                <a:cs typeface="Calibri Light"/>
                <a:hlinkClick r:id="rId4"/>
              </a:rPr>
              <a:t>https://twitter.com/uw_nsg_res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 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Residency Website: </a:t>
            </a:r>
            <a:r>
              <a:rPr lang="en-US" dirty="0">
                <a:latin typeface="Calibri Light"/>
                <a:ea typeface="Calibri Light"/>
                <a:cs typeface="Calibri Light"/>
                <a:hlinkClick r:id="rId5"/>
              </a:rPr>
              <a:t>https://neurosurgery.uw.edu/education/residency-program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 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For questions about our residency program, please contact Residency Program Coordinator Megan Osika-Dass at </a:t>
            </a:r>
            <a:r>
              <a:rPr lang="en-US" dirty="0">
                <a:latin typeface="Calibri Light"/>
                <a:ea typeface="Calibri Light"/>
                <a:cs typeface="Calibri Light"/>
                <a:hlinkClick r:id="rId6"/>
              </a:rPr>
              <a:t>resns@uw.edu.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 Light"/>
                <a:ea typeface="Calibri Light"/>
                <a:cs typeface="Calibri Light"/>
              </a:rPr>
              <a:t>For specific questions for Dr. Ali Ravanpay, please email </a:t>
            </a:r>
            <a:r>
              <a:rPr lang="en-US" dirty="0">
                <a:latin typeface="Calibri Light"/>
                <a:ea typeface="Calibri Light"/>
                <a:cs typeface="Calibri Light"/>
                <a:hlinkClick r:id="rId7"/>
              </a:rPr>
              <a:t>ravanpay@uw.edu.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2CDB05-A15C-4E46-85B8-A92BC71D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61" y="405755"/>
            <a:ext cx="11416278" cy="1025415"/>
          </a:xfrm>
        </p:spPr>
        <p:txBody>
          <a:bodyPr>
            <a:normAutofit/>
          </a:bodyPr>
          <a:lstStyle/>
          <a:p>
            <a:r>
              <a:rPr lang="en-US"/>
              <a:t>Residency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48DA4-3BD3-464C-940C-0EA7680DD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474" y="1828800"/>
            <a:ext cx="5262508" cy="46958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+mj-lt"/>
                <a:cs typeface="Calibri Light"/>
              </a:rPr>
              <a:t>3-10x more than ACGME required cases across all categories per resident</a:t>
            </a:r>
            <a:endParaRPr lang="en-US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+mj-lt"/>
                <a:cs typeface="Calibri Light"/>
              </a:rPr>
              <a:t>All residents 2017-2022 have gone on to Fellowship placement and academic appointments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cs typeface="Calibri Light"/>
              </a:rPr>
              <a:t>Commitment to diversity in neurosurgery, with more than 2x number of female residents and residents of color compared to national average (ABNS)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84F37-1535-4826-AA13-481D69D71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21" y="314947"/>
            <a:ext cx="5628038" cy="3356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68BB11D1-6848-89E6-1DB6-867FA256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743" y="4692575"/>
            <a:ext cx="2925170" cy="1953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Map&#10;&#10;Description automatically generated">
            <a:extLst>
              <a:ext uri="{FF2B5EF4-FFF2-40B4-BE49-F238E27FC236}">
                <a16:creationId xmlns:a16="http://schemas.microsoft.com/office/drawing/2014/main" id="{AD6FE447-CFDF-626D-EB64-F0605E3E4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938" y="3383091"/>
            <a:ext cx="3550692" cy="246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410F9-F932-7D86-1DEC-C20EE8091DDB}"/>
              </a:ext>
            </a:extLst>
          </p:cNvPr>
          <p:cNvSpPr txBox="1"/>
          <p:nvPr/>
        </p:nvSpPr>
        <p:spPr>
          <a:xfrm>
            <a:off x="8615148" y="5987954"/>
            <a:ext cx="35029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("Where Are They Now" Residency Program Webpage, 2022)</a:t>
            </a:r>
          </a:p>
        </p:txBody>
      </p:sp>
    </p:spTree>
    <p:extLst>
      <p:ext uri="{BB962C8B-B14F-4D97-AF65-F5344CB8AC3E}">
        <p14:creationId xmlns:p14="http://schemas.microsoft.com/office/powerpoint/2010/main" val="46274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FBE6-3598-4026-A9AC-B194D09A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Our Residents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D590-2A2B-4974-9623-FE40FFB2C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89" y="1562986"/>
            <a:ext cx="5898188" cy="46602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+mj-lt"/>
                <a:ea typeface="Calibri Light"/>
                <a:cs typeface="Calibri Light"/>
              </a:rPr>
              <a:t>UW Dept. of Neurological Surgery has over 20,000 sq ft of dedicated laboratory research and office space. </a:t>
            </a:r>
            <a:endParaRPr lang="en-US" sz="2200">
              <a:latin typeface="+mj-lt"/>
            </a:endParaRPr>
          </a:p>
          <a:p>
            <a:pPr marL="2286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+mj-lt"/>
                <a:ea typeface="Calibri Light"/>
                <a:cs typeface="Calibri Light"/>
              </a:rPr>
              <a:t>All NS residents rotate at: </a:t>
            </a:r>
            <a:endParaRPr lang="en-US" sz="2200">
              <a:latin typeface="+mj-lt"/>
            </a:endParaRPr>
          </a:p>
          <a:p>
            <a:pPr marL="6858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>
                <a:latin typeface="+mj-lt"/>
                <a:ea typeface="Calibri Light"/>
                <a:cs typeface="Calibri Light"/>
              </a:rPr>
              <a:t>Harborview Medical Center</a:t>
            </a:r>
          </a:p>
          <a:p>
            <a:pPr marL="1028700" lvl="1" indent="-457200">
              <a:spcBef>
                <a:spcPts val="0"/>
              </a:spcBef>
              <a:buFont typeface="+mj-lt"/>
              <a:buAutoNum type="alphaLcParenR"/>
            </a:pPr>
            <a:r>
              <a:rPr lang="en-US" sz="2200">
                <a:latin typeface="+mj-lt"/>
                <a:ea typeface="Open Sans"/>
                <a:cs typeface="Open Sans"/>
              </a:rPr>
              <a:t>~6k trauma admissions per year; one of the highest-volume centers in US (only Level 1 Trauma Hospital in WA, WY, AK, MT, ID)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>
                <a:latin typeface="+mj-lt"/>
                <a:ea typeface="Calibri Light"/>
                <a:cs typeface="Calibri Light"/>
              </a:rPr>
              <a:t>University of Washington Medical Center (Montlake Campus and NW Campus)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>
                <a:latin typeface="+mj-lt"/>
                <a:ea typeface="Calibri Light"/>
                <a:cs typeface="Calibri Light"/>
              </a:rPr>
              <a:t>Seattle Children’s Hospital (8 months)</a:t>
            </a:r>
          </a:p>
          <a:p>
            <a:pPr marL="6858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>
                <a:latin typeface="+mj-lt"/>
                <a:ea typeface="Calibri Light"/>
                <a:cs typeface="Calibri Light"/>
              </a:rPr>
              <a:t>Seattle VA (4 months)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908D7-FEFE-4E04-AA71-9DAB9615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33" y="2073349"/>
            <a:ext cx="5503039" cy="3697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3AD0E2-CFA6-45C3-99DC-AECF4EFBAA75}"/>
              </a:ext>
            </a:extLst>
          </p:cNvPr>
          <p:cNvSpPr txBox="1"/>
          <p:nvPr/>
        </p:nvSpPr>
        <p:spPr>
          <a:xfrm>
            <a:off x="11056545" y="577070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UWMC</a:t>
            </a:r>
          </a:p>
        </p:txBody>
      </p:sp>
    </p:spTree>
    <p:extLst>
      <p:ext uri="{BB962C8B-B14F-4D97-AF65-F5344CB8AC3E}">
        <p14:creationId xmlns:p14="http://schemas.microsoft.com/office/powerpoint/2010/main" val="123118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2CDB05-A15C-4E46-85B8-A92BC71D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61" y="405755"/>
            <a:ext cx="11416278" cy="1025415"/>
          </a:xfrm>
        </p:spPr>
        <p:txBody>
          <a:bodyPr>
            <a:normAutofit/>
          </a:bodyPr>
          <a:lstStyle/>
          <a:p>
            <a:r>
              <a:rPr lang="en-US"/>
              <a:t>Faculty and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48DA4-3BD3-464C-940C-0EA7680DD4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4531" y="1605517"/>
            <a:ext cx="6253160" cy="47102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ea typeface="Calibri Light"/>
                <a:cs typeface="Calibri Light"/>
              </a:rPr>
              <a:t>Our department has 26 neurosurgeons and 15 neuroscientists</a:t>
            </a:r>
            <a:endParaRPr lang="en-US">
              <a:ea typeface="Calibri Light"/>
              <a:cs typeface="Calibri Ligh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ea typeface="Calibri Light"/>
                <a:cs typeface="Calibri Light"/>
              </a:rPr>
              <a:t>6 Faculty/Resident research groups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ea typeface="Calibri Light"/>
                <a:cs typeface="Calibri Light"/>
              </a:rPr>
              <a:t>Faculty devoted to NS Resident research</a:t>
            </a:r>
            <a:endParaRPr lang="en-US">
              <a:ea typeface="Calibri Light"/>
              <a:cs typeface="Calibri Light"/>
            </a:endParaRP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  <a:ea typeface="Open Sans"/>
                <a:cs typeface="Calibri Light"/>
              </a:rPr>
              <a:t>Senior Advisor for Research Education </a:t>
            </a:r>
            <a:endParaRPr lang="en-US">
              <a:latin typeface="Calibri Light" charset="0"/>
              <a:ea typeface="Open Sans"/>
              <a:cs typeface="Calibri Light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+mj-lt"/>
                <a:ea typeface="Open Sans"/>
                <a:cs typeface="Calibri Light"/>
              </a:rPr>
              <a:t>Vice Chair of Research</a:t>
            </a:r>
            <a:endParaRPr lang="en-US">
              <a:solidFill>
                <a:srgbClr val="000000"/>
              </a:solidFill>
              <a:latin typeface="Calibri Light" charset="0"/>
              <a:ea typeface="Open Sans"/>
              <a:cs typeface="Calibri Ligh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ea typeface="Calibri Light"/>
                <a:cs typeface="Calibri Light"/>
              </a:rPr>
              <a:t>$40 mil. in research support</a:t>
            </a:r>
            <a:endParaRPr lang="en-US">
              <a:solidFill>
                <a:srgbClr val="000000"/>
              </a:solidFill>
              <a:latin typeface="+mj-lt"/>
              <a:cs typeface="Calibri Ligh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36 Resident PubMed articles and 2 chapters</a:t>
            </a:r>
            <a:endParaRPr lang="en-US">
              <a:solidFill>
                <a:srgbClr val="000000"/>
              </a:solidFill>
              <a:latin typeface="+mj-lt"/>
              <a:cs typeface="Calibri Ligh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145 Faculty PubMed articles and 3 chapters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ea typeface="Calibri Light"/>
                <a:cs typeface="Calibri Light"/>
              </a:rPr>
              <a:t>NIH R25 Training Grant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  <a:ea typeface="Calibri Light"/>
                <a:cs typeface="Calibri Light"/>
              </a:rPr>
              <a:t>&gt;50 Patents and innovations in 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00368-61DF-4F54-8795-66AEA6D6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0" y="1861670"/>
            <a:ext cx="5566671" cy="39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EC16-469C-4DAC-8001-EF0185CC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 Light"/>
                <a:cs typeface="Calibri Light"/>
              </a:rPr>
              <a:t>Cultivating Resident Success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A592F-A838-4698-B877-83A8EEB8DF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89" y="1717768"/>
            <a:ext cx="5643005" cy="46770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Weekly didactic sessions and case conferences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WISH Courses (dissection surgical techniques)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Mock Oral Boards Semi-Annually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End of Rotation Evaluation Meetings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Research Meetings and protected research time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Resident and Faculty clinical mentorship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latin typeface="Calibri Light"/>
                <a:cs typeface="Calibri Light"/>
              </a:rPr>
              <a:t>Professional development funds for meetings and conferences</a:t>
            </a:r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728547E-D51A-739A-40EA-D6B7439EA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16" b="17052"/>
          <a:stretch/>
        </p:blipFill>
        <p:spPr>
          <a:xfrm>
            <a:off x="5884459" y="1865763"/>
            <a:ext cx="6098279" cy="37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2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EC16-469C-4DAC-8001-EF0185CC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 Light"/>
                <a:cs typeface="Calibri Light"/>
              </a:rPr>
              <a:t>Cultivating Resident Success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F5C577-4AE1-4556-B8E4-D63780E90989}"/>
              </a:ext>
            </a:extLst>
          </p:cNvPr>
          <p:cNvSpPr txBox="1">
            <a:spLocks/>
          </p:cNvSpPr>
          <p:nvPr/>
        </p:nvSpPr>
        <p:spPr>
          <a:xfrm>
            <a:off x="440587" y="1713283"/>
            <a:ext cx="5805533" cy="48068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400" b="0" i="0" kern="1200">
                <a:solidFill>
                  <a:srgbClr val="333D47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Calibri Light"/>
                <a:cs typeface="Calibri Light"/>
              </a:rPr>
              <a:t>Strong, centralized GME Office with 4 wellness counselors</a:t>
            </a:r>
            <a:endParaRPr lang="en-US" sz="2000">
              <a:cs typeface="Calibri Ligh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Calibri Light"/>
                <a:cs typeface="Calibri Light"/>
              </a:rPr>
              <a:t>UW consistently rated 5/5 on Campus Pride Index and Human Rights Campaign Foundation has awarded its LGBTQ Healthcare Equality Leader designation to UW Medicine's four hospitals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Calibri Light"/>
                <a:cs typeface="Calibri Light"/>
              </a:rPr>
              <a:t>Annual Wellness Meetings with Program Director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9216F7-AE3B-7923-91F6-A9BEBC0F3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b="33231"/>
          <a:stretch/>
        </p:blipFill>
        <p:spPr>
          <a:xfrm>
            <a:off x="444500" y="4802011"/>
            <a:ext cx="6210300" cy="19304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2E5C7B8-C25B-8D51-F856-811A04A3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4" r="7438" b="-312"/>
          <a:stretch/>
        </p:blipFill>
        <p:spPr>
          <a:xfrm>
            <a:off x="6946900" y="1399667"/>
            <a:ext cx="4991104" cy="40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7BD974C-66E9-3031-7529-2CA3DFD0882C}"/>
              </a:ext>
            </a:extLst>
          </p:cNvPr>
          <p:cNvSpPr>
            <a:spLocks noGrp="1"/>
          </p:cNvSpPr>
          <p:nvPr/>
        </p:nvSpPr>
        <p:spPr>
          <a:xfrm>
            <a:off x="507264" y="1762515"/>
            <a:ext cx="11177443" cy="46036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400" b="0" i="0" kern="1200">
                <a:solidFill>
                  <a:srgbClr val="333D47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</a:rPr>
              <a:t>July 2023 Stipend: $72,564.00 with annual increases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</a:rPr>
              <a:t>Role is unionized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j-lt"/>
              </a:rPr>
              <a:t>Benefits include: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Excellent healthcare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  <a:ea typeface="Open Sans"/>
                <a:cs typeface="Open Sans"/>
              </a:rPr>
              <a:t>4 weeks of paid vacation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Retirement plan matching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Unlimited transit pass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  <a:ea typeface="Open Sans"/>
                <a:cs typeface="Open Sans"/>
              </a:rPr>
              <a:t>Home call stipend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Childcare fund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Meal credits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Professional development funds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Professional liability coverage</a:t>
            </a:r>
          </a:p>
          <a:p>
            <a:pPr lvl="1">
              <a:spcBef>
                <a:spcPts val="0"/>
              </a:spcBef>
            </a:pPr>
            <a:r>
              <a:rPr lang="en-US">
                <a:latin typeface="+mj-lt"/>
              </a:rPr>
              <a:t>And much more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6C473-978F-7302-A202-CE4A3648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 Benefits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FF818-A420-B2BC-FA45-D405E31D6C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pic>
        <p:nvPicPr>
          <p:cNvPr id="6" name="Graphic 1" descr="Suitcase">
            <a:extLst>
              <a:ext uri="{FF2B5EF4-FFF2-40B4-BE49-F238E27FC236}">
                <a16:creationId xmlns:a16="http://schemas.microsoft.com/office/drawing/2014/main" id="{10A76C72-C8C5-0B5E-E5D2-0EF3818D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5596" y="2538812"/>
            <a:ext cx="914400" cy="914400"/>
          </a:xfrm>
          <a:prstGeom prst="rect">
            <a:avLst/>
          </a:prstGeom>
        </p:spPr>
      </p:pic>
      <p:pic>
        <p:nvPicPr>
          <p:cNvPr id="7" name="Graphic 2" descr="Presentation with media">
            <a:extLst>
              <a:ext uri="{FF2B5EF4-FFF2-40B4-BE49-F238E27FC236}">
                <a16:creationId xmlns:a16="http://schemas.microsoft.com/office/drawing/2014/main" id="{171EDDE5-254D-A8DA-A929-C552C2C5D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9173" y="5119309"/>
            <a:ext cx="914400" cy="914400"/>
          </a:xfrm>
          <a:prstGeom prst="rect">
            <a:avLst/>
          </a:prstGeom>
        </p:spPr>
      </p:pic>
      <p:pic>
        <p:nvPicPr>
          <p:cNvPr id="8" name="Graphic 3" descr="Money">
            <a:extLst>
              <a:ext uri="{FF2B5EF4-FFF2-40B4-BE49-F238E27FC236}">
                <a16:creationId xmlns:a16="http://schemas.microsoft.com/office/drawing/2014/main" id="{6FC11ABD-1162-0895-6AE6-2AEB114AC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8407" y="1931894"/>
            <a:ext cx="914400" cy="914400"/>
          </a:xfrm>
          <a:prstGeom prst="rect">
            <a:avLst/>
          </a:prstGeom>
        </p:spPr>
      </p:pic>
      <p:pic>
        <p:nvPicPr>
          <p:cNvPr id="9" name="Graphic 4" descr="Flask">
            <a:extLst>
              <a:ext uri="{FF2B5EF4-FFF2-40B4-BE49-F238E27FC236}">
                <a16:creationId xmlns:a16="http://schemas.microsoft.com/office/drawing/2014/main" id="{AF4D9D9A-C5D7-9F56-DBA7-D38A11E01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503" y="3563299"/>
            <a:ext cx="914400" cy="914400"/>
          </a:xfrm>
          <a:prstGeom prst="rect">
            <a:avLst/>
          </a:prstGeom>
        </p:spPr>
      </p:pic>
      <p:pic>
        <p:nvPicPr>
          <p:cNvPr id="10" name="Graphic 5" descr="Fork and knife">
            <a:extLst>
              <a:ext uri="{FF2B5EF4-FFF2-40B4-BE49-F238E27FC236}">
                <a16:creationId xmlns:a16="http://schemas.microsoft.com/office/drawing/2014/main" id="{D903B32F-5577-B828-4A11-B083452D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1151" y="2596995"/>
            <a:ext cx="758031" cy="758031"/>
          </a:xfrm>
          <a:prstGeom prst="rect">
            <a:avLst/>
          </a:prstGeom>
        </p:spPr>
      </p:pic>
      <p:pic>
        <p:nvPicPr>
          <p:cNvPr id="11" name="Graphic 6" descr="Sleep">
            <a:extLst>
              <a:ext uri="{FF2B5EF4-FFF2-40B4-BE49-F238E27FC236}">
                <a16:creationId xmlns:a16="http://schemas.microsoft.com/office/drawing/2014/main" id="{11F3C9B4-37F9-448F-8AAF-1F0D480C4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75357" y="4381029"/>
            <a:ext cx="914400" cy="914400"/>
          </a:xfrm>
          <a:prstGeom prst="rect">
            <a:avLst/>
          </a:prstGeom>
        </p:spPr>
      </p:pic>
      <p:pic>
        <p:nvPicPr>
          <p:cNvPr id="12" name="Graphic 7" descr="Stroller">
            <a:extLst>
              <a:ext uri="{FF2B5EF4-FFF2-40B4-BE49-F238E27FC236}">
                <a16:creationId xmlns:a16="http://schemas.microsoft.com/office/drawing/2014/main" id="{11EAE509-6C89-B197-255B-4591E0D5B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4782" y="4381029"/>
            <a:ext cx="914400" cy="914400"/>
          </a:xfrm>
          <a:prstGeom prst="rect">
            <a:avLst/>
          </a:prstGeom>
        </p:spPr>
      </p:pic>
      <p:pic>
        <p:nvPicPr>
          <p:cNvPr id="13" name="Graphic 8" descr="Brain">
            <a:extLst>
              <a:ext uri="{FF2B5EF4-FFF2-40B4-BE49-F238E27FC236}">
                <a16:creationId xmlns:a16="http://schemas.microsoft.com/office/drawing/2014/main" id="{64D0F5C8-7FDD-9C12-61CB-17D25F3D7B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43308" y="35420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4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BF61-6F21-4A06-BB02-716FB888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 Light"/>
                <a:ea typeface="Calibri Light"/>
                <a:cs typeface="Calibri Light"/>
              </a:rPr>
              <a:t>Resident Quotes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294B-222B-43CB-8E62-EE9AA2D04E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89" y="1574732"/>
            <a:ext cx="7123678" cy="52285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latin typeface="Calibri Light"/>
                <a:ea typeface="Calibri Light"/>
                <a:cs typeface="Calibri Light"/>
              </a:rPr>
              <a:t>“We pride ourselves in a </a:t>
            </a:r>
            <a:r>
              <a:rPr lang="en-US" sz="1600" b="1" dirty="0">
                <a:latin typeface="Calibri Light"/>
                <a:ea typeface="Calibri Light"/>
                <a:cs typeface="Calibri Light"/>
              </a:rPr>
              <a:t>high-volume operative training program with extensive opportunities for clinical and basic science research</a:t>
            </a:r>
            <a:r>
              <a:rPr lang="en-US" sz="1600" dirty="0">
                <a:latin typeface="Calibri Light"/>
                <a:ea typeface="Calibri Light"/>
                <a:cs typeface="Calibri Light"/>
              </a:rPr>
              <a:t>. Every aspect of neurosurgery has a solid representation within our department, and your academic interests will certainly be fostered during your time here.”</a:t>
            </a:r>
          </a:p>
          <a:p>
            <a:r>
              <a:rPr lang="en-US" sz="1600" dirty="0">
                <a:latin typeface="Calibri Light"/>
                <a:ea typeface="Calibri Light"/>
                <a:cs typeface="Calibri Light"/>
              </a:rPr>
              <a:t>"Based at a high volume, complex pathology, quaternary referral center, and under </a:t>
            </a:r>
            <a:r>
              <a:rPr lang="en-US" sz="1600" b="1" dirty="0">
                <a:latin typeface="Calibri Light"/>
                <a:ea typeface="Calibri Light"/>
                <a:cs typeface="Calibri Light"/>
              </a:rPr>
              <a:t>unparalleled mentorship from a diverse, world renown multidisciplinary faculty</a:t>
            </a:r>
            <a:r>
              <a:rPr lang="en-US" sz="1600" dirty="0">
                <a:latin typeface="Calibri Light"/>
                <a:ea typeface="Calibri Light"/>
                <a:cs typeface="Calibri Light"/>
              </a:rPr>
              <a:t>, the University of Washington/Harborview Medical Center neurosurgical residency program is committed to producing precision trained academic neurosurgeons both technically and scientifically."</a:t>
            </a:r>
            <a:endParaRPr lang="en-US" dirty="0"/>
          </a:p>
          <a:p>
            <a:r>
              <a:rPr lang="en-US" sz="1600" dirty="0">
                <a:latin typeface="Calibri Light"/>
                <a:cs typeface="Calibri Light"/>
              </a:rPr>
              <a:t>"We had a good comradery and this tone was set at the top."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94B7E-13ED-414F-906E-5927A0F3F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11425" r="14591" b="33605"/>
          <a:stretch/>
        </p:blipFill>
        <p:spPr>
          <a:xfrm>
            <a:off x="7488067" y="308912"/>
            <a:ext cx="4503878" cy="2513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AC63D-B68D-400B-A07C-085EA090A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 b="28837"/>
          <a:stretch/>
        </p:blipFill>
        <p:spPr>
          <a:xfrm>
            <a:off x="7488067" y="3051364"/>
            <a:ext cx="4537356" cy="32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10A-0AF5-49C7-A9DD-0B2FFE2B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Living in Seattle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2EA4F-58DC-4163-827A-BBF6BDCD7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389" y="1775467"/>
            <a:ext cx="5852161" cy="49823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Calibri Light"/>
                <a:cs typeface="Calibri Light"/>
              </a:rPr>
              <a:t>Seattle is well-known for its strong coffee culture, culinary prowess, historic markets, outstanding outdoor recreation, dog-friendliness, professional sports teams, and maritime presence</a:t>
            </a:r>
          </a:p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2F6CB6D-89EE-74BE-9441-734FC869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3" y="3860483"/>
            <a:ext cx="3388246" cy="281112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EB655DB-0B75-5879-3659-F71770503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0" r="424" b="12994"/>
          <a:stretch/>
        </p:blipFill>
        <p:spPr>
          <a:xfrm>
            <a:off x="5968620" y="294185"/>
            <a:ext cx="6032352" cy="323480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E5153C5-C373-AF2D-C249-F87D47C730C9}"/>
              </a:ext>
            </a:extLst>
          </p:cNvPr>
          <p:cNvSpPr txBox="1">
            <a:spLocks/>
          </p:cNvSpPr>
          <p:nvPr/>
        </p:nvSpPr>
        <p:spPr>
          <a:xfrm>
            <a:off x="3985216" y="3808226"/>
            <a:ext cx="8012678" cy="30528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400" b="0" i="0" kern="1200">
                <a:solidFill>
                  <a:srgbClr val="333D47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>
                <a:latin typeface="Calibri Light"/>
                <a:cs typeface="Calibri Light"/>
              </a:rPr>
              <a:t>27-mile paved bike path--much of it along the 200 miles of Seattle shoreline</a:t>
            </a:r>
            <a:endParaRPr lang="en-US">
              <a:cs typeface="Calibri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>
                <a:latin typeface="Calibri Light"/>
                <a:cs typeface="Calibri Light"/>
              </a:rPr>
              <a:t>400 city parks with gardens, sports fields, water access, and off-leash dog areas</a:t>
            </a:r>
            <a:endParaRPr lang="en-US">
              <a:cs typeface="Calibri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>
                <a:latin typeface="Calibri Light"/>
                <a:cs typeface="Calibri Light"/>
              </a:rPr>
              <a:t>Large number of events and cultural group gatherings</a:t>
            </a:r>
            <a:endParaRPr lang="en-US">
              <a:cs typeface="Calibri Ligh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>
                <a:latin typeface="Calibri Light"/>
                <a:cs typeface="Calibri Light"/>
              </a:rPr>
              <a:t>Convenient domestic and international travel options through airport hub and WA ferry system</a:t>
            </a:r>
            <a:endParaRPr lang="en-US"/>
          </a:p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3145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Theme">
  <a:themeElements>
    <a:clrScheme name="Brand Custom Colors">
      <a:dk1>
        <a:srgbClr val="32006E"/>
      </a:dk1>
      <a:lt1>
        <a:srgbClr val="FFFFFF"/>
      </a:lt1>
      <a:dk2>
        <a:srgbClr val="566069"/>
      </a:dk2>
      <a:lt2>
        <a:srgbClr val="C3C5C8"/>
      </a:lt2>
      <a:accent1>
        <a:srgbClr val="76236C"/>
      </a:accent1>
      <a:accent2>
        <a:srgbClr val="FFC700"/>
      </a:accent2>
      <a:accent3>
        <a:srgbClr val="2C69CE"/>
      </a:accent3>
      <a:accent4>
        <a:srgbClr val="D24310"/>
      </a:accent4>
      <a:accent5>
        <a:srgbClr val="32006E"/>
      </a:accent5>
      <a:accent6>
        <a:srgbClr val="00899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Template_3" id="{14C561A3-933A-2B4E-A955-88FE6BC96650}" vid="{60DDCB24-7F75-FB40-B083-0C3F54D99862}"/>
    </a:ext>
  </a:extLst>
</a:theme>
</file>

<file path=ppt/theme/theme2.xml><?xml version="1.0" encoding="utf-8"?>
<a:theme xmlns:a="http://schemas.openxmlformats.org/drawingml/2006/main" name="Purple Highlight Theme">
  <a:themeElements>
    <a:clrScheme name="Custom 11">
      <a:dk1>
        <a:srgbClr val="FFFFFF"/>
      </a:dk1>
      <a:lt1>
        <a:srgbClr val="2E2061"/>
      </a:lt1>
      <a:dk2>
        <a:srgbClr val="333C47"/>
      </a:dk2>
      <a:lt2>
        <a:srgbClr val="333F50"/>
      </a:lt2>
      <a:accent1>
        <a:srgbClr val="50637C"/>
      </a:accent1>
      <a:accent2>
        <a:srgbClr val="34246C"/>
      </a:accent2>
      <a:accent3>
        <a:srgbClr val="6C2B69"/>
      </a:accent3>
      <a:accent4>
        <a:srgbClr val="FFD96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Template_3" id="{14C561A3-933A-2B4E-A955-88FE6BC96650}" vid="{7188B3DD-D22F-9849-8AC5-DA7A84D67D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691</Words>
  <Application>Microsoft Office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Encode Sans Normal Medium</vt:lpstr>
      <vt:lpstr>Open Sans</vt:lpstr>
      <vt:lpstr>White Theme</vt:lpstr>
      <vt:lpstr>Purple Highlight Theme</vt:lpstr>
      <vt:lpstr>Introduction to  University of Washington Neurological Surgery Residency</vt:lpstr>
      <vt:lpstr>Residency Overview</vt:lpstr>
      <vt:lpstr>Where Our Residents Work</vt:lpstr>
      <vt:lpstr>Faculty and Research</vt:lpstr>
      <vt:lpstr>Cultivating Resident Success</vt:lpstr>
      <vt:lpstr>Cultivating Resident Success</vt:lpstr>
      <vt:lpstr>Resident Benefits</vt:lpstr>
      <vt:lpstr>Resident Quotes</vt:lpstr>
      <vt:lpstr>Living in Seattle</vt:lpstr>
      <vt:lpstr>Staying Connected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Khalil, Madison</dc:creator>
  <cp:lastModifiedBy>Osika-Dass, Megan</cp:lastModifiedBy>
  <cp:revision>24</cp:revision>
  <dcterms:created xsi:type="dcterms:W3CDTF">2021-05-28T23:51:05Z</dcterms:created>
  <dcterms:modified xsi:type="dcterms:W3CDTF">2023-07-19T23:07:56Z</dcterms:modified>
</cp:coreProperties>
</file>