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5" r:id="rId7"/>
    <p:sldId id="261" r:id="rId8"/>
    <p:sldId id="266" r:id="rId9"/>
    <p:sldId id="262" r:id="rId10"/>
    <p:sldId id="263"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31"/>
    <p:restoredTop sz="96159"/>
  </p:normalViewPr>
  <p:slideViewPr>
    <p:cSldViewPr snapToGrid="0">
      <p:cViewPr varScale="1">
        <p:scale>
          <a:sx n="122" d="100"/>
          <a:sy n="122" d="100"/>
        </p:scale>
        <p:origin x="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r>
              <a:rPr lang="en-US" sz="1800" b="1" dirty="0">
                <a:solidFill>
                  <a:schemeClr val="bg1"/>
                </a:solidFill>
              </a:rPr>
              <a:t>Temperatures</a:t>
            </a:r>
          </a:p>
        </c:rich>
      </c:tx>
      <c:layout>
        <c:manualLayout>
          <c:xMode val="edge"/>
          <c:yMode val="edge"/>
          <c:x val="0.39522877207916579"/>
          <c:y val="1.6025641025641024E-2"/>
        </c:manualLayout>
      </c:layout>
      <c:overlay val="0"/>
      <c:spPr>
        <a:solidFill>
          <a:srgbClr val="DB7019"/>
        </a:solidFill>
        <a:ln>
          <a:noFill/>
        </a:ln>
        <a:effectLst/>
      </c:spPr>
      <c:txPr>
        <a:bodyPr rot="0" spcFirstLastPara="1" vertOverflow="ellipsis" vert="horz" wrap="square" anchor="ctr" anchorCtr="1"/>
        <a:lstStyle/>
        <a:p>
          <a:pPr>
            <a:defRPr sz="1400" b="1" i="0" u="none" strike="noStrike" kern="1200" spc="0" baseline="0">
              <a:solidFill>
                <a:schemeClr val="bg1"/>
              </a:solidFill>
              <a:latin typeface="+mn-lt"/>
              <a:ea typeface="+mn-ea"/>
              <a:cs typeface="+mn-cs"/>
            </a:defRPr>
          </a:pPr>
          <a:endParaRPr lang="en-US"/>
        </a:p>
      </c:txPr>
    </c:title>
    <c:autoTitleDeleted val="0"/>
    <c:plotArea>
      <c:layout/>
      <c:barChart>
        <c:barDir val="col"/>
        <c:grouping val="clustered"/>
        <c:varyColors val="0"/>
        <c:ser>
          <c:idx val="2"/>
          <c:order val="2"/>
          <c:tx>
            <c:strRef>
              <c:f>Sheet1!$D$2</c:f>
              <c:strCache>
                <c:ptCount val="1"/>
                <c:pt idx="0">
                  <c:v>Avg Precipitation</c:v>
                </c:pt>
              </c:strCache>
            </c:strRef>
          </c:tx>
          <c:spPr>
            <a:solidFill>
              <a:srgbClr val="DB7019"/>
            </a:solidFill>
            <a:ln>
              <a:noFill/>
            </a:ln>
            <a:effectLst/>
          </c:spPr>
          <c:invertIfNegative val="0"/>
          <c:cat>
            <c:strRef>
              <c:f>Sheet1!$A$3:$A$14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Sheet1!$D$3:$D$14</c:f>
              <c:numCache>
                <c:formatCode>General</c:formatCode>
                <c:ptCount val="12"/>
                <c:pt idx="0">
                  <c:v>1.65</c:v>
                </c:pt>
                <c:pt idx="1">
                  <c:v>1.73</c:v>
                </c:pt>
                <c:pt idx="2">
                  <c:v>1.89</c:v>
                </c:pt>
                <c:pt idx="3">
                  <c:v>2.6</c:v>
                </c:pt>
                <c:pt idx="4">
                  <c:v>4.72</c:v>
                </c:pt>
                <c:pt idx="5">
                  <c:v>4.29</c:v>
                </c:pt>
                <c:pt idx="6">
                  <c:v>2.0499999999999998</c:v>
                </c:pt>
                <c:pt idx="7">
                  <c:v>2.56</c:v>
                </c:pt>
                <c:pt idx="8">
                  <c:v>2.99</c:v>
                </c:pt>
                <c:pt idx="9">
                  <c:v>3.86</c:v>
                </c:pt>
                <c:pt idx="10">
                  <c:v>2.6</c:v>
                </c:pt>
                <c:pt idx="11">
                  <c:v>1.97</c:v>
                </c:pt>
              </c:numCache>
            </c:numRef>
          </c:val>
          <c:extLst>
            <c:ext xmlns:c16="http://schemas.microsoft.com/office/drawing/2014/chart" uri="{C3380CC4-5D6E-409C-BE32-E72D297353CC}">
              <c16:uniqueId val="{00000000-D8F4-DD43-8916-378606476574}"/>
            </c:ext>
          </c:extLst>
        </c:ser>
        <c:dLbls>
          <c:showLegendKey val="0"/>
          <c:showVal val="0"/>
          <c:showCatName val="0"/>
          <c:showSerName val="0"/>
          <c:showPercent val="0"/>
          <c:showBubbleSize val="0"/>
        </c:dLbls>
        <c:gapWidth val="150"/>
        <c:axId val="383285160"/>
        <c:axId val="383285944"/>
      </c:barChart>
      <c:lineChart>
        <c:grouping val="standard"/>
        <c:varyColors val="0"/>
        <c:ser>
          <c:idx val="0"/>
          <c:order val="0"/>
          <c:tx>
            <c:strRef>
              <c:f>Sheet1!$B$2</c:f>
              <c:strCache>
                <c:ptCount val="1"/>
                <c:pt idx="0">
                  <c:v>High</c:v>
                </c:pt>
              </c:strCache>
            </c:strRef>
          </c:tx>
          <c:spPr>
            <a:ln w="19050" cap="rnd">
              <a:solidFill>
                <a:srgbClr val="FF00FF"/>
              </a:solidFill>
              <a:round/>
            </a:ln>
            <a:effectLst/>
          </c:spPr>
          <c:marker>
            <c:symbol val="none"/>
          </c:marker>
          <c:cat>
            <c:strRef>
              <c:f>Sheet1!$A$3:$A$14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Sheet1!$B$3:$B$14</c:f>
              <c:numCache>
                <c:formatCode>General</c:formatCode>
                <c:ptCount val="12"/>
                <c:pt idx="0">
                  <c:v>63</c:v>
                </c:pt>
                <c:pt idx="1">
                  <c:v>67</c:v>
                </c:pt>
                <c:pt idx="2">
                  <c:v>74</c:v>
                </c:pt>
                <c:pt idx="3">
                  <c:v>81</c:v>
                </c:pt>
                <c:pt idx="4">
                  <c:v>87</c:v>
                </c:pt>
                <c:pt idx="5">
                  <c:v>92</c:v>
                </c:pt>
                <c:pt idx="6">
                  <c:v>95</c:v>
                </c:pt>
                <c:pt idx="7">
                  <c:v>96</c:v>
                </c:pt>
                <c:pt idx="8">
                  <c:v>90</c:v>
                </c:pt>
                <c:pt idx="9">
                  <c:v>82</c:v>
                </c:pt>
                <c:pt idx="10">
                  <c:v>72</c:v>
                </c:pt>
                <c:pt idx="11">
                  <c:v>64</c:v>
                </c:pt>
              </c:numCache>
            </c:numRef>
          </c:val>
          <c:smooth val="0"/>
          <c:extLst>
            <c:ext xmlns:c16="http://schemas.microsoft.com/office/drawing/2014/chart" uri="{C3380CC4-5D6E-409C-BE32-E72D297353CC}">
              <c16:uniqueId val="{00000001-D8F4-DD43-8916-378606476574}"/>
            </c:ext>
          </c:extLst>
        </c:ser>
        <c:ser>
          <c:idx val="1"/>
          <c:order val="1"/>
          <c:tx>
            <c:strRef>
              <c:f>Sheet1!$C$2</c:f>
              <c:strCache>
                <c:ptCount val="1"/>
                <c:pt idx="0">
                  <c:v>Low</c:v>
                </c:pt>
              </c:strCache>
            </c:strRef>
          </c:tx>
          <c:spPr>
            <a:ln w="19050" cap="rnd">
              <a:solidFill>
                <a:srgbClr val="66FF33"/>
              </a:solidFill>
              <a:round/>
            </a:ln>
            <a:effectLst/>
          </c:spPr>
          <c:marker>
            <c:symbol val="none"/>
          </c:marker>
          <c:cat>
            <c:strRef>
              <c:f>Sheet1!$A$3:$A$14</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Sheet1!$C$3:$C$14</c:f>
              <c:numCache>
                <c:formatCode>General</c:formatCode>
                <c:ptCount val="12"/>
                <c:pt idx="0">
                  <c:v>41</c:v>
                </c:pt>
                <c:pt idx="1">
                  <c:v>44</c:v>
                </c:pt>
                <c:pt idx="2">
                  <c:v>51</c:v>
                </c:pt>
                <c:pt idx="3">
                  <c:v>58</c:v>
                </c:pt>
                <c:pt idx="4">
                  <c:v>67</c:v>
                </c:pt>
                <c:pt idx="5">
                  <c:v>73</c:v>
                </c:pt>
                <c:pt idx="6">
                  <c:v>75</c:v>
                </c:pt>
                <c:pt idx="7">
                  <c:v>75</c:v>
                </c:pt>
                <c:pt idx="8">
                  <c:v>69</c:v>
                </c:pt>
                <c:pt idx="9">
                  <c:v>60</c:v>
                </c:pt>
                <c:pt idx="10">
                  <c:v>50</c:v>
                </c:pt>
                <c:pt idx="11">
                  <c:v>42</c:v>
                </c:pt>
              </c:numCache>
            </c:numRef>
          </c:val>
          <c:smooth val="0"/>
          <c:extLst>
            <c:ext xmlns:c16="http://schemas.microsoft.com/office/drawing/2014/chart" uri="{C3380CC4-5D6E-409C-BE32-E72D297353CC}">
              <c16:uniqueId val="{00000002-D8F4-DD43-8916-378606476574}"/>
            </c:ext>
          </c:extLst>
        </c:ser>
        <c:dLbls>
          <c:showLegendKey val="0"/>
          <c:showVal val="0"/>
          <c:showCatName val="0"/>
          <c:showSerName val="0"/>
          <c:showPercent val="0"/>
          <c:showBubbleSize val="0"/>
        </c:dLbls>
        <c:marker val="1"/>
        <c:smooth val="0"/>
        <c:axId val="383286728"/>
        <c:axId val="383286336"/>
      </c:lineChart>
      <c:catAx>
        <c:axId val="3832867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tx1"/>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383286336"/>
        <c:crosses val="autoZero"/>
        <c:auto val="1"/>
        <c:lblAlgn val="ctr"/>
        <c:lblOffset val="100"/>
        <c:noMultiLvlLbl val="0"/>
      </c:catAx>
      <c:valAx>
        <c:axId val="383286336"/>
        <c:scaling>
          <c:orientation val="minMax"/>
          <c:max val="100"/>
          <c:min val="3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solidFill>
            <a:schemeClr val="tx1"/>
          </a:solid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1" i="0" u="none" strike="noStrike" kern="1200" baseline="0">
                <a:solidFill>
                  <a:schemeClr val="bg1"/>
                </a:solidFill>
                <a:latin typeface="+mn-lt"/>
                <a:ea typeface="+mn-ea"/>
                <a:cs typeface="+mn-cs"/>
              </a:defRPr>
            </a:pPr>
            <a:endParaRPr lang="en-US"/>
          </a:p>
        </c:txPr>
        <c:crossAx val="383286728"/>
        <c:crosses val="autoZero"/>
        <c:crossBetween val="between"/>
      </c:valAx>
      <c:valAx>
        <c:axId val="383285944"/>
        <c:scaling>
          <c:orientation val="minMax"/>
        </c:scaling>
        <c:delete val="0"/>
        <c:axPos val="r"/>
        <c:numFmt formatCode="General" sourceLinked="1"/>
        <c:majorTickMark val="out"/>
        <c:minorTickMark val="none"/>
        <c:tickLblPos val="nextTo"/>
        <c:spPr>
          <a:noFill/>
          <a:ln w="9525" cap="flat" cmpd="sng" algn="ctr">
            <a:solidFill>
              <a:srgbClr val="66FF33">
                <a:alpha val="99000"/>
              </a:srgbClr>
            </a:solidFill>
            <a:round/>
          </a:ln>
          <a:effectLst/>
        </c:spPr>
        <c:txPr>
          <a:bodyPr rot="-60000000" spcFirstLastPara="1" vertOverflow="ellipsis" vert="horz" wrap="square" anchor="ctr" anchorCtr="1"/>
          <a:lstStyle/>
          <a:p>
            <a:pPr>
              <a:defRPr sz="900" b="1" i="0" u="none" strike="noStrike" kern="1200" baseline="0">
                <a:solidFill>
                  <a:schemeClr val="bg1"/>
                </a:solidFill>
                <a:latin typeface="+mn-lt"/>
                <a:ea typeface="+mn-ea"/>
                <a:cs typeface="+mn-cs"/>
              </a:defRPr>
            </a:pPr>
            <a:endParaRPr lang="en-US"/>
          </a:p>
        </c:txPr>
        <c:crossAx val="383285160"/>
        <c:crosses val="max"/>
        <c:crossBetween val="between"/>
        <c:majorUnit val="1"/>
      </c:valAx>
      <c:catAx>
        <c:axId val="383285160"/>
        <c:scaling>
          <c:orientation val="minMax"/>
        </c:scaling>
        <c:delete val="1"/>
        <c:axPos val="b"/>
        <c:numFmt formatCode="General" sourceLinked="1"/>
        <c:majorTickMark val="out"/>
        <c:minorTickMark val="none"/>
        <c:tickLblPos val="nextTo"/>
        <c:crossAx val="383285944"/>
        <c:crosses val="autoZero"/>
        <c:auto val="1"/>
        <c:lblAlgn val="ctr"/>
        <c:lblOffset val="100"/>
        <c:noMultiLvlLbl val="0"/>
      </c:catAx>
      <c:spPr>
        <a:noFill/>
        <a:ln>
          <a:noFill/>
        </a:ln>
        <a:effectLst/>
      </c:spPr>
    </c:plotArea>
    <c:legend>
      <c:legendPos val="b"/>
      <c:overlay val="0"/>
      <c:spPr>
        <a:solidFill>
          <a:schemeClr val="tx1"/>
        </a:solidFill>
        <a:ln>
          <a:noFill/>
        </a:ln>
        <a:effectLst/>
      </c:spPr>
      <c:txPr>
        <a:bodyPr rot="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85000"/>
        <a:alpha val="85000"/>
      </a:schemeClr>
    </a:solidFill>
    <a:ln w="9525"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7/13/23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7/13/23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7/13/23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7/13/23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7/13/23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7/13/23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7/13/23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7/13/23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7/13/23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7/13/23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7/13/23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7/13/23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7/13/23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7/13/23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D7C2DEF-63C5-495B-BBE5-720E5D12B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3" name="Picture 1032">
            <a:extLst>
              <a:ext uri="{FF2B5EF4-FFF2-40B4-BE49-F238E27FC236}">
                <a16:creationId xmlns:a16="http://schemas.microsoft.com/office/drawing/2014/main" id="{FE21E403-0B61-4473-BE57-AB0F163796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1">
            <a:extLst>
              <a:ext uri="{FF2B5EF4-FFF2-40B4-BE49-F238E27FC236}">
                <a16:creationId xmlns:a16="http://schemas.microsoft.com/office/drawing/2014/main" id="{71500CB0-BC8C-E723-FD9D-5926F2F4A170}"/>
              </a:ext>
            </a:extLst>
          </p:cNvPr>
          <p:cNvSpPr>
            <a:spLocks noGrp="1"/>
          </p:cNvSpPr>
          <p:nvPr>
            <p:ph type="ctrTitle"/>
          </p:nvPr>
        </p:nvSpPr>
        <p:spPr>
          <a:xfrm>
            <a:off x="725176" y="1366345"/>
            <a:ext cx="11025390" cy="1714400"/>
          </a:xfrm>
          <a:noFill/>
          <a:ln w="19050">
            <a:noFill/>
            <a:prstDash val="dash"/>
          </a:ln>
        </p:spPr>
        <p:txBody>
          <a:bodyPr>
            <a:noAutofit/>
          </a:bodyPr>
          <a:lstStyle/>
          <a:p>
            <a:r>
              <a:rPr lang="en-US" dirty="0"/>
              <a:t>University of Texas Health San Antonio	</a:t>
            </a:r>
          </a:p>
        </p:txBody>
      </p:sp>
      <p:sp>
        <p:nvSpPr>
          <p:cNvPr id="3" name="Subtitle 2">
            <a:extLst>
              <a:ext uri="{FF2B5EF4-FFF2-40B4-BE49-F238E27FC236}">
                <a16:creationId xmlns:a16="http://schemas.microsoft.com/office/drawing/2014/main" id="{F20E6590-04DC-723A-586C-37DFBFC9EB24}"/>
              </a:ext>
            </a:extLst>
          </p:cNvPr>
          <p:cNvSpPr>
            <a:spLocks noGrp="1"/>
          </p:cNvSpPr>
          <p:nvPr>
            <p:ph type="subTitle" idx="1"/>
          </p:nvPr>
        </p:nvSpPr>
        <p:spPr>
          <a:xfrm>
            <a:off x="725176" y="3223041"/>
            <a:ext cx="4062330" cy="846639"/>
          </a:xfrm>
          <a:noFill/>
          <a:ln w="19050">
            <a:noFill/>
            <a:prstDash val="dash"/>
          </a:ln>
        </p:spPr>
        <p:txBody>
          <a:bodyPr>
            <a:noAutofit/>
          </a:bodyPr>
          <a:lstStyle/>
          <a:p>
            <a:r>
              <a:rPr lang="en-US" sz="2400" dirty="0"/>
              <a:t>2023 CNS VIRTUAL RESIDENCY FAIR</a:t>
            </a:r>
          </a:p>
        </p:txBody>
      </p:sp>
      <p:pic>
        <p:nvPicPr>
          <p:cNvPr id="1028" name="Picture 4" descr="Home - Neurosurgery">
            <a:extLst>
              <a:ext uri="{FF2B5EF4-FFF2-40B4-BE49-F238E27FC236}">
                <a16:creationId xmlns:a16="http://schemas.microsoft.com/office/drawing/2014/main" id="{E57E71EE-519A-0EA2-8AA1-2F7BD5F312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821" y="3975100"/>
            <a:ext cx="4893003" cy="237052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ngress of Neurological Surgeons - Wikipedia">
            <a:extLst>
              <a:ext uri="{FF2B5EF4-FFF2-40B4-BE49-F238E27FC236}">
                <a16:creationId xmlns:a16="http://schemas.microsoft.com/office/drawing/2014/main" id="{82EB6EF5-50C5-9CF5-6E8B-4667C7130C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5176" y="4184080"/>
            <a:ext cx="4682836" cy="2161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949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7" name="Rectangle 8206">
            <a:extLst>
              <a:ext uri="{FF2B5EF4-FFF2-40B4-BE49-F238E27FC236}">
                <a16:creationId xmlns:a16="http://schemas.microsoft.com/office/drawing/2014/main" id="{E1A92768-C90D-4200-8975-84CC4D4BC9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The Historic Pearl in San Antonio">
            <a:extLst>
              <a:ext uri="{FF2B5EF4-FFF2-40B4-BE49-F238E27FC236}">
                <a16:creationId xmlns:a16="http://schemas.microsoft.com/office/drawing/2014/main" id="{854FE2E3-0B3C-D51C-E989-15BD38867CB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27" r="5288" b="2"/>
          <a:stretch/>
        </p:blipFill>
        <p:spPr bwMode="auto">
          <a:xfrm rot="21600000">
            <a:off x="8185933" y="3469117"/>
            <a:ext cx="4003019" cy="338888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The Best Things To Do On San Antonio's Riverwalk | TravelAwaits">
            <a:extLst>
              <a:ext uri="{FF2B5EF4-FFF2-40B4-BE49-F238E27FC236}">
                <a16:creationId xmlns:a16="http://schemas.microsoft.com/office/drawing/2014/main" id="{A2AD5C8A-2D28-182A-379D-002FFDE918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341" r="5" b="5"/>
          <a:stretch/>
        </p:blipFill>
        <p:spPr bwMode="auto">
          <a:xfrm>
            <a:off x="20" y="3469102"/>
            <a:ext cx="4003019" cy="3388893"/>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elp Beautify the Robert L.B. Tobin Land Bridge at Phil Hardberger Park |  City of San Antonio Parks &amp; Recreation">
            <a:extLst>
              <a:ext uri="{FF2B5EF4-FFF2-40B4-BE49-F238E27FC236}">
                <a16:creationId xmlns:a16="http://schemas.microsoft.com/office/drawing/2014/main" id="{9BBE16F5-F629-1E43-4BCE-25368A706D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663" r="21803" b="-1"/>
          <a:stretch/>
        </p:blipFill>
        <p:spPr bwMode="auto">
          <a:xfrm>
            <a:off x="4094479" y="3469102"/>
            <a:ext cx="4014047"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109" r="-2" b="-2"/>
          <a:stretch/>
        </p:blipFill>
        <p:spPr bwMode="auto">
          <a:xfrm>
            <a:off x="-3047" y="-5613"/>
            <a:ext cx="3992034" cy="338889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test travel itineraries for Six Flags Fiesta Texas in July (updated in  2023), Six Flags Fiesta Texas reviews, Six Flags Fiesta Texas address and  opening hours, popular attractions, hotels, and restaurants near">
            <a:extLst>
              <a:ext uri="{FF2B5EF4-FFF2-40B4-BE49-F238E27FC236}">
                <a16:creationId xmlns:a16="http://schemas.microsoft.com/office/drawing/2014/main" id="{DEA75B5B-C244-56F6-0808-FCAE827337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754" r="12971" b="-1"/>
          <a:stretch/>
        </p:blipFill>
        <p:spPr bwMode="auto">
          <a:xfrm>
            <a:off x="8188960" y="10"/>
            <a:ext cx="4003039" cy="338327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F58B40-E093-813F-E3CA-CBB1FEBBD0A1}"/>
              </a:ext>
            </a:extLst>
          </p:cNvPr>
          <p:cNvPicPr>
            <a:picLocks noChangeAspect="1"/>
          </p:cNvPicPr>
          <p:nvPr/>
        </p:nvPicPr>
        <p:blipFill>
          <a:blip r:embed="rId7"/>
          <a:stretch>
            <a:fillRect/>
          </a:stretch>
        </p:blipFill>
        <p:spPr>
          <a:xfrm>
            <a:off x="4094479" y="8389"/>
            <a:ext cx="3992034" cy="3280984"/>
          </a:xfrm>
          <a:prstGeom prst="rect">
            <a:avLst/>
          </a:prstGeom>
        </p:spPr>
      </p:pic>
      <p:sp>
        <p:nvSpPr>
          <p:cNvPr id="6" name="TextBox 5">
            <a:extLst>
              <a:ext uri="{FF2B5EF4-FFF2-40B4-BE49-F238E27FC236}">
                <a16:creationId xmlns:a16="http://schemas.microsoft.com/office/drawing/2014/main" id="{8DB0FF94-6CCF-CE28-94EB-F89472339605}"/>
              </a:ext>
            </a:extLst>
          </p:cNvPr>
          <p:cNvSpPr txBox="1"/>
          <p:nvPr/>
        </p:nvSpPr>
        <p:spPr>
          <a:xfrm>
            <a:off x="3232075" y="3191615"/>
            <a:ext cx="5727850" cy="400110"/>
          </a:xfrm>
          <a:prstGeom prst="rect">
            <a:avLst/>
          </a:prstGeom>
          <a:solidFill>
            <a:schemeClr val="bg1"/>
          </a:solidFill>
        </p:spPr>
        <p:txBody>
          <a:bodyPr wrap="none" rtlCol="0">
            <a:spAutoFit/>
          </a:bodyPr>
          <a:lstStyle/>
          <a:p>
            <a:r>
              <a:rPr lang="en-US" sz="2000" dirty="0"/>
              <a:t>Come join our program, and see for yourself!</a:t>
            </a:r>
          </a:p>
        </p:txBody>
      </p:sp>
    </p:spTree>
    <p:extLst>
      <p:ext uri="{BB962C8B-B14F-4D97-AF65-F5344CB8AC3E}">
        <p14:creationId xmlns:p14="http://schemas.microsoft.com/office/powerpoint/2010/main" val="461873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CB92C8CA-51CB-4511-AEBA-C04E0B721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938B1F0-3901-B851-B080-60B80F3AEE0B}"/>
              </a:ext>
            </a:extLst>
          </p:cNvPr>
          <p:cNvPicPr>
            <a:picLocks noChangeAspect="1"/>
          </p:cNvPicPr>
          <p:nvPr/>
        </p:nvPicPr>
        <p:blipFill rotWithShape="1">
          <a:blip r:embed="rId2"/>
          <a:srcRect r="-2" b="814"/>
          <a:stretch/>
        </p:blipFill>
        <p:spPr>
          <a:xfrm>
            <a:off x="196730" y="165419"/>
            <a:ext cx="5806505" cy="3181935"/>
          </a:xfrm>
          <a:prstGeom prst="rect">
            <a:avLst/>
          </a:prstGeom>
        </p:spPr>
      </p:pic>
      <p:pic>
        <p:nvPicPr>
          <p:cNvPr id="7" name="Picture 6">
            <a:extLst>
              <a:ext uri="{FF2B5EF4-FFF2-40B4-BE49-F238E27FC236}">
                <a16:creationId xmlns:a16="http://schemas.microsoft.com/office/drawing/2014/main" id="{5B87D0E8-471F-091B-FF47-6E3A429729C6}"/>
              </a:ext>
            </a:extLst>
          </p:cNvPr>
          <p:cNvPicPr>
            <a:picLocks noChangeAspect="1"/>
          </p:cNvPicPr>
          <p:nvPr/>
        </p:nvPicPr>
        <p:blipFill rotWithShape="1">
          <a:blip r:embed="rId3"/>
          <a:srcRect l="17923" r="6903" b="-3"/>
          <a:stretch/>
        </p:blipFill>
        <p:spPr>
          <a:xfrm>
            <a:off x="6153570" y="3125547"/>
            <a:ext cx="2822342" cy="3181935"/>
          </a:xfrm>
          <a:prstGeom prst="rect">
            <a:avLst/>
          </a:prstGeom>
        </p:spPr>
      </p:pic>
      <p:pic>
        <p:nvPicPr>
          <p:cNvPr id="5" name="Picture 4">
            <a:extLst>
              <a:ext uri="{FF2B5EF4-FFF2-40B4-BE49-F238E27FC236}">
                <a16:creationId xmlns:a16="http://schemas.microsoft.com/office/drawing/2014/main" id="{86A32D9C-3C54-9994-6957-D77B2B67CBB9}"/>
              </a:ext>
            </a:extLst>
          </p:cNvPr>
          <p:cNvPicPr>
            <a:picLocks noChangeAspect="1"/>
          </p:cNvPicPr>
          <p:nvPr/>
        </p:nvPicPr>
        <p:blipFill rotWithShape="1">
          <a:blip r:embed="rId4"/>
          <a:srcRect l="10912" r="25469"/>
          <a:stretch/>
        </p:blipFill>
        <p:spPr>
          <a:xfrm>
            <a:off x="9181834" y="165419"/>
            <a:ext cx="2851140" cy="3181935"/>
          </a:xfrm>
          <a:prstGeom prst="rect">
            <a:avLst/>
          </a:prstGeom>
        </p:spPr>
      </p:pic>
      <p:pic>
        <p:nvPicPr>
          <p:cNvPr id="4" name="Picture 3">
            <a:extLst>
              <a:ext uri="{FF2B5EF4-FFF2-40B4-BE49-F238E27FC236}">
                <a16:creationId xmlns:a16="http://schemas.microsoft.com/office/drawing/2014/main" id="{1749D8DC-4244-DC61-2C09-05EDDA5D5FD0}"/>
              </a:ext>
            </a:extLst>
          </p:cNvPr>
          <p:cNvPicPr>
            <a:picLocks noChangeAspect="1"/>
          </p:cNvPicPr>
          <p:nvPr/>
        </p:nvPicPr>
        <p:blipFill rotWithShape="1">
          <a:blip r:embed="rId5"/>
          <a:srcRect r="6576"/>
          <a:stretch/>
        </p:blipFill>
        <p:spPr>
          <a:xfrm>
            <a:off x="191087" y="3515901"/>
            <a:ext cx="5806505" cy="2796836"/>
          </a:xfrm>
          <a:prstGeom prst="rect">
            <a:avLst/>
          </a:prstGeom>
        </p:spPr>
      </p:pic>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04" r="2" b="2"/>
          <a:stretch/>
        </p:blipFill>
        <p:spPr bwMode="auto">
          <a:xfrm>
            <a:off x="6188767" y="164355"/>
            <a:ext cx="2822342" cy="27968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68ABE1-0270-7D4F-5730-DB31497E24EB}"/>
              </a:ext>
            </a:extLst>
          </p:cNvPr>
          <p:cNvPicPr>
            <a:picLocks noChangeAspect="1"/>
          </p:cNvPicPr>
          <p:nvPr/>
        </p:nvPicPr>
        <p:blipFill rotWithShape="1">
          <a:blip r:embed="rId7"/>
          <a:srcRect l="22008" r="37215" b="-1"/>
          <a:stretch/>
        </p:blipFill>
        <p:spPr>
          <a:xfrm>
            <a:off x="9187479" y="3510646"/>
            <a:ext cx="2851140" cy="2796836"/>
          </a:xfrm>
          <a:prstGeom prst="rect">
            <a:avLst/>
          </a:prstGeom>
        </p:spPr>
      </p:pic>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a:xfrm>
            <a:off x="1038254" y="2866759"/>
            <a:ext cx="3380510" cy="1124480"/>
          </a:xfrm>
          <a:solidFill>
            <a:schemeClr val="bg1"/>
          </a:solidFill>
        </p:spPr>
        <p:txBody>
          <a:bodyPr>
            <a:normAutofit fontScale="90000"/>
          </a:bodyPr>
          <a:lstStyle/>
          <a:p>
            <a:pPr algn="ctr"/>
            <a:r>
              <a:rPr lang="en-US" dirty="0"/>
              <a:t>Thank you!!</a:t>
            </a:r>
            <a:br>
              <a:rPr lang="en-US" dirty="0"/>
            </a:br>
            <a:r>
              <a:rPr lang="en-US" dirty="0"/>
              <a:t>Questions?</a:t>
            </a:r>
          </a:p>
        </p:txBody>
      </p:sp>
    </p:spTree>
    <p:extLst>
      <p:ext uri="{BB962C8B-B14F-4D97-AF65-F5344CB8AC3E}">
        <p14:creationId xmlns:p14="http://schemas.microsoft.com/office/powerpoint/2010/main" val="3003324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a:xfrm>
            <a:off x="2895600" y="623453"/>
            <a:ext cx="8610600" cy="1293028"/>
          </a:xfrm>
        </p:spPr>
        <p:txBody>
          <a:bodyPr/>
          <a:lstStyle/>
          <a:p>
            <a:r>
              <a:rPr lang="en-US" dirty="0"/>
              <a:t>Program personnel</a:t>
            </a:r>
          </a:p>
        </p:txBody>
      </p:sp>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9917" cy="143991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ome - Neurosurgery">
            <a:extLst>
              <a:ext uri="{FF2B5EF4-FFF2-40B4-BE49-F238E27FC236}">
                <a16:creationId xmlns:a16="http://schemas.microsoft.com/office/drawing/2014/main" id="{BE68B9A7-D798-CD0D-23FF-32433DE26C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235" y="2057401"/>
            <a:ext cx="2784764" cy="41771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6745634-CB3D-4310-0D45-F47952C98DE7}"/>
              </a:ext>
            </a:extLst>
          </p:cNvPr>
          <p:cNvSpPr txBox="1"/>
          <p:nvPr/>
        </p:nvSpPr>
        <p:spPr>
          <a:xfrm>
            <a:off x="1393711" y="6405542"/>
            <a:ext cx="3571812" cy="369332"/>
          </a:xfrm>
          <a:prstGeom prst="rect">
            <a:avLst/>
          </a:prstGeom>
          <a:noFill/>
        </p:spPr>
        <p:txBody>
          <a:bodyPr wrap="none" rtlCol="0">
            <a:spAutoFit/>
          </a:bodyPr>
          <a:lstStyle/>
          <a:p>
            <a:r>
              <a:rPr lang="en-US" dirty="0"/>
              <a:t>John Floyd, MD, FAANS - Chair</a:t>
            </a:r>
          </a:p>
        </p:txBody>
      </p:sp>
      <p:pic>
        <p:nvPicPr>
          <p:cNvPr id="2054" name="Picture 6" descr="Justin Mascitelli | UT Health San Antonio">
            <a:extLst>
              <a:ext uri="{FF2B5EF4-FFF2-40B4-BE49-F238E27FC236}">
                <a16:creationId xmlns:a16="http://schemas.microsoft.com/office/drawing/2014/main" id="{4890BCA7-0BDC-8FEE-3A2F-11041FB8C7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1870" y="2057401"/>
            <a:ext cx="2979697" cy="417714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243EFE-742E-4A57-7674-B0A98D21557F}"/>
              </a:ext>
            </a:extLst>
          </p:cNvPr>
          <p:cNvSpPr txBox="1"/>
          <p:nvPr/>
        </p:nvSpPr>
        <p:spPr>
          <a:xfrm>
            <a:off x="5880153" y="6399774"/>
            <a:ext cx="5471370" cy="369332"/>
          </a:xfrm>
          <a:prstGeom prst="rect">
            <a:avLst/>
          </a:prstGeom>
          <a:noFill/>
        </p:spPr>
        <p:txBody>
          <a:bodyPr wrap="none" rtlCol="0">
            <a:spAutoFit/>
          </a:bodyPr>
          <a:lstStyle/>
          <a:p>
            <a:r>
              <a:rPr lang="en-US" dirty="0"/>
              <a:t>Justin </a:t>
            </a:r>
            <a:r>
              <a:rPr lang="en-US" dirty="0" err="1"/>
              <a:t>Mascitelli</a:t>
            </a:r>
            <a:r>
              <a:rPr lang="en-US" dirty="0"/>
              <a:t>, MD, FAANS – Program Director</a:t>
            </a:r>
          </a:p>
        </p:txBody>
      </p:sp>
    </p:spTree>
    <p:extLst>
      <p:ext uri="{BB962C8B-B14F-4D97-AF65-F5344CB8AC3E}">
        <p14:creationId xmlns:p14="http://schemas.microsoft.com/office/powerpoint/2010/main" val="29256211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a:xfrm>
            <a:off x="2958662" y="146889"/>
            <a:ext cx="8610600" cy="1293028"/>
          </a:xfrm>
        </p:spPr>
        <p:txBody>
          <a:bodyPr/>
          <a:lstStyle/>
          <a:p>
            <a:r>
              <a:rPr lang="en-US" dirty="0"/>
              <a:t>Program personnel </a:t>
            </a:r>
          </a:p>
        </p:txBody>
      </p:sp>
      <p:sp>
        <p:nvSpPr>
          <p:cNvPr id="3" name="Content Placeholder 2">
            <a:extLst>
              <a:ext uri="{FF2B5EF4-FFF2-40B4-BE49-F238E27FC236}">
                <a16:creationId xmlns:a16="http://schemas.microsoft.com/office/drawing/2014/main" id="{C422BFE0-5103-77D9-1EB3-EF919B3B378B}"/>
              </a:ext>
            </a:extLst>
          </p:cNvPr>
          <p:cNvSpPr>
            <a:spLocks noGrp="1"/>
          </p:cNvSpPr>
          <p:nvPr>
            <p:ph idx="1"/>
          </p:nvPr>
        </p:nvSpPr>
        <p:spPr>
          <a:xfrm>
            <a:off x="538655" y="1826698"/>
            <a:ext cx="5063359" cy="4024125"/>
          </a:xfrm>
        </p:spPr>
        <p:txBody>
          <a:bodyPr>
            <a:noAutofit/>
          </a:bodyPr>
          <a:lstStyle/>
          <a:p>
            <a:r>
              <a:rPr lang="en-US" sz="2000" dirty="0"/>
              <a:t>Core Faculty (9)</a:t>
            </a:r>
          </a:p>
          <a:p>
            <a:pPr lvl="1"/>
            <a:r>
              <a:rPr lang="en-US" dirty="0" err="1"/>
              <a:t>Fadi</a:t>
            </a:r>
            <a:r>
              <a:rPr lang="en-US" dirty="0"/>
              <a:t> Al-</a:t>
            </a:r>
            <a:r>
              <a:rPr lang="en-US" dirty="0" err="1"/>
              <a:t>Saiegh</a:t>
            </a:r>
            <a:r>
              <a:rPr lang="en-US" dirty="0"/>
              <a:t>, MD</a:t>
            </a:r>
          </a:p>
          <a:p>
            <a:pPr lvl="1"/>
            <a:r>
              <a:rPr lang="en-US" dirty="0"/>
              <a:t>Lee Birnbaum, MD, MS</a:t>
            </a:r>
          </a:p>
          <a:p>
            <a:pPr lvl="1"/>
            <a:r>
              <a:rPr lang="en-US" dirty="0"/>
              <a:t>John Floyd, MD, FAANS</a:t>
            </a:r>
          </a:p>
          <a:p>
            <a:pPr lvl="1"/>
            <a:r>
              <a:rPr lang="en-US" dirty="0"/>
              <a:t>Cristian </a:t>
            </a:r>
            <a:r>
              <a:rPr lang="en-US" dirty="0" err="1"/>
              <a:t>Gragnaniello</a:t>
            </a:r>
            <a:r>
              <a:rPr lang="en-US" dirty="0"/>
              <a:t>, MD, PhD</a:t>
            </a:r>
          </a:p>
          <a:p>
            <a:pPr lvl="1"/>
            <a:r>
              <a:rPr lang="en-US" dirty="0"/>
              <a:t>Justin </a:t>
            </a:r>
            <a:r>
              <a:rPr lang="en-US" dirty="0" err="1"/>
              <a:t>Mascitelli</a:t>
            </a:r>
            <a:r>
              <a:rPr lang="en-US" dirty="0"/>
              <a:t>, MD, FAANS</a:t>
            </a:r>
          </a:p>
          <a:p>
            <a:pPr lvl="1"/>
            <a:r>
              <a:rPr lang="en-US" dirty="0"/>
              <a:t>Michael </a:t>
            </a:r>
            <a:r>
              <a:rPr lang="en-US" dirty="0" err="1"/>
              <a:t>McGinity</a:t>
            </a:r>
            <a:r>
              <a:rPr lang="en-US" dirty="0"/>
              <a:t>, MD</a:t>
            </a:r>
          </a:p>
          <a:p>
            <a:pPr lvl="1"/>
            <a:r>
              <a:rPr lang="en-US" dirty="0" err="1"/>
              <a:t>Fassil</a:t>
            </a:r>
            <a:r>
              <a:rPr lang="en-US" dirty="0"/>
              <a:t> </a:t>
            </a:r>
            <a:r>
              <a:rPr lang="en-US" dirty="0" err="1"/>
              <a:t>Mesfin</a:t>
            </a:r>
            <a:r>
              <a:rPr lang="en-US" dirty="0"/>
              <a:t>, MD, PhD</a:t>
            </a:r>
          </a:p>
          <a:p>
            <a:pPr lvl="1"/>
            <a:r>
              <a:rPr lang="en-US" dirty="0"/>
              <a:t>Alexander </a:t>
            </a:r>
            <a:r>
              <a:rPr lang="en-US" dirty="0" err="1"/>
              <a:t>Papanastassiou</a:t>
            </a:r>
            <a:r>
              <a:rPr lang="en-US" dirty="0"/>
              <a:t>, MD</a:t>
            </a:r>
          </a:p>
          <a:p>
            <a:pPr lvl="1"/>
            <a:r>
              <a:rPr lang="en-US" dirty="0"/>
              <a:t>Izabela </a:t>
            </a:r>
            <a:r>
              <a:rPr lang="en-US" dirty="0" err="1"/>
              <a:t>Tarasiewicz</a:t>
            </a:r>
            <a:r>
              <a:rPr lang="en-US" dirty="0"/>
              <a:t>, MD</a:t>
            </a:r>
          </a:p>
        </p:txBody>
      </p:sp>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9917" cy="1439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FD2282-D80E-77DD-8605-B0A7D61D34B1}"/>
              </a:ext>
            </a:extLst>
          </p:cNvPr>
          <p:cNvSpPr txBox="1"/>
          <p:nvPr/>
        </p:nvSpPr>
        <p:spPr>
          <a:xfrm>
            <a:off x="6083382" y="1826698"/>
            <a:ext cx="5291833" cy="2246769"/>
          </a:xfrm>
          <a:prstGeom prst="rect">
            <a:avLst/>
          </a:prstGeom>
          <a:noFill/>
        </p:spPr>
        <p:txBody>
          <a:bodyPr wrap="none" rtlCol="0">
            <a:spAutoFit/>
          </a:bodyPr>
          <a:lstStyle/>
          <a:p>
            <a:pPr marL="285750" indent="-285750">
              <a:buFont typeface="Arial" panose="020B0604020202020204" pitchFamily="34" charset="0"/>
              <a:buChar char="•"/>
            </a:pPr>
            <a:r>
              <a:rPr lang="en-US" dirty="0"/>
              <a:t>Adjunct </a:t>
            </a:r>
            <a:r>
              <a:rPr lang="en-US" sz="2000" dirty="0"/>
              <a:t>Faculty </a:t>
            </a:r>
          </a:p>
          <a:p>
            <a:pPr marL="742950" lvl="1" indent="-285750">
              <a:buFont typeface="Arial" panose="020B0604020202020204" pitchFamily="34" charset="0"/>
              <a:buChar char="•"/>
            </a:pPr>
            <a:r>
              <a:rPr lang="en-US" sz="2000" dirty="0"/>
              <a:t>Grant Mallory, MD (SAMMC, VA)</a:t>
            </a:r>
          </a:p>
          <a:p>
            <a:pPr marL="742950" lvl="1" indent="-285750">
              <a:buFont typeface="Arial" panose="020B0604020202020204" pitchFamily="34" charset="0"/>
              <a:buChar char="•"/>
            </a:pPr>
            <a:r>
              <a:rPr lang="en-US" sz="2000" dirty="0"/>
              <a:t>Ryan McDermott, MD (SAMMC, UT)</a:t>
            </a:r>
          </a:p>
          <a:p>
            <a:pPr marL="742950" lvl="1" indent="-285750">
              <a:buFont typeface="Arial" panose="020B0604020202020204" pitchFamily="34" charset="0"/>
              <a:buChar char="•"/>
            </a:pPr>
            <a:r>
              <a:rPr lang="en-US" sz="2000" dirty="0"/>
              <a:t>Ian McDougall (SAMMC)</a:t>
            </a:r>
          </a:p>
          <a:p>
            <a:pPr marL="742950" lvl="1" indent="-285750">
              <a:buFont typeface="Arial" panose="020B0604020202020204" pitchFamily="34" charset="0"/>
              <a:buChar char="•"/>
            </a:pPr>
            <a:r>
              <a:rPr lang="en-US" sz="2000" dirty="0"/>
              <a:t>Ryan Morton, MD (SAMMC)</a:t>
            </a:r>
          </a:p>
          <a:p>
            <a:pPr marL="742950" lvl="1" indent="-285750">
              <a:buFont typeface="Arial" panose="020B0604020202020204" pitchFamily="34" charset="0"/>
              <a:buChar char="•"/>
            </a:pPr>
            <a:r>
              <a:rPr lang="en-US" sz="2000" dirty="0"/>
              <a:t>Frank </a:t>
            </a:r>
            <a:r>
              <a:rPr lang="en-US" sz="2000" dirty="0" err="1"/>
              <a:t>Fichtel</a:t>
            </a:r>
            <a:r>
              <a:rPr lang="en-US" sz="2000" dirty="0"/>
              <a:t>, MD (private)</a:t>
            </a:r>
          </a:p>
          <a:p>
            <a:pPr marL="742950" lvl="1" indent="-285750">
              <a:buFont typeface="Arial" panose="020B0604020202020204" pitchFamily="34" charset="0"/>
              <a:buChar char="•"/>
            </a:pPr>
            <a:endParaRPr lang="en-US" sz="2000" dirty="0"/>
          </a:p>
        </p:txBody>
      </p:sp>
      <p:sp>
        <p:nvSpPr>
          <p:cNvPr id="5" name="TextBox 4">
            <a:extLst>
              <a:ext uri="{FF2B5EF4-FFF2-40B4-BE49-F238E27FC236}">
                <a16:creationId xmlns:a16="http://schemas.microsoft.com/office/drawing/2014/main" id="{EB34DD22-64F4-99BD-692E-07F7B35837A1}"/>
              </a:ext>
            </a:extLst>
          </p:cNvPr>
          <p:cNvSpPr txBox="1"/>
          <p:nvPr/>
        </p:nvSpPr>
        <p:spPr>
          <a:xfrm>
            <a:off x="538655" y="5303589"/>
            <a:ext cx="4649030" cy="1323439"/>
          </a:xfrm>
          <a:prstGeom prst="rect">
            <a:avLst/>
          </a:prstGeom>
          <a:noFill/>
        </p:spPr>
        <p:txBody>
          <a:bodyPr wrap="none" rtlCol="0">
            <a:spAutoFit/>
          </a:bodyPr>
          <a:lstStyle/>
          <a:p>
            <a:pPr marL="342900" indent="-342900">
              <a:buFont typeface="Arial" panose="020B0604020202020204" pitchFamily="34" charset="0"/>
              <a:buChar char="•"/>
            </a:pPr>
            <a:r>
              <a:rPr lang="en-US" sz="2000" dirty="0"/>
              <a:t>Neuroscience Intensive Care Unit</a:t>
            </a:r>
          </a:p>
          <a:p>
            <a:pPr marL="800100" lvl="1" indent="-342900">
              <a:buFont typeface="Arial" panose="020B0604020202020204" pitchFamily="34" charset="0"/>
              <a:buChar char="•"/>
            </a:pPr>
            <a:r>
              <a:rPr lang="en-US" sz="2000" dirty="0"/>
              <a:t>Kevin Chen, MD</a:t>
            </a:r>
          </a:p>
          <a:p>
            <a:pPr marL="800100" lvl="1" indent="-342900">
              <a:buFont typeface="Arial" panose="020B0604020202020204" pitchFamily="34" charset="0"/>
              <a:buChar char="•"/>
            </a:pPr>
            <a:r>
              <a:rPr lang="en-US" sz="2000" dirty="0"/>
              <a:t>Paola Martinez, MD</a:t>
            </a:r>
          </a:p>
          <a:p>
            <a:pPr marL="800100" lvl="1" indent="-342900">
              <a:buFont typeface="Arial" panose="020B0604020202020204" pitchFamily="34" charset="0"/>
              <a:buChar char="•"/>
            </a:pPr>
            <a:r>
              <a:rPr lang="en-US" sz="2000" dirty="0"/>
              <a:t>Ali </a:t>
            </a:r>
            <a:r>
              <a:rPr lang="en-US" sz="2000" dirty="0" err="1"/>
              <a:t>Seifi</a:t>
            </a:r>
            <a:r>
              <a:rPr lang="en-US" sz="2000" dirty="0"/>
              <a:t>, MD</a:t>
            </a:r>
          </a:p>
        </p:txBody>
      </p:sp>
      <p:sp>
        <p:nvSpPr>
          <p:cNvPr id="6" name="TextBox 5">
            <a:extLst>
              <a:ext uri="{FF2B5EF4-FFF2-40B4-BE49-F238E27FC236}">
                <a16:creationId xmlns:a16="http://schemas.microsoft.com/office/drawing/2014/main" id="{F669B909-75D3-77D1-B7D6-ABA4DCDAFCB5}"/>
              </a:ext>
            </a:extLst>
          </p:cNvPr>
          <p:cNvSpPr txBox="1"/>
          <p:nvPr/>
        </p:nvSpPr>
        <p:spPr>
          <a:xfrm>
            <a:off x="6101256" y="3838760"/>
            <a:ext cx="3674404" cy="2246769"/>
          </a:xfrm>
          <a:prstGeom prst="rect">
            <a:avLst/>
          </a:prstGeom>
          <a:noFill/>
        </p:spPr>
        <p:txBody>
          <a:bodyPr wrap="none" rtlCol="0">
            <a:spAutoFit/>
          </a:bodyPr>
          <a:lstStyle/>
          <a:p>
            <a:pPr marL="342900" indent="-342900">
              <a:buFont typeface="Arial" panose="020B0604020202020204" pitchFamily="34" charset="0"/>
              <a:buChar char="•"/>
            </a:pPr>
            <a:r>
              <a:rPr lang="en-US" sz="2000" dirty="0"/>
              <a:t>SAMMC Faculty</a:t>
            </a:r>
          </a:p>
          <a:p>
            <a:pPr marL="800100" lvl="1" indent="-342900">
              <a:buFont typeface="Arial" panose="020B0604020202020204" pitchFamily="34" charset="0"/>
              <a:buChar char="•"/>
            </a:pPr>
            <a:r>
              <a:rPr lang="en-US" sz="2000" dirty="0"/>
              <a:t>Jason Hall, MD</a:t>
            </a:r>
          </a:p>
          <a:p>
            <a:pPr marL="800100" lvl="1" indent="-342900">
              <a:buFont typeface="Arial" panose="020B0604020202020204" pitchFamily="34" charset="0"/>
              <a:buChar char="•"/>
            </a:pPr>
            <a:r>
              <a:rPr lang="en-US" sz="2000" dirty="0"/>
              <a:t>Grant Mallory, MD</a:t>
            </a:r>
          </a:p>
          <a:p>
            <a:pPr marL="800100" lvl="1" indent="-342900">
              <a:buFont typeface="Arial" panose="020B0604020202020204" pitchFamily="34" charset="0"/>
              <a:buChar char="•"/>
            </a:pPr>
            <a:r>
              <a:rPr lang="en-US" sz="2000" dirty="0"/>
              <a:t>Ryan McDermott, MD</a:t>
            </a:r>
          </a:p>
          <a:p>
            <a:pPr marL="800100" lvl="1" indent="-342900">
              <a:buFont typeface="Arial" panose="020B0604020202020204" pitchFamily="34" charset="0"/>
              <a:buChar char="•"/>
            </a:pPr>
            <a:r>
              <a:rPr lang="en-US" sz="2000" dirty="0"/>
              <a:t>Ian McDougall</a:t>
            </a:r>
          </a:p>
          <a:p>
            <a:pPr marL="800100" lvl="1" indent="-342900">
              <a:buFont typeface="Arial" panose="020B0604020202020204" pitchFamily="34" charset="0"/>
              <a:buChar char="•"/>
            </a:pPr>
            <a:r>
              <a:rPr lang="en-US" sz="2000" dirty="0"/>
              <a:t>Ryan Morton, MD</a:t>
            </a:r>
          </a:p>
          <a:p>
            <a:pPr marL="800100" lvl="1" indent="-342900">
              <a:buFont typeface="Arial" panose="020B0604020202020204" pitchFamily="34" charset="0"/>
              <a:buChar char="•"/>
            </a:pPr>
            <a:r>
              <a:rPr lang="en-US" sz="2000" dirty="0"/>
              <a:t>Victor Sabourin, MD</a:t>
            </a:r>
          </a:p>
        </p:txBody>
      </p:sp>
    </p:spTree>
    <p:extLst>
      <p:ext uri="{BB962C8B-B14F-4D97-AF65-F5344CB8AC3E}">
        <p14:creationId xmlns:p14="http://schemas.microsoft.com/office/powerpoint/2010/main" val="1729305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a:xfrm>
            <a:off x="1937051" y="15730"/>
            <a:ext cx="8610600" cy="1293028"/>
          </a:xfrm>
        </p:spPr>
        <p:txBody>
          <a:bodyPr/>
          <a:lstStyle/>
          <a:p>
            <a:r>
              <a:rPr lang="en-US" dirty="0"/>
              <a:t>Training sites</a:t>
            </a:r>
          </a:p>
        </p:txBody>
      </p:sp>
      <p:pic>
        <p:nvPicPr>
          <p:cNvPr id="4098" name="Picture 2" descr="University Health-San Antonio in San Antonio, TX - Rankings, Ratings &amp;  Photos | US News Best Hospitals Rankings">
            <a:extLst>
              <a:ext uri="{FF2B5EF4-FFF2-40B4-BE49-F238E27FC236}">
                <a16:creationId xmlns:a16="http://schemas.microsoft.com/office/drawing/2014/main" id="{EE3CDAFA-2633-10B9-79BD-27E520812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30" y="183161"/>
            <a:ext cx="4152025" cy="31140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B4D0ADB-88EA-9495-DEAC-6A3105714917}"/>
              </a:ext>
            </a:extLst>
          </p:cNvPr>
          <p:cNvSpPr txBox="1"/>
          <p:nvPr/>
        </p:nvSpPr>
        <p:spPr>
          <a:xfrm>
            <a:off x="272830" y="2712405"/>
            <a:ext cx="2220480" cy="646331"/>
          </a:xfrm>
          <a:prstGeom prst="rect">
            <a:avLst/>
          </a:prstGeom>
          <a:solidFill>
            <a:schemeClr val="bg1"/>
          </a:solidFill>
        </p:spPr>
        <p:txBody>
          <a:bodyPr wrap="none" rtlCol="0">
            <a:spAutoFit/>
          </a:bodyPr>
          <a:lstStyle/>
          <a:p>
            <a:r>
              <a:rPr lang="en-US" dirty="0"/>
              <a:t>University Hospital </a:t>
            </a:r>
          </a:p>
          <a:p>
            <a:pPr marL="285750" indent="-285750">
              <a:buFont typeface="Arial" panose="020B0604020202020204" pitchFamily="34" charset="0"/>
              <a:buChar char="•"/>
            </a:pPr>
            <a:r>
              <a:rPr lang="en-US" dirty="0"/>
              <a:t>”Flagship”</a:t>
            </a:r>
          </a:p>
        </p:txBody>
      </p:sp>
      <p:pic>
        <p:nvPicPr>
          <p:cNvPr id="4100" name="Picture 4" descr="South Texas Veterans Health System Set To Open Some Clinical Services | TPR">
            <a:extLst>
              <a:ext uri="{FF2B5EF4-FFF2-40B4-BE49-F238E27FC236}">
                <a16:creationId xmlns:a16="http://schemas.microsoft.com/office/drawing/2014/main" id="{A88B3655-C2E0-78D7-904C-209FDC2E7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515" y="3892057"/>
            <a:ext cx="4033340" cy="22656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53C0F51-0639-460A-401B-CFF2A5B5C848}"/>
              </a:ext>
            </a:extLst>
          </p:cNvPr>
          <p:cNvSpPr txBox="1"/>
          <p:nvPr/>
        </p:nvSpPr>
        <p:spPr>
          <a:xfrm>
            <a:off x="391515" y="5826424"/>
            <a:ext cx="1879041" cy="369332"/>
          </a:xfrm>
          <a:prstGeom prst="rect">
            <a:avLst/>
          </a:prstGeom>
          <a:solidFill>
            <a:schemeClr val="bg1"/>
          </a:solidFill>
        </p:spPr>
        <p:txBody>
          <a:bodyPr wrap="none" rtlCol="0">
            <a:spAutoFit/>
          </a:bodyPr>
          <a:lstStyle/>
          <a:p>
            <a:r>
              <a:rPr lang="en-US" dirty="0"/>
              <a:t>South Texas VA</a:t>
            </a:r>
          </a:p>
        </p:txBody>
      </p:sp>
      <p:pic>
        <p:nvPicPr>
          <p:cNvPr id="4102" name="Picture 6" descr="BAMC LAB">
            <a:extLst>
              <a:ext uri="{FF2B5EF4-FFF2-40B4-BE49-F238E27FC236}">
                <a16:creationId xmlns:a16="http://schemas.microsoft.com/office/drawing/2014/main" id="{B98DB9DD-09F1-01D1-3763-88B9BBFDA7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7830" y="1241296"/>
            <a:ext cx="5368159" cy="19789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C99A7FF-C7B1-7DF5-E0E1-992BA3AC59ED}"/>
              </a:ext>
            </a:extLst>
          </p:cNvPr>
          <p:cNvSpPr txBox="1"/>
          <p:nvPr/>
        </p:nvSpPr>
        <p:spPr>
          <a:xfrm>
            <a:off x="5927832" y="1241296"/>
            <a:ext cx="4211409" cy="369332"/>
          </a:xfrm>
          <a:prstGeom prst="rect">
            <a:avLst/>
          </a:prstGeom>
          <a:solidFill>
            <a:schemeClr val="bg1"/>
          </a:solidFill>
        </p:spPr>
        <p:txBody>
          <a:bodyPr wrap="none" rtlCol="0">
            <a:spAutoFit/>
          </a:bodyPr>
          <a:lstStyle/>
          <a:p>
            <a:r>
              <a:rPr lang="en-US" dirty="0"/>
              <a:t>San Antonio Military Medical Center</a:t>
            </a:r>
          </a:p>
        </p:txBody>
      </p:sp>
      <p:pic>
        <p:nvPicPr>
          <p:cNvPr id="4104" name="Picture 8" descr="Find ER &amp; Hospital Locations in San Antonio, TX | Baptist Health">
            <a:extLst>
              <a:ext uri="{FF2B5EF4-FFF2-40B4-BE49-F238E27FC236}">
                <a16:creationId xmlns:a16="http://schemas.microsoft.com/office/drawing/2014/main" id="{02C4EDD9-F5E5-D125-ABB1-33E5C37EB2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7365" y="3769967"/>
            <a:ext cx="3764333"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7142713-74BE-539E-6926-1FDA75A3CE59}"/>
              </a:ext>
            </a:extLst>
          </p:cNvPr>
          <p:cNvSpPr txBox="1"/>
          <p:nvPr/>
        </p:nvSpPr>
        <p:spPr>
          <a:xfrm>
            <a:off x="6849069" y="5638236"/>
            <a:ext cx="1872629" cy="646331"/>
          </a:xfrm>
          <a:prstGeom prst="rect">
            <a:avLst/>
          </a:prstGeom>
          <a:solidFill>
            <a:schemeClr val="bg1"/>
          </a:solidFill>
        </p:spPr>
        <p:txBody>
          <a:bodyPr wrap="none" rtlCol="0">
            <a:spAutoFit/>
          </a:bodyPr>
          <a:lstStyle/>
          <a:p>
            <a:r>
              <a:rPr lang="en-US" dirty="0"/>
              <a:t>St. Luke’s </a:t>
            </a:r>
            <a:br>
              <a:rPr lang="en-US" dirty="0"/>
            </a:br>
            <a:r>
              <a:rPr lang="en-US" dirty="0"/>
              <a:t>Baptist Hospital</a:t>
            </a:r>
          </a:p>
        </p:txBody>
      </p:sp>
      <p:pic>
        <p:nvPicPr>
          <p:cNvPr id="4106" name="Picture 10" descr="North Central Baptist | San Antonio, TX">
            <a:extLst>
              <a:ext uri="{FF2B5EF4-FFF2-40B4-BE49-F238E27FC236}">
                <a16:creationId xmlns:a16="http://schemas.microsoft.com/office/drawing/2014/main" id="{315D5635-2F3F-9DBD-4305-0766281C8F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60958" y="3890623"/>
            <a:ext cx="2973387" cy="22670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89C255-D185-BC05-DFCF-18599A2348D6}"/>
              </a:ext>
            </a:extLst>
          </p:cNvPr>
          <p:cNvSpPr txBox="1"/>
          <p:nvPr/>
        </p:nvSpPr>
        <p:spPr>
          <a:xfrm>
            <a:off x="9060958" y="3890623"/>
            <a:ext cx="2494594" cy="646331"/>
          </a:xfrm>
          <a:prstGeom prst="rect">
            <a:avLst/>
          </a:prstGeom>
          <a:solidFill>
            <a:schemeClr val="bg1"/>
          </a:solidFill>
        </p:spPr>
        <p:txBody>
          <a:bodyPr wrap="none" rtlCol="0">
            <a:spAutoFit/>
          </a:bodyPr>
          <a:lstStyle/>
          <a:p>
            <a:r>
              <a:rPr lang="en-US" dirty="0"/>
              <a:t>North Central Baptist</a:t>
            </a:r>
            <a:br>
              <a:rPr lang="en-US" dirty="0"/>
            </a:br>
            <a:r>
              <a:rPr lang="en-US" dirty="0"/>
              <a:t>Hospital</a:t>
            </a:r>
          </a:p>
        </p:txBody>
      </p:sp>
    </p:spTree>
    <p:extLst>
      <p:ext uri="{BB962C8B-B14F-4D97-AF65-F5344CB8AC3E}">
        <p14:creationId xmlns:p14="http://schemas.microsoft.com/office/powerpoint/2010/main" val="387904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p:txBody>
          <a:bodyPr/>
          <a:lstStyle/>
          <a:p>
            <a:r>
              <a:rPr lang="en-US" dirty="0"/>
              <a:t>Coming soon!</a:t>
            </a:r>
          </a:p>
        </p:txBody>
      </p:sp>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9917" cy="143991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ome | UT Health San Antonio Multispecialty and Research Hospital">
            <a:extLst>
              <a:ext uri="{FF2B5EF4-FFF2-40B4-BE49-F238E27FC236}">
                <a16:creationId xmlns:a16="http://schemas.microsoft.com/office/drawing/2014/main" id="{A62952C3-C672-D229-F3B7-7ECABD9051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78" y="2376800"/>
            <a:ext cx="5621603" cy="31621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9922D4-ACCF-5910-073C-9587D68FD4A2}"/>
              </a:ext>
            </a:extLst>
          </p:cNvPr>
          <p:cNvSpPr txBox="1"/>
          <p:nvPr/>
        </p:nvSpPr>
        <p:spPr>
          <a:xfrm>
            <a:off x="294290" y="5538952"/>
            <a:ext cx="4286751" cy="923330"/>
          </a:xfrm>
          <a:prstGeom prst="rect">
            <a:avLst/>
          </a:prstGeom>
          <a:noFill/>
        </p:spPr>
        <p:txBody>
          <a:bodyPr wrap="none" rtlCol="0">
            <a:spAutoFit/>
          </a:bodyPr>
          <a:lstStyle/>
          <a:p>
            <a:r>
              <a:rPr lang="en-US" dirty="0"/>
              <a:t>UT Health San Antonio</a:t>
            </a:r>
          </a:p>
          <a:p>
            <a:r>
              <a:rPr lang="en-US" dirty="0"/>
              <a:t>Multispecialty and Research Hospital</a:t>
            </a:r>
          </a:p>
          <a:p>
            <a:r>
              <a:rPr lang="en-US" dirty="0"/>
              <a:t>Scheduled for 2024 opening</a:t>
            </a:r>
          </a:p>
        </p:txBody>
      </p:sp>
      <p:pic>
        <p:nvPicPr>
          <p:cNvPr id="5124" name="Picture 4" descr="University Health System's Women's &amp; Children's Hospital - Marmon Mok  Architecture">
            <a:extLst>
              <a:ext uri="{FF2B5EF4-FFF2-40B4-BE49-F238E27FC236}">
                <a16:creationId xmlns:a16="http://schemas.microsoft.com/office/drawing/2014/main" id="{9DA07FFC-5273-9418-8D37-5FBFA65896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0383" y="2376800"/>
            <a:ext cx="5611091" cy="31562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D7CB2DA-954C-AD78-CBC6-259591A0F637}"/>
              </a:ext>
            </a:extLst>
          </p:cNvPr>
          <p:cNvSpPr txBox="1"/>
          <p:nvPr/>
        </p:nvSpPr>
        <p:spPr>
          <a:xfrm>
            <a:off x="6286621" y="5533039"/>
            <a:ext cx="3658374" cy="923330"/>
          </a:xfrm>
          <a:prstGeom prst="rect">
            <a:avLst/>
          </a:prstGeom>
          <a:noFill/>
        </p:spPr>
        <p:txBody>
          <a:bodyPr wrap="none" rtlCol="0">
            <a:spAutoFit/>
          </a:bodyPr>
          <a:lstStyle/>
          <a:p>
            <a:r>
              <a:rPr lang="en-US" dirty="0"/>
              <a:t>University Hospital</a:t>
            </a:r>
          </a:p>
          <a:p>
            <a:r>
              <a:rPr lang="en-US" dirty="0"/>
              <a:t>Women’s and Children’s Tower</a:t>
            </a:r>
          </a:p>
          <a:p>
            <a:r>
              <a:rPr lang="en-US" dirty="0"/>
              <a:t>Scheduled for 2023 opening </a:t>
            </a:r>
          </a:p>
        </p:txBody>
      </p:sp>
    </p:spTree>
    <p:extLst>
      <p:ext uri="{BB962C8B-B14F-4D97-AF65-F5344CB8AC3E}">
        <p14:creationId xmlns:p14="http://schemas.microsoft.com/office/powerpoint/2010/main" val="4291493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F0DB4-7B18-33E5-DE0D-E44C1871BFAB}"/>
              </a:ext>
            </a:extLst>
          </p:cNvPr>
          <p:cNvSpPr>
            <a:spLocks noGrp="1"/>
          </p:cNvSpPr>
          <p:nvPr>
            <p:ph type="title"/>
          </p:nvPr>
        </p:nvSpPr>
        <p:spPr>
          <a:xfrm>
            <a:off x="619759" y="1304701"/>
            <a:ext cx="6257291" cy="1293028"/>
          </a:xfrm>
        </p:spPr>
        <p:txBody>
          <a:bodyPr>
            <a:normAutofit/>
          </a:bodyPr>
          <a:lstStyle/>
          <a:p>
            <a:r>
              <a:rPr lang="en-US" dirty="0"/>
              <a:t>Approx. Annual Case volume</a:t>
            </a:r>
          </a:p>
        </p:txBody>
      </p:sp>
      <p:sp>
        <p:nvSpPr>
          <p:cNvPr id="3" name="Content Placeholder 2">
            <a:extLst>
              <a:ext uri="{FF2B5EF4-FFF2-40B4-BE49-F238E27FC236}">
                <a16:creationId xmlns:a16="http://schemas.microsoft.com/office/drawing/2014/main" id="{A56A98E4-789E-A141-AE17-5EBA6DC43B1D}"/>
              </a:ext>
            </a:extLst>
          </p:cNvPr>
          <p:cNvSpPr>
            <a:spLocks noGrp="1"/>
          </p:cNvSpPr>
          <p:nvPr>
            <p:ph idx="1"/>
          </p:nvPr>
        </p:nvSpPr>
        <p:spPr>
          <a:xfrm>
            <a:off x="619760" y="2597729"/>
            <a:ext cx="6257290" cy="4024125"/>
          </a:xfrm>
        </p:spPr>
        <p:txBody>
          <a:bodyPr>
            <a:normAutofit/>
          </a:bodyPr>
          <a:lstStyle/>
          <a:p>
            <a:r>
              <a:rPr lang="en-US" dirty="0"/>
              <a:t>UHS: 2000 </a:t>
            </a:r>
            <a:br>
              <a:rPr lang="en-US" dirty="0"/>
            </a:br>
            <a:endParaRPr lang="en-US" dirty="0"/>
          </a:p>
          <a:p>
            <a:r>
              <a:rPr lang="en-US" dirty="0"/>
              <a:t>Baptist Hospital System: 1000</a:t>
            </a:r>
            <a:br>
              <a:rPr lang="en-US" dirty="0"/>
            </a:br>
            <a:endParaRPr lang="en-US" dirty="0"/>
          </a:p>
          <a:p>
            <a:r>
              <a:rPr lang="en-US" dirty="0"/>
              <a:t>VA: 400</a:t>
            </a:r>
            <a:br>
              <a:rPr lang="en-US" dirty="0"/>
            </a:br>
            <a:endParaRPr lang="en-US" dirty="0"/>
          </a:p>
          <a:p>
            <a:r>
              <a:rPr lang="en-US" dirty="0"/>
              <a:t>SAMMC: 1000</a:t>
            </a:r>
          </a:p>
        </p:txBody>
      </p:sp>
      <p:sp useBgFill="1">
        <p:nvSpPr>
          <p:cNvPr id="9" name="Rectangle 8">
            <a:extLst>
              <a:ext uri="{FF2B5EF4-FFF2-40B4-BE49-F238E27FC236}">
                <a16:creationId xmlns:a16="http://schemas.microsoft.com/office/drawing/2014/main" id="{E2E0C929-96C6-41B1-A001-566036DF04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8740" y="0"/>
            <a:ext cx="500325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16702F7-DDA9-B89B-37A4-CAB102AD2E7B}"/>
              </a:ext>
            </a:extLst>
          </p:cNvPr>
          <p:cNvPicPr>
            <a:picLocks noChangeAspect="1"/>
          </p:cNvPicPr>
          <p:nvPr/>
        </p:nvPicPr>
        <p:blipFill rotWithShape="1">
          <a:blip r:embed="rId2"/>
          <a:srcRect r="18889"/>
          <a:stretch/>
        </p:blipFill>
        <p:spPr>
          <a:xfrm>
            <a:off x="7519410" y="11"/>
            <a:ext cx="4672584" cy="6857989"/>
          </a:xfrm>
          <a:prstGeom prst="rect">
            <a:avLst/>
          </a:prstGeom>
        </p:spPr>
      </p:pic>
    </p:spTree>
    <p:extLst>
      <p:ext uri="{BB962C8B-B14F-4D97-AF65-F5344CB8AC3E}">
        <p14:creationId xmlns:p14="http://schemas.microsoft.com/office/powerpoint/2010/main" val="189726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a:xfrm>
            <a:off x="2033752" y="171373"/>
            <a:ext cx="8610600" cy="1293028"/>
          </a:xfrm>
        </p:spPr>
        <p:txBody>
          <a:bodyPr/>
          <a:lstStyle/>
          <a:p>
            <a:r>
              <a:rPr lang="en-US" dirty="0"/>
              <a:t>Residency overview</a:t>
            </a:r>
          </a:p>
        </p:txBody>
      </p:sp>
      <p:sp>
        <p:nvSpPr>
          <p:cNvPr id="3" name="Content Placeholder 2">
            <a:extLst>
              <a:ext uri="{FF2B5EF4-FFF2-40B4-BE49-F238E27FC236}">
                <a16:creationId xmlns:a16="http://schemas.microsoft.com/office/drawing/2014/main" id="{C422BFE0-5103-77D9-1EB3-EF919B3B378B}"/>
              </a:ext>
            </a:extLst>
          </p:cNvPr>
          <p:cNvSpPr>
            <a:spLocks noGrp="1"/>
          </p:cNvSpPr>
          <p:nvPr>
            <p:ph idx="1"/>
          </p:nvPr>
        </p:nvSpPr>
        <p:spPr/>
        <p:txBody>
          <a:bodyPr>
            <a:normAutofit lnSpcReduction="10000"/>
          </a:bodyPr>
          <a:lstStyle/>
          <a:p>
            <a:r>
              <a:rPr lang="en-US" dirty="0"/>
              <a:t>17 Residents</a:t>
            </a:r>
          </a:p>
          <a:p>
            <a:pPr lvl="1"/>
            <a:r>
              <a:rPr lang="en-US" dirty="0"/>
              <a:t>1-2 per year</a:t>
            </a:r>
          </a:p>
          <a:p>
            <a:pPr lvl="1"/>
            <a:r>
              <a:rPr lang="en-US" dirty="0"/>
              <a:t>+/- 1 military-sponsored resident</a:t>
            </a:r>
            <a:br>
              <a:rPr lang="en-US" dirty="0"/>
            </a:br>
            <a:endParaRPr lang="en-US" dirty="0"/>
          </a:p>
          <a:p>
            <a:r>
              <a:rPr lang="en-US" dirty="0"/>
              <a:t>CAST Accredited Neurocritical Care Fellowship</a:t>
            </a:r>
          </a:p>
          <a:p>
            <a:pPr lvl="1"/>
            <a:r>
              <a:rPr lang="en-US" dirty="0"/>
              <a:t>~2 spots</a:t>
            </a:r>
            <a:br>
              <a:rPr lang="en-US" dirty="0"/>
            </a:br>
            <a:endParaRPr lang="en-US" dirty="0"/>
          </a:p>
          <a:p>
            <a:r>
              <a:rPr lang="en-US" dirty="0"/>
              <a:t>New CNS Endovascular Fellowship</a:t>
            </a:r>
          </a:p>
          <a:p>
            <a:endParaRPr lang="en-US" dirty="0"/>
          </a:p>
          <a:p>
            <a:r>
              <a:rPr lang="en-US" dirty="0"/>
              <a:t>PGY-5: dedicated research year</a:t>
            </a:r>
            <a:br>
              <a:rPr lang="en-US" dirty="0"/>
            </a:br>
            <a:endParaRPr lang="en-US" dirty="0"/>
          </a:p>
          <a:p>
            <a:r>
              <a:rPr lang="en-US" dirty="0"/>
              <a:t>Multi-center midlevel practitioner support</a:t>
            </a:r>
          </a:p>
        </p:txBody>
      </p:sp>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439917" cy="14399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5D97AAB-3EBC-7198-F7DA-53DBC9A5A5D0}"/>
              </a:ext>
            </a:extLst>
          </p:cNvPr>
          <p:cNvPicPr>
            <a:picLocks noChangeAspect="1"/>
          </p:cNvPicPr>
          <p:nvPr/>
        </p:nvPicPr>
        <p:blipFill>
          <a:blip r:embed="rId3"/>
          <a:stretch>
            <a:fillRect/>
          </a:stretch>
        </p:blipFill>
        <p:spPr>
          <a:xfrm>
            <a:off x="8459085" y="1707787"/>
            <a:ext cx="3531140" cy="4997669"/>
          </a:xfrm>
          <a:prstGeom prst="rect">
            <a:avLst/>
          </a:prstGeom>
        </p:spPr>
      </p:pic>
    </p:spTree>
    <p:extLst>
      <p:ext uri="{BB962C8B-B14F-4D97-AF65-F5344CB8AC3E}">
        <p14:creationId xmlns:p14="http://schemas.microsoft.com/office/powerpoint/2010/main" val="3554304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F48E7A-02F3-33CD-B720-0C22C4041B35}"/>
              </a:ext>
            </a:extLst>
          </p:cNvPr>
          <p:cNvPicPr>
            <a:picLocks noChangeAspect="1"/>
          </p:cNvPicPr>
          <p:nvPr/>
        </p:nvPicPr>
        <p:blipFill>
          <a:blip r:embed="rId2"/>
          <a:stretch>
            <a:fillRect/>
          </a:stretch>
        </p:blipFill>
        <p:spPr>
          <a:xfrm>
            <a:off x="292544" y="387928"/>
            <a:ext cx="11606907" cy="5862371"/>
          </a:xfrm>
          <a:prstGeom prst="rect">
            <a:avLst/>
          </a:prstGeom>
        </p:spPr>
      </p:pic>
      <p:sp>
        <p:nvSpPr>
          <p:cNvPr id="5" name="TextBox 4">
            <a:extLst>
              <a:ext uri="{FF2B5EF4-FFF2-40B4-BE49-F238E27FC236}">
                <a16:creationId xmlns:a16="http://schemas.microsoft.com/office/drawing/2014/main" id="{AD8E28A4-5A5E-7074-F454-B61F26537360}"/>
              </a:ext>
            </a:extLst>
          </p:cNvPr>
          <p:cNvSpPr txBox="1"/>
          <p:nvPr/>
        </p:nvSpPr>
        <p:spPr>
          <a:xfrm>
            <a:off x="4564169" y="6368534"/>
            <a:ext cx="3063659" cy="369332"/>
          </a:xfrm>
          <a:prstGeom prst="rect">
            <a:avLst/>
          </a:prstGeom>
          <a:noFill/>
        </p:spPr>
        <p:txBody>
          <a:bodyPr wrap="none" rtlCol="0">
            <a:spAutoFit/>
          </a:bodyPr>
          <a:lstStyle/>
          <a:p>
            <a:r>
              <a:rPr lang="en-US" dirty="0"/>
              <a:t>2023-2024 Block Schedule</a:t>
            </a:r>
          </a:p>
        </p:txBody>
      </p:sp>
    </p:spTree>
    <p:extLst>
      <p:ext uri="{BB962C8B-B14F-4D97-AF65-F5344CB8AC3E}">
        <p14:creationId xmlns:p14="http://schemas.microsoft.com/office/powerpoint/2010/main" val="1197973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2458C-EE9F-0B06-421D-893D7E7F0AB6}"/>
              </a:ext>
            </a:extLst>
          </p:cNvPr>
          <p:cNvSpPr>
            <a:spLocks noGrp="1"/>
          </p:cNvSpPr>
          <p:nvPr>
            <p:ph type="title"/>
          </p:nvPr>
        </p:nvSpPr>
        <p:spPr>
          <a:xfrm>
            <a:off x="6206836" y="377766"/>
            <a:ext cx="5410200" cy="684384"/>
          </a:xfrm>
          <a:solidFill>
            <a:schemeClr val="bg1">
              <a:lumMod val="85000"/>
              <a:alpha val="35523"/>
            </a:schemeClr>
          </a:solidFill>
        </p:spPr>
        <p:txBody>
          <a:bodyPr/>
          <a:lstStyle/>
          <a:p>
            <a:r>
              <a:rPr lang="en-US" dirty="0"/>
              <a:t>Life in </a:t>
            </a:r>
            <a:r>
              <a:rPr lang="en-US" dirty="0" err="1"/>
              <a:t>san</a:t>
            </a:r>
            <a:r>
              <a:rPr lang="en-US" dirty="0"/>
              <a:t> </a:t>
            </a:r>
            <a:r>
              <a:rPr lang="en-US" dirty="0" err="1"/>
              <a:t>antonio</a:t>
            </a:r>
            <a:endParaRPr lang="en-US" dirty="0"/>
          </a:p>
        </p:txBody>
      </p:sp>
      <p:pic>
        <p:nvPicPr>
          <p:cNvPr id="2050" name="Picture 2" descr="UT Health San Antonio Neurosurgery | San Antonio TX">
            <a:extLst>
              <a:ext uri="{FF2B5EF4-FFF2-40B4-BE49-F238E27FC236}">
                <a16:creationId xmlns:a16="http://schemas.microsoft.com/office/drawing/2014/main" id="{A8A971B3-2143-F90D-490E-7812A5ACC3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439917" cy="14399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Content Placeholder 4">
            <a:extLst>
              <a:ext uri="{FF2B5EF4-FFF2-40B4-BE49-F238E27FC236}">
                <a16:creationId xmlns:a16="http://schemas.microsoft.com/office/drawing/2014/main" id="{FD5E9DBE-0576-1723-8B46-EF27AC4A73B5}"/>
              </a:ext>
            </a:extLst>
          </p:cNvPr>
          <p:cNvGraphicFramePr>
            <a:graphicFrameLocks noGrp="1"/>
          </p:cNvGraphicFramePr>
          <p:nvPr>
            <p:ph idx="1"/>
            <p:extLst>
              <p:ext uri="{D42A27DB-BD31-4B8C-83A1-F6EECF244321}">
                <p14:modId xmlns:p14="http://schemas.microsoft.com/office/powerpoint/2010/main" val="2508656718"/>
              </p:ext>
            </p:extLst>
          </p:nvPr>
        </p:nvGraphicFramePr>
        <p:xfrm>
          <a:off x="4803228" y="2057401"/>
          <a:ext cx="7157545" cy="4275337"/>
        </p:xfrm>
        <a:graphic>
          <a:graphicData uri="http://schemas.openxmlformats.org/drawingml/2006/chart">
            <c:chart xmlns:c="http://schemas.openxmlformats.org/drawingml/2006/chart" xmlns:r="http://schemas.openxmlformats.org/officeDocument/2006/relationships" r:id="rId4"/>
          </a:graphicData>
        </a:graphic>
      </p:graphicFrame>
      <p:sp>
        <p:nvSpPr>
          <p:cNvPr id="5" name="TextBox 4">
            <a:extLst>
              <a:ext uri="{FF2B5EF4-FFF2-40B4-BE49-F238E27FC236}">
                <a16:creationId xmlns:a16="http://schemas.microsoft.com/office/drawing/2014/main" id="{55E66565-B3BC-5669-F8BD-CBDAE1D4A80B}"/>
              </a:ext>
            </a:extLst>
          </p:cNvPr>
          <p:cNvSpPr txBox="1"/>
          <p:nvPr/>
        </p:nvSpPr>
        <p:spPr>
          <a:xfrm>
            <a:off x="367862" y="2070537"/>
            <a:ext cx="3815255" cy="4120055"/>
          </a:xfrm>
          <a:prstGeom prst="rect">
            <a:avLst/>
          </a:prstGeom>
          <a:solidFill>
            <a:schemeClr val="bg1">
              <a:alpha val="83000"/>
            </a:schemeClr>
          </a:solidFill>
        </p:spPr>
        <p:txBody>
          <a:bodyPr wrap="square" rtlCol="0">
            <a:spAutoFit/>
          </a:bodyPr>
          <a:lstStyle/>
          <a:p>
            <a:pPr marL="285750" indent="-285750">
              <a:buFont typeface="Arial" panose="020B0604020202020204" pitchFamily="34" charset="0"/>
              <a:buChar char="•"/>
            </a:pPr>
            <a:r>
              <a:rPr lang="en-US" sz="2400" dirty="0"/>
              <a:t>1.48 million people (2023)</a:t>
            </a:r>
            <a:br>
              <a:rPr lang="en-US" sz="2400" dirty="0"/>
            </a:br>
            <a:endParaRPr lang="en-US" sz="2400" dirty="0"/>
          </a:p>
          <a:p>
            <a:pPr marL="285750" indent="-285750">
              <a:buFont typeface="Arial" panose="020B0604020202020204" pitchFamily="34" charset="0"/>
              <a:buChar char="•"/>
            </a:pPr>
            <a:r>
              <a:rPr lang="en-US" sz="2400" dirty="0"/>
              <a:t>Metroplex: ~2.5 million</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Average 1-bedroom rental: </a:t>
            </a:r>
            <a:r>
              <a:rPr lang="en-US" sz="2400" dirty="0">
                <a:solidFill>
                  <a:srgbClr val="00B050"/>
                </a:solidFill>
              </a:rPr>
              <a:t>$1044</a:t>
            </a:r>
          </a:p>
          <a:p>
            <a:pPr marL="742950" lvl="1" indent="-285750">
              <a:buFont typeface="Arial" panose="020B0604020202020204" pitchFamily="34" charset="0"/>
              <a:buChar char="•"/>
            </a:pPr>
            <a:r>
              <a:rPr lang="en-US" sz="2400" dirty="0"/>
              <a:t>Austin: $1565</a:t>
            </a:r>
          </a:p>
          <a:p>
            <a:pPr marL="742950" lvl="1" indent="-285750">
              <a:buFont typeface="Arial" panose="020B0604020202020204" pitchFamily="34" charset="0"/>
              <a:buChar char="•"/>
            </a:pPr>
            <a:r>
              <a:rPr lang="en-US" sz="2400" dirty="0"/>
              <a:t>Denver: $1661</a:t>
            </a:r>
          </a:p>
          <a:p>
            <a:pPr marL="742950" lvl="1" indent="-285750">
              <a:buFont typeface="Arial" panose="020B0604020202020204" pitchFamily="34" charset="0"/>
              <a:buChar char="•"/>
            </a:pPr>
            <a:r>
              <a:rPr lang="en-US" sz="2400" dirty="0"/>
              <a:t>Miami: $2950</a:t>
            </a:r>
          </a:p>
          <a:p>
            <a:pPr marL="742950" lvl="1" indent="-285750">
              <a:buFont typeface="Arial" panose="020B0604020202020204" pitchFamily="34" charset="0"/>
              <a:buChar char="•"/>
            </a:pPr>
            <a:r>
              <a:rPr lang="en-US" sz="2400" dirty="0"/>
              <a:t>NYC: $3450</a:t>
            </a:r>
          </a:p>
        </p:txBody>
      </p:sp>
    </p:spTree>
    <p:extLst>
      <p:ext uri="{BB962C8B-B14F-4D97-AF65-F5344CB8AC3E}">
        <p14:creationId xmlns:p14="http://schemas.microsoft.com/office/powerpoint/2010/main" val="675521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Vapor Trail</Template>
  <TotalTime>211</TotalTime>
  <Words>329</Words>
  <Application>Microsoft Macintosh PowerPoint</Application>
  <PresentationFormat>Widescreen</PresentationFormat>
  <Paragraphs>75</Paragraphs>
  <Slides>11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Century Gothic</vt:lpstr>
      <vt:lpstr>Vapor Trail</vt:lpstr>
      <vt:lpstr>University of Texas Health San Antonio </vt:lpstr>
      <vt:lpstr>Program personnel</vt:lpstr>
      <vt:lpstr>Program personnel </vt:lpstr>
      <vt:lpstr>Training sites</vt:lpstr>
      <vt:lpstr>Coming soon!</vt:lpstr>
      <vt:lpstr>Approx. Annual Case volume</vt:lpstr>
      <vt:lpstr>Residency overview</vt:lpstr>
      <vt:lpstr>PowerPoint Presentation</vt:lpstr>
      <vt:lpstr>Life in san antonio</vt:lpstr>
      <vt:lpstr>PowerPoint Presentation</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University of Texas Health San Antonio </dc:title>
  <dc:creator>Patterson, Thomas Tyler</dc:creator>
  <cp:lastModifiedBy>Patterson, Thomas Tyler</cp:lastModifiedBy>
  <cp:revision>37</cp:revision>
  <dcterms:created xsi:type="dcterms:W3CDTF">2023-07-13T15:22:50Z</dcterms:created>
  <dcterms:modified xsi:type="dcterms:W3CDTF">2023-07-13T19:00:03Z</dcterms:modified>
</cp:coreProperties>
</file>