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jpg"/>
  <Override PartName="/ppt/notesSlides/notesSlide5.xml" ContentType="application/vnd.openxmlformats-officedocument.presentationml.notesSlide+xml"/>
  <Override PartName="/ppt/media/image13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256" r:id="rId4"/>
    <p:sldId id="260" r:id="rId5"/>
    <p:sldId id="261" r:id="rId6"/>
    <p:sldId id="266" r:id="rId7"/>
    <p:sldId id="271" r:id="rId8"/>
    <p:sldId id="274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66" autoAdjust="0"/>
    <p:restoredTop sz="63588" autoAdjust="0"/>
  </p:normalViewPr>
  <p:slideViewPr>
    <p:cSldViewPr showGuides="1">
      <p:cViewPr varScale="1">
        <p:scale>
          <a:sx n="69" d="100"/>
          <a:sy n="69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362BC-E445-3C42-8375-57A43A34F448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C574-2AA3-7A43-8933-48D9A9CA6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CC574-2AA3-7A43-8933-48D9A9CA6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7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3E9-D746-45CE-AA43-D7D4FF255F28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BB76E2-789D-0148-8C4F-E2403D6B903A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E333E9-D746-45CE-AA43-D7D4FF255F28}" type="datetimeFigureOut">
              <a:rPr lang="en-US" smtClean="0"/>
              <a:pPr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186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3810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Neurosurgery Residency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3124200" cy="1752600"/>
          </a:xfrm>
        </p:spPr>
        <p:txBody>
          <a:bodyPr/>
          <a:lstStyle/>
          <a:p>
            <a:r>
              <a:rPr lang="en-US" dirty="0"/>
              <a:t>Cara Sedney 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420255" cy="762000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8B9CE1-79F8-5331-66AB-BECB669FE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2298709"/>
            <a:ext cx="3810001" cy="38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marL="355600">
              <a:spcBef>
                <a:spcPts val="459"/>
              </a:spcBef>
              <a:tabLst>
                <a:tab pos="354965" algn="l"/>
                <a:tab pos="355600" algn="l"/>
              </a:tabLst>
            </a:pPr>
            <a:r>
              <a:rPr lang="en-US" sz="3000" spc="-30" dirty="0">
                <a:latin typeface="Calibri"/>
                <a:cs typeface="Calibri"/>
              </a:rPr>
              <a:t>Tradition </a:t>
            </a:r>
            <a:r>
              <a:rPr lang="en-US" sz="3000" spc="-5" dirty="0">
                <a:latin typeface="Calibri"/>
                <a:cs typeface="Calibri"/>
              </a:rPr>
              <a:t>of </a:t>
            </a:r>
            <a:r>
              <a:rPr lang="en-US" sz="3000" spc="-10" dirty="0">
                <a:latin typeface="Calibri"/>
                <a:cs typeface="Calibri"/>
              </a:rPr>
              <a:t>Excellence </a:t>
            </a:r>
            <a:r>
              <a:rPr lang="en-US" sz="3000" spc="-5" dirty="0">
                <a:latin typeface="Calibri"/>
                <a:cs typeface="Calibri"/>
              </a:rPr>
              <a:t>since</a:t>
            </a:r>
            <a:r>
              <a:rPr lang="en-US" sz="3000" spc="-40" dirty="0">
                <a:latin typeface="Calibri"/>
                <a:cs typeface="Calibri"/>
              </a:rPr>
              <a:t> </a:t>
            </a:r>
            <a:r>
              <a:rPr lang="en-US" sz="3000" dirty="0">
                <a:latin typeface="Calibri"/>
                <a:cs typeface="Calibri"/>
              </a:rPr>
              <a:t>1966</a:t>
            </a:r>
          </a:p>
          <a:p>
            <a:pPr marL="355600">
              <a:spcBef>
                <a:spcPts val="360"/>
              </a:spcBef>
              <a:tabLst>
                <a:tab pos="354965" algn="l"/>
                <a:tab pos="355600" algn="l"/>
              </a:tabLst>
            </a:pPr>
            <a:r>
              <a:rPr lang="en-US" sz="3000" spc="-20" dirty="0">
                <a:latin typeface="Calibri"/>
                <a:cs typeface="Calibri"/>
              </a:rPr>
              <a:t>Family </a:t>
            </a:r>
            <a:r>
              <a:rPr lang="en-US" sz="3000" spc="-5" dirty="0">
                <a:latin typeface="Calibri"/>
                <a:cs typeface="Calibri"/>
              </a:rPr>
              <a:t>Friendly (also</a:t>
            </a:r>
            <a:r>
              <a:rPr lang="en-US" sz="3000" spc="-10" dirty="0">
                <a:latin typeface="Calibri"/>
                <a:cs typeface="Calibri"/>
              </a:rPr>
              <a:t> </a:t>
            </a:r>
            <a:r>
              <a:rPr lang="en-US" sz="3000" spc="-5" dirty="0">
                <a:latin typeface="Calibri"/>
                <a:cs typeface="Calibri"/>
              </a:rPr>
              <a:t>single-friendly)</a:t>
            </a:r>
            <a:endParaRPr lang="en-US" sz="3000" dirty="0">
              <a:latin typeface="Calibri"/>
              <a:cs typeface="Calibri"/>
            </a:endParaRPr>
          </a:p>
          <a:p>
            <a:pPr marL="355600">
              <a:spcBef>
                <a:spcPts val="359"/>
              </a:spcBef>
              <a:tabLst>
                <a:tab pos="354965" algn="l"/>
                <a:tab pos="355600" algn="l"/>
              </a:tabLst>
            </a:pPr>
            <a:r>
              <a:rPr lang="en-US" sz="3000" spc="-15" dirty="0">
                <a:latin typeface="Calibri"/>
                <a:cs typeface="Calibri"/>
              </a:rPr>
              <a:t>Diverse</a:t>
            </a:r>
            <a:endParaRPr lang="en-US" sz="3000" dirty="0">
              <a:latin typeface="Calibri"/>
              <a:cs typeface="Calibri"/>
            </a:endParaRPr>
          </a:p>
          <a:p>
            <a:pPr marL="355600">
              <a:spcBef>
                <a:spcPts val="360"/>
              </a:spcBef>
              <a:tabLst>
                <a:tab pos="354965" algn="l"/>
                <a:tab pos="355600" algn="l"/>
              </a:tabLst>
            </a:pPr>
            <a:r>
              <a:rPr lang="en-US" sz="3000" spc="-5" dirty="0">
                <a:latin typeface="Calibri"/>
                <a:cs typeface="Calibri"/>
              </a:rPr>
              <a:t>Supportive</a:t>
            </a:r>
            <a:r>
              <a:rPr lang="en-US" sz="3000" spc="-75" dirty="0">
                <a:latin typeface="Calibri"/>
                <a:cs typeface="Calibri"/>
              </a:rPr>
              <a:t> </a:t>
            </a:r>
            <a:r>
              <a:rPr lang="en-US" sz="3000" spc="-15" dirty="0">
                <a:latin typeface="Calibri"/>
                <a:cs typeface="Calibri"/>
              </a:rPr>
              <a:t>Atmosphere</a:t>
            </a:r>
            <a:endParaRPr lang="en-US" sz="3000" dirty="0">
              <a:latin typeface="Calibri"/>
              <a:cs typeface="Calibri"/>
            </a:endParaRPr>
          </a:p>
          <a:p>
            <a:pPr marL="355600">
              <a:spcBef>
                <a:spcPts val="355"/>
              </a:spcBef>
              <a:tabLst>
                <a:tab pos="354965" algn="l"/>
                <a:tab pos="355600" algn="l"/>
              </a:tabLst>
            </a:pPr>
            <a:r>
              <a:rPr lang="en-US" sz="3000" spc="-10" dirty="0">
                <a:latin typeface="Calibri"/>
                <a:cs typeface="Calibri"/>
              </a:rPr>
              <a:t>Notable</a:t>
            </a:r>
            <a:r>
              <a:rPr lang="en-US" sz="3000" spc="-50" dirty="0">
                <a:latin typeface="Calibri"/>
                <a:cs typeface="Calibri"/>
              </a:rPr>
              <a:t> </a:t>
            </a:r>
            <a:r>
              <a:rPr lang="en-US" sz="3000" spc="-15" dirty="0">
                <a:latin typeface="Calibri"/>
                <a:cs typeface="Calibri"/>
              </a:rPr>
              <a:t>Grads:</a:t>
            </a:r>
            <a:endParaRPr lang="en-US" sz="3000" dirty="0">
              <a:latin typeface="Calibri"/>
              <a:cs typeface="Calibri"/>
            </a:endParaRPr>
          </a:p>
          <a:p>
            <a:pPr marL="756285" lvl="1" indent="-286385"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 err="1">
                <a:latin typeface="Calibri"/>
                <a:cs typeface="Calibri"/>
              </a:rPr>
              <a:t>Ossama</a:t>
            </a:r>
            <a:r>
              <a:rPr lang="en-US" sz="2600" spc="-80" dirty="0">
                <a:latin typeface="Calibri"/>
                <a:cs typeface="Calibri"/>
              </a:rPr>
              <a:t> </a:t>
            </a:r>
            <a:r>
              <a:rPr lang="en-US" sz="2600" spc="-5" dirty="0">
                <a:latin typeface="Calibri"/>
                <a:cs typeface="Calibri"/>
              </a:rPr>
              <a:t>Al-</a:t>
            </a:r>
            <a:r>
              <a:rPr lang="en-US" sz="2600" spc="-5" dirty="0" err="1">
                <a:latin typeface="Calibri"/>
                <a:cs typeface="Calibri"/>
              </a:rPr>
              <a:t>Mefty</a:t>
            </a:r>
            <a:endParaRPr lang="en-US" sz="2600" dirty="0">
              <a:latin typeface="Calibri"/>
              <a:cs typeface="Calibri"/>
            </a:endParaRPr>
          </a:p>
          <a:p>
            <a:pPr marL="756285" lvl="1" indent="-286385"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10" dirty="0">
                <a:latin typeface="Calibri"/>
                <a:cs typeface="Calibri"/>
              </a:rPr>
              <a:t>Regis</a:t>
            </a:r>
            <a:r>
              <a:rPr lang="en-US" sz="2600" spc="-105" dirty="0">
                <a:latin typeface="Calibri"/>
                <a:cs typeface="Calibri"/>
              </a:rPr>
              <a:t> </a:t>
            </a:r>
            <a:r>
              <a:rPr lang="en-US" sz="2600" spc="-5" dirty="0" err="1">
                <a:latin typeface="Calibri"/>
                <a:cs typeface="Calibri"/>
              </a:rPr>
              <a:t>Haid</a:t>
            </a:r>
            <a:endParaRPr lang="en-US" sz="2600" dirty="0">
              <a:latin typeface="Calibri"/>
              <a:cs typeface="Calibri"/>
            </a:endParaRPr>
          </a:p>
          <a:p>
            <a:pPr marL="756285" lvl="1" indent="-286385"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10" dirty="0">
                <a:latin typeface="Calibri"/>
                <a:cs typeface="Calibri"/>
              </a:rPr>
              <a:t>Vincent</a:t>
            </a:r>
            <a:r>
              <a:rPr lang="en-US" sz="2600" spc="-50" dirty="0">
                <a:latin typeface="Calibri"/>
                <a:cs typeface="Calibri"/>
              </a:rPr>
              <a:t> </a:t>
            </a:r>
            <a:r>
              <a:rPr lang="en-US" sz="2600" spc="-30" dirty="0" err="1">
                <a:latin typeface="Calibri"/>
                <a:cs typeface="Calibri"/>
              </a:rPr>
              <a:t>Traynelis</a:t>
            </a:r>
            <a:endParaRPr lang="en-US" sz="2600" dirty="0">
              <a:latin typeface="Calibri"/>
              <a:cs typeface="Calibri"/>
            </a:endParaRPr>
          </a:p>
          <a:p>
            <a:pPr marL="756285" lvl="1" indent="-286385"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10" dirty="0" err="1">
                <a:latin typeface="Calibri"/>
                <a:cs typeface="Calibri"/>
              </a:rPr>
              <a:t>Vikram</a:t>
            </a:r>
            <a:r>
              <a:rPr lang="en-US" sz="2600" spc="-110" dirty="0">
                <a:latin typeface="Calibri"/>
                <a:cs typeface="Calibri"/>
              </a:rPr>
              <a:t> </a:t>
            </a:r>
            <a:r>
              <a:rPr lang="en-US" sz="2600" spc="-10" dirty="0" err="1">
                <a:latin typeface="Calibri"/>
                <a:cs typeface="Calibri"/>
              </a:rPr>
              <a:t>Prabhu</a:t>
            </a:r>
            <a:endParaRPr lang="en-US" sz="26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5562600" y="3810000"/>
            <a:ext cx="33528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Screen Shot 2018-10-09 at 2.31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3374732" cy="21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Mentorship + Didactics</a:t>
            </a:r>
          </a:p>
          <a:p>
            <a:r>
              <a:rPr lang="en-US" dirty="0"/>
              <a:t>Mutual Commitment to Training</a:t>
            </a:r>
          </a:p>
          <a:p>
            <a:r>
              <a:rPr lang="en-US" dirty="0"/>
              <a:t>Graduated Responsibility</a:t>
            </a:r>
          </a:p>
          <a:p>
            <a:r>
              <a:rPr lang="en-US" dirty="0"/>
              <a:t>Resident Goal-Driven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215C88C-AFD4-48E7-1AF6-E5B1387B3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10" y="3665537"/>
            <a:ext cx="2661211" cy="2220913"/>
          </a:xfrm>
          <a:prstGeom prst="rect">
            <a:avLst/>
          </a:prstGeom>
        </p:spPr>
      </p:pic>
      <p:pic>
        <p:nvPicPr>
          <p:cNvPr id="7" name="Picture 6" descr="A picture containing person, indoor, ceiling, floor&#10;&#10;Description automatically generated">
            <a:extLst>
              <a:ext uri="{FF2B5EF4-FFF2-40B4-BE49-F238E27FC236}">
                <a16:creationId xmlns:a16="http://schemas.microsoft.com/office/drawing/2014/main" id="{13F3A545-25C3-96FD-0C9E-019529E1F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38400"/>
            <a:ext cx="258470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229600" cy="1143000"/>
          </a:xfrm>
        </p:spPr>
        <p:txBody>
          <a:bodyPr/>
          <a:lstStyle/>
          <a:p>
            <a:r>
              <a:rPr lang="en-US" dirty="0"/>
              <a:t>        Didactics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55600" marR="472440">
              <a:lnSpc>
                <a:spcPct val="8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endParaRPr lang="en-US" sz="3200" spc="-5" dirty="0">
              <a:latin typeface="Calibri"/>
              <a:cs typeface="Calibri"/>
            </a:endParaRPr>
          </a:p>
          <a:p>
            <a:pPr marL="355600" marR="472440">
              <a:lnSpc>
                <a:spcPct val="8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Calibri"/>
                <a:cs typeface="Calibri"/>
              </a:rPr>
              <a:t>1 hour on Wednesdays, 4-6 hours on Fridays</a:t>
            </a:r>
          </a:p>
          <a:p>
            <a:pPr marL="355600" marR="472440">
              <a:lnSpc>
                <a:spcPct val="8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Calibri"/>
                <a:cs typeface="Calibri"/>
              </a:rPr>
              <a:t>Subspecialty </a:t>
            </a:r>
            <a:r>
              <a:rPr lang="en-US" sz="3200" spc="-15" dirty="0">
                <a:latin typeface="Calibri"/>
                <a:cs typeface="Calibri"/>
              </a:rPr>
              <a:t>Conferences</a:t>
            </a:r>
          </a:p>
          <a:p>
            <a:pPr marL="355600" marR="5080">
              <a:lnSpc>
                <a:spcPct val="8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Calibri"/>
                <a:cs typeface="Calibri"/>
              </a:rPr>
              <a:t>Lab </a:t>
            </a:r>
            <a:r>
              <a:rPr lang="en-US" sz="3200" spc="-15" dirty="0">
                <a:latin typeface="Calibri"/>
                <a:cs typeface="Calibri"/>
              </a:rPr>
              <a:t>training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6387306" y="3690074"/>
            <a:ext cx="22098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photo 2[4]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14494" r="24320"/>
          <a:stretch/>
        </p:blipFill>
        <p:spPr>
          <a:xfrm>
            <a:off x="457200" y="3690074"/>
            <a:ext cx="2057400" cy="2170263"/>
          </a:xfrm>
          <a:prstGeom prst="rect">
            <a:avLst/>
          </a:prstGeom>
        </p:spPr>
      </p:pic>
      <p:pic>
        <p:nvPicPr>
          <p:cNvPr id="6" name="Picture 5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0A5186ED-62E5-0668-844D-6AC1DAE1D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09" y="3690074"/>
            <a:ext cx="3206750" cy="21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343400"/>
          </a:xfrm>
        </p:spPr>
        <p:txBody>
          <a:bodyPr>
            <a:normAutofit fontScale="92500"/>
          </a:bodyPr>
          <a:lstStyle/>
          <a:p>
            <a:pPr marL="355600">
              <a:spcBef>
                <a:spcPts val="480"/>
              </a:spcBef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Generous </a:t>
            </a:r>
            <a:r>
              <a:rPr lang="en-US" dirty="0">
                <a:latin typeface="Calibri"/>
                <a:cs typeface="Calibri"/>
              </a:rPr>
              <a:t>Book </a:t>
            </a:r>
            <a:r>
              <a:rPr lang="en-US" spc="-5" dirty="0">
                <a:latin typeface="Calibri"/>
                <a:cs typeface="Calibri"/>
              </a:rPr>
              <a:t>Fund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($1500/</a:t>
            </a:r>
            <a:r>
              <a:rPr lang="en-US" spc="-10" dirty="0" err="1">
                <a:latin typeface="Calibri"/>
                <a:cs typeface="Calibri"/>
              </a:rPr>
              <a:t>yr</a:t>
            </a:r>
            <a:r>
              <a:rPr lang="en-US" spc="-10" dirty="0">
                <a:latin typeface="Calibri"/>
                <a:cs typeface="Calibri"/>
              </a:rPr>
              <a:t>)</a:t>
            </a:r>
          </a:p>
          <a:p>
            <a:pPr marL="355600">
              <a:spcBef>
                <a:spcPts val="380"/>
              </a:spcBef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Loupes</a:t>
            </a:r>
            <a:endParaRPr lang="en-US" dirty="0">
              <a:latin typeface="Calibri"/>
              <a:cs typeface="Calibri"/>
            </a:endParaRPr>
          </a:p>
          <a:p>
            <a:pPr marL="355600">
              <a:spcBef>
                <a:spcPts val="380"/>
              </a:spcBef>
              <a:tabLst>
                <a:tab pos="354965" algn="l"/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Meal </a:t>
            </a:r>
            <a:r>
              <a:rPr lang="en-US" spc="-15" dirty="0">
                <a:latin typeface="Calibri"/>
                <a:cs typeface="Calibri"/>
              </a:rPr>
              <a:t>Card </a:t>
            </a:r>
            <a:r>
              <a:rPr lang="en-US" spc="-5" dirty="0">
                <a:latin typeface="Calibri"/>
                <a:cs typeface="Calibri"/>
              </a:rPr>
              <a:t>($630/6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mo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marL="355600" marR="310515">
              <a:lnSpc>
                <a:spcPts val="3460"/>
              </a:lnSpc>
              <a:spcBef>
                <a:spcPts val="815"/>
              </a:spcBef>
              <a:tabLst>
                <a:tab pos="354965" algn="l"/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Meeting attendance and professional days</a:t>
            </a:r>
          </a:p>
          <a:p>
            <a:pPr marL="355600" marR="310515">
              <a:lnSpc>
                <a:spcPts val="3460"/>
              </a:lnSpc>
              <a:spcBef>
                <a:spcPts val="815"/>
              </a:spcBef>
              <a:tabLst>
                <a:tab pos="354965" algn="l"/>
                <a:tab pos="355600" algn="l"/>
              </a:tabLst>
            </a:pPr>
            <a:r>
              <a:rPr lang="en-US" spc="-15" dirty="0">
                <a:latin typeface="Calibri"/>
                <a:cs typeface="Calibri"/>
              </a:rPr>
              <a:t>Courses </a:t>
            </a:r>
            <a:r>
              <a:rPr lang="en-US" spc="-5" dirty="0">
                <a:latin typeface="Calibri"/>
                <a:cs typeface="Calibri"/>
              </a:rPr>
              <a:t>(Boot </a:t>
            </a:r>
            <a:r>
              <a:rPr lang="en-US" spc="-10" dirty="0">
                <a:latin typeface="Calibri"/>
                <a:cs typeface="Calibri"/>
              </a:rPr>
              <a:t>camp </a:t>
            </a:r>
            <a:r>
              <a:rPr lang="en-US" dirty="0">
                <a:latin typeface="Calibri"/>
                <a:cs typeface="Calibri"/>
              </a:rPr>
              <a:t>1 and 2, RUNN,  </a:t>
            </a:r>
            <a:r>
              <a:rPr lang="en-US" spc="-25" dirty="0">
                <a:latin typeface="Calibri"/>
                <a:cs typeface="Calibri"/>
              </a:rPr>
              <a:t>Washington </a:t>
            </a:r>
            <a:r>
              <a:rPr lang="en-US" spc="-10" dirty="0">
                <a:latin typeface="Calibri"/>
                <a:cs typeface="Calibri"/>
              </a:rPr>
              <a:t>Board Review </a:t>
            </a:r>
            <a:r>
              <a:rPr lang="en-US" spc="-15" dirty="0">
                <a:latin typeface="Calibri"/>
                <a:cs typeface="Calibri"/>
              </a:rPr>
              <a:t>Course </a:t>
            </a:r>
            <a:r>
              <a:rPr lang="en-US" spc="-25" dirty="0">
                <a:latin typeface="Calibri"/>
                <a:cs typeface="Calibri"/>
              </a:rPr>
              <a:t>(ANOVA), Chicago boards course,  </a:t>
            </a:r>
            <a:r>
              <a:rPr lang="en-US" spc="-5" dirty="0">
                <a:latin typeface="Calibri"/>
                <a:cs typeface="Calibri"/>
              </a:rPr>
              <a:t>AANS </a:t>
            </a:r>
            <a:r>
              <a:rPr lang="en-US" spc="-15" dirty="0">
                <a:latin typeface="Calibri"/>
                <a:cs typeface="Calibri"/>
              </a:rPr>
              <a:t>courses </a:t>
            </a:r>
            <a:r>
              <a:rPr lang="en-US" dirty="0">
                <a:latin typeface="Calibri"/>
                <a:cs typeface="Calibri"/>
              </a:rPr>
              <a:t>– </a:t>
            </a:r>
            <a:r>
              <a:rPr lang="en-US" spc="-10" dirty="0">
                <a:latin typeface="Calibri"/>
                <a:cs typeface="Calibri"/>
              </a:rPr>
              <a:t>aggressive </a:t>
            </a:r>
            <a:r>
              <a:rPr lang="en-US" spc="-5" dirty="0">
                <a:latin typeface="Calibri"/>
                <a:cs typeface="Calibri"/>
              </a:rPr>
              <a:t>nomination, </a:t>
            </a:r>
            <a:r>
              <a:rPr lang="en-US" spc="-10" dirty="0">
                <a:latin typeface="Calibri"/>
                <a:cs typeface="Calibri"/>
              </a:rPr>
              <a:t>variety 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5" dirty="0">
                <a:latin typeface="Calibri"/>
                <a:cs typeface="Calibri"/>
              </a:rPr>
              <a:t>skull </a:t>
            </a:r>
            <a:r>
              <a:rPr lang="en-US" spc="-5" dirty="0">
                <a:latin typeface="Calibri"/>
                <a:cs typeface="Calibri"/>
              </a:rPr>
              <a:t>base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courses, Coding course, Oral Board prep)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/>
              <a:t>Commitment to your success</a:t>
            </a:r>
          </a:p>
        </p:txBody>
      </p:sp>
      <p:sp>
        <p:nvSpPr>
          <p:cNvPr id="7" name="object 4"/>
          <p:cNvSpPr/>
          <p:nvPr/>
        </p:nvSpPr>
        <p:spPr>
          <a:xfrm>
            <a:off x="6858000" y="381000"/>
            <a:ext cx="1862327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5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4525963"/>
          </a:xfrm>
        </p:spPr>
        <p:txBody>
          <a:bodyPr>
            <a:normAutofit fontScale="92500" lnSpcReduction="20000"/>
          </a:bodyPr>
          <a:lstStyle/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Subspecialty training </a:t>
            </a:r>
            <a:r>
              <a:rPr lang="en-US" dirty="0">
                <a:latin typeface="Calibri"/>
                <a:cs typeface="Calibri"/>
              </a:rPr>
              <a:t>in </a:t>
            </a:r>
            <a:r>
              <a:rPr lang="en-US" spc="-10" dirty="0">
                <a:latin typeface="Calibri"/>
                <a:cs typeface="Calibri"/>
              </a:rPr>
              <a:t>skull </a:t>
            </a:r>
            <a:r>
              <a:rPr lang="en-US" spc="-5" dirty="0">
                <a:latin typeface="Calibri"/>
                <a:cs typeface="Calibri"/>
              </a:rPr>
              <a:t>base, </a:t>
            </a:r>
            <a:r>
              <a:rPr lang="en-US" spc="-25" dirty="0">
                <a:latin typeface="Calibri"/>
                <a:cs typeface="Calibri"/>
              </a:rPr>
              <a:t>vascular, </a:t>
            </a:r>
            <a:r>
              <a:rPr lang="en-US" dirty="0">
                <a:latin typeface="Calibri"/>
                <a:cs typeface="Calibri"/>
              </a:rPr>
              <a:t>functional, </a:t>
            </a:r>
            <a:r>
              <a:rPr lang="en-US" spc="-5" dirty="0">
                <a:latin typeface="Calibri"/>
                <a:cs typeface="Calibri"/>
              </a:rPr>
              <a:t>spine,</a:t>
            </a:r>
            <a:r>
              <a:rPr lang="en-US" spc="114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pediatrics</a:t>
            </a:r>
            <a:endParaRPr lang="en-US" dirty="0">
              <a:latin typeface="Calibri"/>
              <a:cs typeface="Calibri"/>
            </a:endParaRPr>
          </a:p>
          <a:p>
            <a:pPr marL="355600">
              <a:spcBef>
                <a:spcPts val="475"/>
              </a:spcBef>
              <a:tabLst>
                <a:tab pos="354965" algn="l"/>
                <a:tab pos="355600" algn="l"/>
              </a:tabLst>
            </a:pPr>
            <a:r>
              <a:rPr lang="en-US" spc="-20" dirty="0">
                <a:latin typeface="Calibri"/>
                <a:cs typeface="Calibri"/>
              </a:rPr>
              <a:t>Variety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5" dirty="0">
                <a:latin typeface="Calibri"/>
                <a:cs typeface="Calibri"/>
              </a:rPr>
              <a:t>intraoperative </a:t>
            </a:r>
            <a:r>
              <a:rPr lang="en-US" spc="-5" dirty="0">
                <a:latin typeface="Calibri"/>
                <a:cs typeface="Calibri"/>
              </a:rPr>
              <a:t>teaching</a:t>
            </a:r>
            <a:r>
              <a:rPr lang="en-US" spc="10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styles</a:t>
            </a:r>
            <a:endParaRPr lang="en-US" dirty="0">
              <a:latin typeface="Calibri"/>
              <a:cs typeface="Calibri"/>
            </a:endParaRPr>
          </a:p>
          <a:p>
            <a:pPr marL="355600">
              <a:spcBef>
                <a:spcPts val="475"/>
              </a:spcBef>
              <a:tabLst>
                <a:tab pos="354965" algn="l"/>
                <a:tab pos="355600" algn="l"/>
              </a:tabLst>
            </a:pPr>
            <a:r>
              <a:rPr lang="en-US" spc="-20" dirty="0">
                <a:latin typeface="Calibri"/>
                <a:cs typeface="Calibri"/>
              </a:rPr>
              <a:t>Variety </a:t>
            </a:r>
            <a:r>
              <a:rPr lang="en-US" spc="-5" dirty="0">
                <a:latin typeface="Calibri"/>
                <a:cs typeface="Calibri"/>
              </a:rPr>
              <a:t>of training backgrounds</a:t>
            </a:r>
            <a:endParaRPr lang="en-US" dirty="0">
              <a:latin typeface="Calibri"/>
              <a:cs typeface="Calibri"/>
            </a:endParaRPr>
          </a:p>
          <a:p>
            <a:pPr marL="355600">
              <a:spcBef>
                <a:spcPts val="475"/>
              </a:spcBef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Leadership </a:t>
            </a:r>
            <a:r>
              <a:rPr lang="en-US" spc="-5" dirty="0">
                <a:latin typeface="Calibri"/>
                <a:cs typeface="Calibri"/>
              </a:rPr>
              <a:t>positions </a:t>
            </a:r>
            <a:r>
              <a:rPr lang="en-US" dirty="0">
                <a:latin typeface="Calibri"/>
                <a:cs typeface="Calibri"/>
              </a:rPr>
              <a:t>national/international organizations</a:t>
            </a:r>
          </a:p>
          <a:p>
            <a:pPr marL="355600">
              <a:spcBef>
                <a:spcPts val="475"/>
              </a:spcBef>
              <a:tabLst>
                <a:tab pos="354965" algn="l"/>
                <a:tab pos="355600" algn="l"/>
              </a:tabLst>
            </a:pPr>
            <a:r>
              <a:rPr lang="en-US" spc="-20" dirty="0">
                <a:latin typeface="Calibri"/>
                <a:cs typeface="Calibri"/>
              </a:rPr>
              <a:t>Variety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0" dirty="0">
                <a:latin typeface="Calibri"/>
                <a:cs typeface="Calibri"/>
              </a:rPr>
              <a:t>active research</a:t>
            </a:r>
            <a:r>
              <a:rPr lang="en-US" spc="8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endeavors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5200"/>
            <a:ext cx="4199467" cy="2362200"/>
          </a:xfrm>
          <a:prstGeom prst="rect">
            <a:avLst/>
          </a:prstGeom>
        </p:spPr>
      </p:pic>
      <p:pic>
        <p:nvPicPr>
          <p:cNvPr id="6" name="Picture 5" descr="Screen Shot 2018-10-09 at 2.24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2696381" cy="14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28600"/>
            <a:ext cx="8229600" cy="1143000"/>
          </a:xfrm>
        </p:spPr>
        <p:txBody>
          <a:bodyPr/>
          <a:lstStyle/>
          <a:p>
            <a:r>
              <a:rPr lang="en-US" dirty="0"/>
              <a:t>Why WVU?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pPr marL="35560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Case </a:t>
            </a:r>
            <a:r>
              <a:rPr lang="en-US" spc="-10" dirty="0">
                <a:latin typeface="Calibri"/>
                <a:cs typeface="Calibri"/>
              </a:rPr>
              <a:t>volume/resident ratio</a:t>
            </a:r>
            <a:endParaRPr lang="en-US" dirty="0">
              <a:latin typeface="Calibri"/>
              <a:cs typeface="Calibri"/>
            </a:endParaRP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15" dirty="0">
                <a:latin typeface="Calibri"/>
                <a:cs typeface="Calibri"/>
              </a:rPr>
              <a:t>Operative</a:t>
            </a:r>
            <a:r>
              <a:rPr lang="en-US" spc="-110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autonomy</a:t>
            </a:r>
            <a:endParaRPr lang="en-US" dirty="0">
              <a:latin typeface="Calibri"/>
              <a:cs typeface="Calibri"/>
            </a:endParaRP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Case </a:t>
            </a:r>
            <a:r>
              <a:rPr lang="en-US" spc="-15" dirty="0">
                <a:latin typeface="Calibri"/>
                <a:cs typeface="Calibri"/>
              </a:rPr>
              <a:t>variety </a:t>
            </a:r>
            <a:r>
              <a:rPr lang="en-US" dirty="0">
                <a:latin typeface="Calibri"/>
                <a:cs typeface="Calibri"/>
              </a:rPr>
              <a:t>&amp; </a:t>
            </a:r>
            <a:r>
              <a:rPr lang="en-US" spc="-10" dirty="0">
                <a:latin typeface="Calibri"/>
                <a:cs typeface="Calibri"/>
              </a:rPr>
              <a:t>varied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training</a:t>
            </a:r>
            <a:endParaRPr lang="en-US" dirty="0">
              <a:latin typeface="Calibri"/>
              <a:cs typeface="Calibri"/>
            </a:endParaRP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Subspecialty excellence</a:t>
            </a:r>
            <a:endParaRPr lang="en-US" dirty="0">
              <a:latin typeface="Calibri"/>
              <a:cs typeface="Calibri"/>
            </a:endParaRP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Flexibility</a:t>
            </a:r>
            <a:endParaRPr lang="en-US" dirty="0">
              <a:latin typeface="Calibri"/>
              <a:cs typeface="Calibri"/>
            </a:endParaRP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20" dirty="0">
                <a:latin typeface="Calibri"/>
                <a:cs typeface="Calibri"/>
              </a:rPr>
              <a:t>Ease/cost </a:t>
            </a:r>
            <a:r>
              <a:rPr lang="en-US" spc="-5" dirty="0">
                <a:latin typeface="Calibri"/>
                <a:cs typeface="Calibri"/>
              </a:rPr>
              <a:t>of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living</a:t>
            </a:r>
            <a:endParaRPr lang="en-US" dirty="0">
              <a:latin typeface="Calibri"/>
              <a:cs typeface="Calibri"/>
            </a:endParaRP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Departmental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support</a:t>
            </a:r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Period of unprecedented growth</a:t>
            </a:r>
            <a:endParaRPr lang="en-US" dirty="0">
              <a:latin typeface="Calibri"/>
              <a:cs typeface="Calibri"/>
            </a:endParaRPr>
          </a:p>
          <a:p>
            <a:pPr marL="12700" indent="0">
              <a:buNone/>
              <a:tabLst>
                <a:tab pos="354965" algn="l"/>
                <a:tab pos="355600" algn="l"/>
              </a:tabLst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6" name="object 4"/>
          <p:cNvSpPr/>
          <p:nvPr/>
        </p:nvSpPr>
        <p:spPr>
          <a:xfrm>
            <a:off x="5791200" y="1828800"/>
            <a:ext cx="2514598" cy="36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12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32615</TotalTime>
  <Words>195</Words>
  <Application>Microsoft Macintosh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Office Theme</vt:lpstr>
      <vt:lpstr>Custom Design</vt:lpstr>
      <vt:lpstr>1_Custom Design</vt:lpstr>
      <vt:lpstr>Neurosurgery Residency Program</vt:lpstr>
      <vt:lpstr>Our Program</vt:lpstr>
      <vt:lpstr>Philosophy</vt:lpstr>
      <vt:lpstr>        Didactics</vt:lpstr>
      <vt:lpstr>Perks</vt:lpstr>
      <vt:lpstr>Faculty</vt:lpstr>
      <vt:lpstr>Why WVU?</vt:lpstr>
    </vt:vector>
  </TitlesOfParts>
  <Company>WVU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Cara Sedney</cp:lastModifiedBy>
  <cp:revision>147</cp:revision>
  <dcterms:created xsi:type="dcterms:W3CDTF">2015-04-16T12:40:17Z</dcterms:created>
  <dcterms:modified xsi:type="dcterms:W3CDTF">2023-07-12T15:29:33Z</dcterms:modified>
</cp:coreProperties>
</file>