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505" r:id="rId2"/>
    <p:sldId id="507" r:id="rId3"/>
    <p:sldId id="506" r:id="rId4"/>
    <p:sldId id="512" r:id="rId5"/>
    <p:sldId id="513" r:id="rId6"/>
    <p:sldId id="519" r:id="rId7"/>
    <p:sldId id="514" r:id="rId8"/>
    <p:sldId id="515" r:id="rId9"/>
    <p:sldId id="516" r:id="rId10"/>
    <p:sldId id="517" r:id="rId11"/>
    <p:sldId id="518" r:id="rId12"/>
    <p:sldId id="520" r:id="rId13"/>
    <p:sldId id="521" r:id="rId14"/>
    <p:sldId id="522" r:id="rId15"/>
    <p:sldId id="523" r:id="rId16"/>
    <p:sldId id="525" r:id="rId17"/>
    <p:sldId id="549" r:id="rId18"/>
    <p:sldId id="526" r:id="rId19"/>
    <p:sldId id="527" r:id="rId20"/>
    <p:sldId id="528" r:id="rId21"/>
    <p:sldId id="529" r:id="rId22"/>
    <p:sldId id="530" r:id="rId23"/>
    <p:sldId id="531" r:id="rId24"/>
    <p:sldId id="532" r:id="rId25"/>
    <p:sldId id="533" r:id="rId26"/>
    <p:sldId id="534" r:id="rId27"/>
    <p:sldId id="535" r:id="rId28"/>
    <p:sldId id="536" r:id="rId29"/>
    <p:sldId id="537" r:id="rId30"/>
    <p:sldId id="545" r:id="rId31"/>
    <p:sldId id="538" r:id="rId32"/>
    <p:sldId id="539" r:id="rId33"/>
    <p:sldId id="541" r:id="rId34"/>
    <p:sldId id="542" r:id="rId35"/>
    <p:sldId id="543" r:id="rId36"/>
    <p:sldId id="544" r:id="rId37"/>
    <p:sldId id="547" r:id="rId38"/>
    <p:sldId id="548" r:id="rId39"/>
    <p:sldId id="54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353"/>
    <a:srgbClr val="ECE8DE"/>
    <a:srgbClr val="F5E5CA"/>
    <a:srgbClr val="FD6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0"/>
    <p:restoredTop sz="77619"/>
  </p:normalViewPr>
  <p:slideViewPr>
    <p:cSldViewPr snapToGrid="0" snapToObjects="1">
      <p:cViewPr varScale="1">
        <p:scale>
          <a:sx n="88" d="100"/>
          <a:sy n="88" d="100"/>
        </p:scale>
        <p:origin x="183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C33B5-D64C-E54D-B8E7-6638EF151B80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DC73E-2BFF-AF48-B24D-E184880F5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48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38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98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6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15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82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27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54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60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1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7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57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27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7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79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39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6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24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28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89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33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1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40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81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567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638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671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190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657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155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135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475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4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02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47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80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84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61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DC73E-2BFF-AF48-B24D-E184880F53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3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6FF69C94-8E61-2D47-B7A7-F2A3ADA0D4DD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BB9DFB76-F1ED-D24A-A997-6279AD26E5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098" name="Picture 2" descr="Ivy Brain Tumor Center and Vivace Therapeutics Collaborate to Test Targeted  Agent in Glioblastoma and Meningioma">
            <a:extLst>
              <a:ext uri="{FF2B5EF4-FFF2-40B4-BE49-F238E27FC236}">
                <a16:creationId xmlns:a16="http://schemas.microsoft.com/office/drawing/2014/main" id="{817015E6-7E09-E6C6-4BE4-D89AFDC4E5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790" y="311805"/>
            <a:ext cx="2743200" cy="143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F9CC942-C16E-80EE-848F-4542FC47CB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8455"/>
          <a:stretch/>
        </p:blipFill>
        <p:spPr>
          <a:xfrm>
            <a:off x="556016" y="647700"/>
            <a:ext cx="3482584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9C94-8E61-2D47-B7A7-F2A3ADA0D4D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FB76-F1ED-D24A-A997-6279AD26E5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9A1FE90-4A2D-D5ED-74FA-F346920A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455"/>
          <a:stretch/>
        </p:blipFill>
        <p:spPr>
          <a:xfrm>
            <a:off x="10609544" y="6320103"/>
            <a:ext cx="1408483" cy="3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9C94-8E61-2D47-B7A7-F2A3ADA0D4D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FB76-F1ED-D24A-A997-6279AD26E5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EFBD95-7D29-32A6-BB1D-E5E693E32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455"/>
          <a:stretch/>
        </p:blipFill>
        <p:spPr>
          <a:xfrm>
            <a:off x="10609544" y="6320103"/>
            <a:ext cx="1408483" cy="3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defRPr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defRPr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defRPr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6FF69C94-8E61-2D47-B7A7-F2A3ADA0D4DD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BB9DFB76-F1ED-D24A-A997-6279AD26E5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057A65A-27AB-8064-4756-FC2A8B475B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455"/>
          <a:stretch/>
        </p:blipFill>
        <p:spPr>
          <a:xfrm>
            <a:off x="10609544" y="6320103"/>
            <a:ext cx="1408483" cy="3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6FF69C94-8E61-2D47-B7A7-F2A3ADA0D4DD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BB9DFB76-F1ED-D24A-A997-6279AD26E5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9F4725F-A02A-6A44-F343-29A6B2276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455"/>
          <a:stretch/>
        </p:blipFill>
        <p:spPr>
          <a:xfrm>
            <a:off x="9134620" y="5916707"/>
            <a:ext cx="2883408" cy="7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defRPr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defRPr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defRPr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defRPr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defRPr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defRPr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6FF69C94-8E61-2D47-B7A7-F2A3ADA0D4DD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BB9DFB76-F1ED-D24A-A997-6279AD26E5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8082815" y="230188"/>
            <a:ext cx="3933524" cy="657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085138" y="211138"/>
            <a:ext cx="3908425" cy="944562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r">
              <a:buNone/>
              <a:defRPr sz="2000"/>
            </a:lvl2pPr>
            <a:lvl3pPr marL="914400" indent="0" algn="r">
              <a:buNone/>
              <a:defRPr sz="1800"/>
            </a:lvl3pPr>
            <a:lvl4pPr marL="1371600" indent="0" algn="r">
              <a:buNone/>
              <a:defRPr sz="1600"/>
            </a:lvl4pPr>
            <a:lvl5pPr marL="1828800" indent="0" algn="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708DF3-F68A-08F6-529A-E06841869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455"/>
          <a:stretch/>
        </p:blipFill>
        <p:spPr>
          <a:xfrm>
            <a:off x="10609544" y="6320103"/>
            <a:ext cx="1408483" cy="3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9C94-8E61-2D47-B7A7-F2A3ADA0D4D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FB76-F1ED-D24A-A997-6279AD26E53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6444F2-F6D0-F401-0EB6-606C1C5BE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455"/>
          <a:stretch/>
        </p:blipFill>
        <p:spPr>
          <a:xfrm>
            <a:off x="10609544" y="6320103"/>
            <a:ext cx="1408483" cy="3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9C94-8E61-2D47-B7A7-F2A3ADA0D4D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FB76-F1ED-D24A-A997-6279AD26E5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DEC0350-D430-C25F-4DDC-FACDB60DD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455"/>
          <a:stretch/>
        </p:blipFill>
        <p:spPr>
          <a:xfrm>
            <a:off x="10609544" y="6320103"/>
            <a:ext cx="1408483" cy="3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9C94-8E61-2D47-B7A7-F2A3ADA0D4D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FB76-F1ED-D24A-A997-6279AD26E53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751398-1494-40B0-0103-34E1A2F34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455"/>
          <a:stretch/>
        </p:blipFill>
        <p:spPr>
          <a:xfrm>
            <a:off x="10609544" y="6320103"/>
            <a:ext cx="1408483" cy="3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9C94-8E61-2D47-B7A7-F2A3ADA0D4D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FB76-F1ED-D24A-A997-6279AD26E53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84E19E8-D719-6AA2-43F5-6F12D9337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455"/>
          <a:stretch/>
        </p:blipFill>
        <p:spPr>
          <a:xfrm>
            <a:off x="10609544" y="6320103"/>
            <a:ext cx="1408483" cy="3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9C94-8E61-2D47-B7A7-F2A3ADA0D4D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FB76-F1ED-D24A-A997-6279AD26E53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70E2392-ABA4-17CE-4D47-B8F04E9B8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455"/>
          <a:stretch/>
        </p:blipFill>
        <p:spPr>
          <a:xfrm>
            <a:off x="10609544" y="6320103"/>
            <a:ext cx="1408483" cy="3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6FF69C94-8E61-2D47-B7A7-F2A3ADA0D4DD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BB9DFB76-F1ED-D24A-A997-6279AD26E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altazar.zavala2@barrowneurosurgery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HEIC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HEIC"/><Relationship Id="rId5" Type="http://schemas.openxmlformats.org/officeDocument/2006/relationships/image" Target="../media/image31.HEIC"/><Relationship Id="rId4" Type="http://schemas.openxmlformats.org/officeDocument/2006/relationships/image" Target="../media/image30.HEIC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Relationship Id="rId9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9890" y="2489200"/>
            <a:ext cx="10169383" cy="857210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BNI Neurosurgery Residency Program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29890" y="4567938"/>
            <a:ext cx="9928660" cy="2078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CNS Virtual Residency Fair</a:t>
            </a:r>
            <a:endParaRPr lang="en-US" sz="2800" i="1" dirty="0"/>
          </a:p>
          <a:p>
            <a:pPr algn="l"/>
            <a:endParaRPr lang="en-US" sz="1600" dirty="0"/>
          </a:p>
          <a:p>
            <a:pPr algn="l"/>
            <a:endParaRPr lang="en-US" sz="2000" dirty="0"/>
          </a:p>
          <a:p>
            <a:pPr algn="l"/>
            <a:r>
              <a:rPr lang="en-US" sz="2000" dirty="0" err="1"/>
              <a:t>Zar</a:t>
            </a:r>
            <a:r>
              <a:rPr lang="en-US" sz="2000" dirty="0"/>
              <a:t> Zavala, PGY-5 Neurosurgery Resident </a:t>
            </a:r>
          </a:p>
          <a:p>
            <a:pPr algn="l"/>
            <a:r>
              <a:rPr lang="en-US" sz="2000" i="1" dirty="0">
                <a:hlinkClick r:id="rId3"/>
              </a:rPr>
              <a:t>baltazar.zavala2@barrowneurosurgery.org</a:t>
            </a:r>
            <a:endParaRPr lang="en-US" sz="2000" i="1" dirty="0"/>
          </a:p>
          <a:p>
            <a:pPr algn="l"/>
            <a:endParaRPr lang="en-US" sz="2000" i="1" dirty="0"/>
          </a:p>
          <a:p>
            <a:pPr algn="l"/>
            <a:r>
              <a:rPr lang="en-US" sz="2000" dirty="0"/>
              <a:t>Joelle Hartke, PGY-5 Neurosurgery Resident </a:t>
            </a:r>
          </a:p>
          <a:p>
            <a:pPr algn="l"/>
            <a:r>
              <a:rPr lang="en-US" sz="2000" i="1" dirty="0" err="1"/>
              <a:t>joelle.hartke@barrowneurosurgery.org</a:t>
            </a:r>
            <a:endParaRPr lang="en-US" sz="2000" i="1" dirty="0"/>
          </a:p>
          <a:p>
            <a:pPr algn="l"/>
            <a:endParaRPr lang="en-US" sz="2000" i="1" dirty="0"/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August 3, 2023</a:t>
            </a:r>
            <a:endParaRPr lang="en-US" sz="700" dirty="0"/>
          </a:p>
          <a:p>
            <a:pPr algn="l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3149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BNI Financial Standing &amp;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767"/>
            <a:ext cx="10206317" cy="466725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Equipment: </a:t>
            </a:r>
          </a:p>
          <a:p>
            <a:pPr lvl="1"/>
            <a:r>
              <a:rPr lang="en-US" dirty="0"/>
              <a:t>OR: Standard Loupes, ALA-Loupes, Lead, Latest Zeiss KINEVO 900 and CONVIVO Microscopes, stealth stations and dedicated stealth staff</a:t>
            </a:r>
          </a:p>
          <a:p>
            <a:pPr lvl="1"/>
            <a:r>
              <a:rPr lang="en-US" dirty="0"/>
              <a:t>Personal laptops &amp; dedicated office space for each resident</a:t>
            </a:r>
          </a:p>
          <a:p>
            <a:r>
              <a:rPr lang="en-US" sz="2600" dirty="0"/>
              <a:t>Research: </a:t>
            </a:r>
          </a:p>
          <a:p>
            <a:pPr lvl="1"/>
            <a:r>
              <a:rPr lang="en-US" sz="2200" dirty="0"/>
              <a:t>Generous funding for projects through the Barrow Innovation Center, Barrow Neurological Foundation Grants, &amp; Ivy Foundation</a:t>
            </a:r>
          </a:p>
          <a:p>
            <a:r>
              <a:rPr lang="en-US" sz="2600" dirty="0"/>
              <a:t>Trips:</a:t>
            </a:r>
          </a:p>
          <a:p>
            <a:pPr lvl="1"/>
            <a:r>
              <a:rPr lang="en-US" sz="2200" dirty="0"/>
              <a:t>Funding for meetings, courses, international missions &amp; social events (e.g., NYC Softball &amp; Rim-to-Rim)</a:t>
            </a:r>
          </a:p>
          <a:p>
            <a:r>
              <a:rPr lang="en-US" sz="2600" dirty="0"/>
              <a:t>Mid-level providers (NPs / PAs)</a:t>
            </a:r>
          </a:p>
          <a:p>
            <a:r>
              <a:rPr lang="en-US" sz="2600" dirty="0"/>
              <a:t>Ancillary staff (BNI Neuro-publications Department, EVD staff)</a:t>
            </a:r>
          </a:p>
          <a:p>
            <a:pPr lvl="1"/>
            <a:endParaRPr lang="en-US" dirty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76386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4A27-0C67-02A4-8A7B-F3A97324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curriculum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7680A-8FD3-4A61-04C8-8FDEC16DD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17747"/>
            <a:ext cx="10515600" cy="1500187"/>
          </a:xfrm>
        </p:spPr>
        <p:txBody>
          <a:bodyPr>
            <a:normAutofit/>
          </a:bodyPr>
          <a:lstStyle/>
          <a:p>
            <a:r>
              <a:rPr lang="en-US" sz="2800" i="1" dirty="0"/>
              <a:t>Schedule breakdown by post-graduate year</a:t>
            </a:r>
          </a:p>
        </p:txBody>
      </p:sp>
    </p:spTree>
    <p:extLst>
      <p:ext uri="{BB962C8B-B14F-4D97-AF65-F5344CB8AC3E}">
        <p14:creationId xmlns:p14="http://schemas.microsoft.com/office/powerpoint/2010/main" val="1024042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PGY-1: Internship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767"/>
            <a:ext cx="10206317" cy="466725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6 months of neurosurgery</a:t>
            </a:r>
          </a:p>
          <a:p>
            <a:pPr lvl="1"/>
            <a:r>
              <a:rPr lang="en-US" dirty="0"/>
              <a:t>24-hour call shifts</a:t>
            </a:r>
          </a:p>
          <a:p>
            <a:pPr lvl="1"/>
            <a:r>
              <a:rPr lang="en-US" dirty="0"/>
              <a:t>When not on call, in the OR (DBS, shunts, biopsies, pumps, simple spine)</a:t>
            </a:r>
          </a:p>
          <a:p>
            <a:r>
              <a:rPr lang="en-US" dirty="0"/>
              <a:t>3 months of endovascular neurosurgery (no call)</a:t>
            </a:r>
          </a:p>
          <a:p>
            <a:r>
              <a:rPr lang="en-US" dirty="0"/>
              <a:t>6 weeks of neurology (no call)</a:t>
            </a:r>
          </a:p>
          <a:p>
            <a:r>
              <a:rPr lang="en-US" dirty="0"/>
              <a:t>6 weeks of critical care (no call)</a:t>
            </a:r>
          </a:p>
          <a:p>
            <a:r>
              <a:rPr lang="en-US" dirty="0"/>
              <a:t>Intern bootcamp in July of PGY-1</a:t>
            </a:r>
          </a:p>
          <a:p>
            <a:r>
              <a:rPr lang="en-US" dirty="0"/>
              <a:t>Junior bootcamp at the end of PGY-1</a:t>
            </a:r>
          </a:p>
          <a:p>
            <a:r>
              <a:rPr lang="en-US" dirty="0"/>
              <a:t>Weekend Rounding Assist (~12 total weekends)</a:t>
            </a:r>
          </a:p>
          <a:p>
            <a:pPr lvl="1"/>
            <a:r>
              <a:rPr lang="en-US" dirty="0"/>
              <a:t>During Neurology and Critical Care rotations</a:t>
            </a:r>
          </a:p>
          <a:p>
            <a:pPr lvl="1"/>
            <a:r>
              <a:rPr lang="en-US" dirty="0"/>
              <a:t>Round on part of the ICU and a portion of weekend floor beds</a:t>
            </a:r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97571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PGY-2: Junior Residency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767"/>
            <a:ext cx="10206317" cy="4667250"/>
          </a:xfrm>
        </p:spPr>
        <p:txBody>
          <a:bodyPr>
            <a:normAutofit/>
          </a:bodyPr>
          <a:lstStyle/>
          <a:p>
            <a:r>
              <a:rPr lang="en-US" sz="3200" dirty="0"/>
              <a:t>Time split between operating and primary call</a:t>
            </a:r>
          </a:p>
          <a:p>
            <a:pPr lvl="1"/>
            <a:r>
              <a:rPr lang="en-US" sz="2800" dirty="0"/>
              <a:t>Busiest year for call: five, 24-hour junior calls per month</a:t>
            </a:r>
          </a:p>
          <a:p>
            <a:pPr lvl="2"/>
            <a:r>
              <a:rPr lang="en-US" sz="2400" dirty="0"/>
              <a:t>ICU critical care, ER consults, trauma bay, floor coverage, everything runs by you</a:t>
            </a:r>
          </a:p>
          <a:p>
            <a:pPr lvl="2"/>
            <a:r>
              <a:rPr lang="en-US" sz="2400" dirty="0"/>
              <a:t>~150-200 bedside procedures: e.g. EVDs, subdural drains, halos </a:t>
            </a:r>
          </a:p>
          <a:p>
            <a:pPr lvl="1"/>
            <a:r>
              <a:rPr lang="en-US" sz="2800" dirty="0"/>
              <a:t>Complex neurocritical care becomes second nature</a:t>
            </a:r>
          </a:p>
          <a:p>
            <a:pPr lvl="1"/>
            <a:r>
              <a:rPr lang="en-US" sz="2800" dirty="0"/>
              <a:t>300-350 OR Cases</a:t>
            </a:r>
          </a:p>
          <a:p>
            <a:pPr lvl="2"/>
            <a:r>
              <a:rPr lang="en-US" sz="2400" dirty="0"/>
              <a:t>VP Shunts, Laminectomies, ACDFs, Subdural hematomas &amp; trauma </a:t>
            </a:r>
            <a:r>
              <a:rPr lang="en-US" sz="2400" dirty="0" err="1"/>
              <a:t>cranis</a:t>
            </a:r>
            <a:r>
              <a:rPr lang="en-US" sz="2400" dirty="0"/>
              <a:t>, Cranioplasties, DBS</a:t>
            </a:r>
          </a:p>
          <a:p>
            <a:pPr lvl="2"/>
            <a:r>
              <a:rPr lang="en-US" sz="2400" dirty="0"/>
              <a:t>Independently: shunts, </a:t>
            </a:r>
            <a:r>
              <a:rPr lang="en-US" sz="2400" dirty="0" err="1"/>
              <a:t>subdurals</a:t>
            </a:r>
            <a:r>
              <a:rPr lang="en-US" sz="2400" dirty="0"/>
              <a:t>, DBS placements</a:t>
            </a:r>
          </a:p>
          <a:p>
            <a:endParaRPr lang="en-US" sz="2600" dirty="0"/>
          </a:p>
          <a:p>
            <a:endParaRPr lang="en-US" dirty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79489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PGY-3: Beginning Senior Residency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767"/>
            <a:ext cx="10206317" cy="4667250"/>
          </a:xfrm>
        </p:spPr>
        <p:txBody>
          <a:bodyPr>
            <a:normAutofit/>
          </a:bodyPr>
          <a:lstStyle/>
          <a:p>
            <a:r>
              <a:rPr lang="en-US" sz="3200" dirty="0"/>
              <a:t>3 months Chairman vascular service (Dr. Lawton)</a:t>
            </a:r>
          </a:p>
          <a:p>
            <a:r>
              <a:rPr lang="en-US" sz="3200" dirty="0"/>
              <a:t>3 months Pediatric Service (Phoenix Children’s Hospital)</a:t>
            </a:r>
          </a:p>
          <a:p>
            <a:r>
              <a:rPr lang="en-US" sz="3200" dirty="0"/>
              <a:t>3 months Tumor Service (Dr. Sanai)</a:t>
            </a:r>
          </a:p>
          <a:p>
            <a:r>
              <a:rPr lang="en-US" sz="3200" dirty="0"/>
              <a:t>3 months General Service</a:t>
            </a:r>
          </a:p>
          <a:p>
            <a:r>
              <a:rPr lang="en-US" sz="3200" dirty="0"/>
              <a:t>Operating Independently:</a:t>
            </a:r>
          </a:p>
          <a:p>
            <a:pPr lvl="1"/>
            <a:r>
              <a:rPr lang="en-US" sz="2800" dirty="0"/>
              <a:t>ACDFs, Laminectomies, Posterior Cervical / Lumbar Fusions</a:t>
            </a:r>
          </a:p>
          <a:p>
            <a:pPr lvl="1"/>
            <a:r>
              <a:rPr lang="en-US" sz="3200" dirty="0"/>
              <a:t>Senior call (5 senior calls per month except when on pediatrics)</a:t>
            </a:r>
          </a:p>
          <a:p>
            <a:endParaRPr lang="en-US" sz="2600" dirty="0"/>
          </a:p>
          <a:p>
            <a:endParaRPr lang="en-US" dirty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8491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PGY-3: Chairman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767"/>
            <a:ext cx="6795977" cy="466725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Full responsible for the clinical life of ‘The Boss’</a:t>
            </a:r>
          </a:p>
          <a:p>
            <a:pPr lvl="1"/>
            <a:r>
              <a:rPr lang="en-US" sz="2800" dirty="0"/>
              <a:t>Manage complex vascular ICU and floor patients with junior residents and NPs</a:t>
            </a:r>
          </a:p>
          <a:p>
            <a:pPr lvl="1"/>
            <a:r>
              <a:rPr lang="en-US" sz="2800" dirty="0"/>
              <a:t>Lead and run film review &amp; teaching rounds</a:t>
            </a:r>
          </a:p>
          <a:p>
            <a:pPr lvl="1"/>
            <a:r>
              <a:rPr lang="en-US" sz="2800" dirty="0"/>
              <a:t>Run outpatient clinic</a:t>
            </a:r>
          </a:p>
          <a:p>
            <a:pPr lvl="1"/>
            <a:r>
              <a:rPr lang="en-US" sz="2800" dirty="0"/>
              <a:t>Manage all phone call and patient inquiries</a:t>
            </a:r>
          </a:p>
          <a:p>
            <a:pPr lvl="1"/>
            <a:r>
              <a:rPr lang="en-US" sz="2800" dirty="0"/>
              <a:t>Work daily with Dr. Lawton, chief resident and vascular fellow</a:t>
            </a:r>
          </a:p>
        </p:txBody>
      </p:sp>
      <p:pic>
        <p:nvPicPr>
          <p:cNvPr id="20482" name="Picture 2" descr="Dr. Michael T. Lawton's Seven Takeaways from 5,000 Aneurysms">
            <a:extLst>
              <a:ext uri="{FF2B5EF4-FFF2-40B4-BE49-F238E27FC236}">
                <a16:creationId xmlns:a16="http://schemas.microsoft.com/office/drawing/2014/main" id="{8F0ABD70-E03D-B956-62B2-0DA3AC460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r="19121"/>
          <a:stretch/>
        </p:blipFill>
        <p:spPr bwMode="auto">
          <a:xfrm>
            <a:off x="7868092" y="2023684"/>
            <a:ext cx="3999102" cy="325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621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 dirty="0"/>
              <a:t>PGY-3: Pediatrics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401235" cy="4303464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Three months at Phoenix Children’s Hospital </a:t>
            </a:r>
          </a:p>
          <a:p>
            <a:pPr lvl="1"/>
            <a:r>
              <a:rPr lang="en-US" dirty="0"/>
              <a:t>10 minutes away from the BNI</a:t>
            </a:r>
          </a:p>
          <a:p>
            <a:r>
              <a:rPr lang="en-US" sz="2400" dirty="0"/>
              <a:t>Great operative experience</a:t>
            </a:r>
          </a:p>
          <a:p>
            <a:pPr lvl="1"/>
            <a:r>
              <a:rPr lang="en-US" dirty="0"/>
              <a:t>Bristol (tumor, trauma, cranial remodeling)</a:t>
            </a:r>
          </a:p>
          <a:p>
            <a:pPr lvl="1"/>
            <a:r>
              <a:rPr lang="en-US" dirty="0" err="1"/>
              <a:t>Ronecker</a:t>
            </a:r>
            <a:r>
              <a:rPr lang="en-US" dirty="0"/>
              <a:t> (tumor, trauma, general spine)</a:t>
            </a:r>
          </a:p>
          <a:p>
            <a:pPr lvl="1"/>
            <a:r>
              <a:rPr lang="en-US" dirty="0" err="1"/>
              <a:t>Shafron</a:t>
            </a:r>
            <a:r>
              <a:rPr lang="en-US" dirty="0"/>
              <a:t> (general, spasticity)</a:t>
            </a:r>
          </a:p>
          <a:p>
            <a:pPr lvl="1"/>
            <a:r>
              <a:rPr lang="en-US" dirty="0"/>
              <a:t>McClendon (scoliosis, general spine)</a:t>
            </a:r>
          </a:p>
          <a:p>
            <a:r>
              <a:rPr lang="en-US" sz="2400" dirty="0"/>
              <a:t>ICU rounding in the morning</a:t>
            </a:r>
          </a:p>
          <a:p>
            <a:r>
              <a:rPr lang="en-US" sz="2400" dirty="0"/>
              <a:t>NPs responsible for floor rounding, managing inpatient census and seeing clinic patients</a:t>
            </a:r>
          </a:p>
          <a:p>
            <a:r>
              <a:rPr lang="en-US" sz="2400" dirty="0"/>
              <a:t>Home call for PCH only (no BNI call responsibilities)</a:t>
            </a:r>
          </a:p>
        </p:txBody>
      </p:sp>
      <p:pic>
        <p:nvPicPr>
          <p:cNvPr id="8194" name="Picture 2" descr="US News ranks Phoenix Children's as top pediatric hospital in all 10 areas">
            <a:extLst>
              <a:ext uri="{FF2B5EF4-FFF2-40B4-BE49-F238E27FC236}">
                <a16:creationId xmlns:a16="http://schemas.microsoft.com/office/drawing/2014/main" id="{3D484324-D725-2B5F-8DFA-E02D6439A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6"/>
          <a:stretch/>
        </p:blipFill>
        <p:spPr bwMode="auto">
          <a:xfrm>
            <a:off x="6520561" y="2036693"/>
            <a:ext cx="5102180" cy="349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01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 dirty="0"/>
              <a:t>PGY-3: Tumor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401235" cy="4303464"/>
          </a:xfrm>
        </p:spPr>
        <p:txBody>
          <a:bodyPr>
            <a:normAutofit/>
          </a:bodyPr>
          <a:lstStyle/>
          <a:p>
            <a:r>
              <a:rPr lang="en-US" sz="2400" dirty="0"/>
              <a:t>Three months with Dr. Nader Sanai</a:t>
            </a:r>
          </a:p>
          <a:p>
            <a:r>
              <a:rPr lang="en-US" sz="2400" dirty="0"/>
              <a:t>Running his clinic as well as multi-disciplinary tumor board</a:t>
            </a:r>
          </a:p>
          <a:p>
            <a:r>
              <a:rPr lang="en-US" sz="2400" dirty="0"/>
              <a:t>Attending Ivy Center lab and trial meetings with Dr. Sanai</a:t>
            </a:r>
          </a:p>
          <a:p>
            <a:r>
              <a:rPr lang="en-US" sz="2400" dirty="0"/>
              <a:t>By the end of the rotation, be able to take out basic intra-axial gliomas and metastases independently and perform workhorse cranial tumor approaches (</a:t>
            </a:r>
            <a:r>
              <a:rPr lang="en-US" sz="2400" dirty="0" err="1"/>
              <a:t>pterional</a:t>
            </a:r>
            <a:r>
              <a:rPr lang="en-US" sz="2400" dirty="0"/>
              <a:t>, interhemispheric)</a:t>
            </a:r>
          </a:p>
          <a:p>
            <a:endParaRPr lang="en-US" sz="2400" dirty="0"/>
          </a:p>
        </p:txBody>
      </p:sp>
      <p:pic>
        <p:nvPicPr>
          <p:cNvPr id="8194" name="Picture 2" descr="US News ranks Phoenix Children's as top pediatric hospital in all 10 areas">
            <a:extLst>
              <a:ext uri="{FF2B5EF4-FFF2-40B4-BE49-F238E27FC236}">
                <a16:creationId xmlns:a16="http://schemas.microsoft.com/office/drawing/2014/main" id="{3D484324-D725-2B5F-8DFA-E02D6439A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6"/>
          <a:stretch/>
        </p:blipFill>
        <p:spPr bwMode="auto">
          <a:xfrm>
            <a:off x="6520561" y="2036693"/>
            <a:ext cx="5102180" cy="349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974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PGY-4: Complex Spine &amp; Cranial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6423211" cy="4667250"/>
          </a:xfrm>
        </p:spPr>
        <p:txBody>
          <a:bodyPr>
            <a:normAutofit/>
          </a:bodyPr>
          <a:lstStyle/>
          <a:p>
            <a:r>
              <a:rPr lang="en-US" dirty="0"/>
              <a:t>9 months of general neurosurgery</a:t>
            </a:r>
          </a:p>
          <a:p>
            <a:r>
              <a:rPr lang="en-US" dirty="0"/>
              <a:t>3 months of complex deformity spine</a:t>
            </a:r>
          </a:p>
          <a:p>
            <a:pPr lvl="1"/>
            <a:r>
              <a:rPr lang="en-US" dirty="0"/>
              <a:t>Dr. Kakarla or Dr. Turner</a:t>
            </a:r>
          </a:p>
          <a:p>
            <a:r>
              <a:rPr lang="en-US" dirty="0"/>
              <a:t>Operative every day when on service </a:t>
            </a:r>
          </a:p>
          <a:p>
            <a:pPr lvl="1"/>
            <a:r>
              <a:rPr lang="en-US" dirty="0"/>
              <a:t>300+ cases</a:t>
            </a:r>
          </a:p>
          <a:p>
            <a:r>
              <a:rPr lang="en-US" dirty="0"/>
              <a:t>3 senior calls/month </a:t>
            </a:r>
          </a:p>
          <a:p>
            <a:pPr lvl="1"/>
            <a:r>
              <a:rPr lang="en-US" dirty="0"/>
              <a:t>3-4 weekends off each month</a:t>
            </a:r>
          </a:p>
          <a:p>
            <a:r>
              <a:rPr lang="en-US" dirty="0"/>
              <a:t>Independently able to perform cervical, thoracic, and lumbar fusions of all types as well as intra- and extra-axial tumors</a:t>
            </a:r>
          </a:p>
        </p:txBody>
      </p:sp>
      <p:pic>
        <p:nvPicPr>
          <p:cNvPr id="5" name="Picture 4" descr="A group of doctors in a room&#10;&#10;Description automatically generated">
            <a:extLst>
              <a:ext uri="{FF2B5EF4-FFF2-40B4-BE49-F238E27FC236}">
                <a16:creationId xmlns:a16="http://schemas.microsoft.com/office/drawing/2014/main" id="{9A1FDAAE-4FEE-C942-A2AE-EF31A3379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1" y="1227866"/>
            <a:ext cx="3547110" cy="47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60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PGY-5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11084858" cy="4667250"/>
          </a:xfrm>
        </p:spPr>
        <p:txBody>
          <a:bodyPr>
            <a:normAutofit/>
          </a:bodyPr>
          <a:lstStyle/>
          <a:p>
            <a:r>
              <a:rPr lang="en-US" dirty="0"/>
              <a:t>6 months on-service &amp; 6 months off-service</a:t>
            </a:r>
          </a:p>
          <a:p>
            <a:r>
              <a:rPr lang="en-US" dirty="0"/>
              <a:t>On-service time: Pick complex operative cases behind the chiefs</a:t>
            </a:r>
          </a:p>
          <a:p>
            <a:pPr lvl="1"/>
            <a:r>
              <a:rPr lang="en-US" dirty="0"/>
              <a:t>Skull base tumors</a:t>
            </a:r>
          </a:p>
          <a:p>
            <a:pPr lvl="1"/>
            <a:r>
              <a:rPr lang="en-US" dirty="0"/>
              <a:t>EC-IC bypass</a:t>
            </a:r>
          </a:p>
          <a:p>
            <a:pPr lvl="1"/>
            <a:r>
              <a:rPr lang="en-US" dirty="0"/>
              <a:t>Carotid endarterectomy</a:t>
            </a:r>
          </a:p>
          <a:p>
            <a:pPr lvl="1"/>
            <a:r>
              <a:rPr lang="en-US" dirty="0"/>
              <a:t>Complex spinal deformity correction</a:t>
            </a:r>
          </a:p>
          <a:p>
            <a:pPr lvl="1"/>
            <a:r>
              <a:rPr lang="en-US" dirty="0"/>
              <a:t>Spinal tumors</a:t>
            </a:r>
          </a:p>
          <a:p>
            <a:r>
              <a:rPr lang="en-US" dirty="0"/>
              <a:t>Off-service</a:t>
            </a:r>
          </a:p>
          <a:p>
            <a:pPr lvl="1"/>
            <a:r>
              <a:rPr lang="en-US" dirty="0"/>
              <a:t>To be used at your discretion for electives, enfolded fellowships or research</a:t>
            </a:r>
          </a:p>
          <a:p>
            <a:r>
              <a:rPr lang="en-US" dirty="0"/>
              <a:t>Senior call responsibilities: 12 over the entire year (average 1 per month)</a:t>
            </a:r>
          </a:p>
        </p:txBody>
      </p:sp>
    </p:spTree>
    <p:extLst>
      <p:ext uri="{BB962C8B-B14F-4D97-AF65-F5344CB8AC3E}">
        <p14:creationId xmlns:p14="http://schemas.microsoft.com/office/powerpoint/2010/main" val="2325032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EC8AE-13F2-0A33-8FB7-21D6A1B0B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the BNI!</a:t>
            </a:r>
          </a:p>
        </p:txBody>
      </p:sp>
      <p:pic>
        <p:nvPicPr>
          <p:cNvPr id="1026" name="Picture 2" descr="Barrow Neurological Institute - Wikipedia">
            <a:extLst>
              <a:ext uri="{FF2B5EF4-FFF2-40B4-BE49-F238E27FC236}">
                <a16:creationId xmlns:a16="http://schemas.microsoft.com/office/drawing/2014/main" id="{723C38C5-366F-4B2D-0C11-69E7F86C7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r="10519"/>
          <a:stretch/>
        </p:blipFill>
        <p:spPr bwMode="auto">
          <a:xfrm>
            <a:off x="7090466" y="1794598"/>
            <a:ext cx="4672504" cy="403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08 megapixels! A very high resolution, large-format VAST photo print of the Grand Canyon at sunset; fine art landscape photo created by Chris Collacott in Grand Canyon National Park, Arizona">
            <a:extLst>
              <a:ext uri="{FF2B5EF4-FFF2-40B4-BE49-F238E27FC236}">
                <a16:creationId xmlns:a16="http://schemas.microsoft.com/office/drawing/2014/main" id="{FE9E8F5C-0988-F0D6-2F76-ED4E03FC0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r="6875"/>
          <a:stretch/>
        </p:blipFill>
        <p:spPr bwMode="auto">
          <a:xfrm>
            <a:off x="428364" y="1794598"/>
            <a:ext cx="6397278" cy="403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744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Elective Time: PGY-5 &amp; PGY-6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11084858" cy="4667250"/>
          </a:xfrm>
        </p:spPr>
        <p:txBody>
          <a:bodyPr>
            <a:normAutofit/>
          </a:bodyPr>
          <a:lstStyle/>
          <a:p>
            <a:r>
              <a:rPr lang="en-US" dirty="0"/>
              <a:t>18 months of elective time</a:t>
            </a:r>
          </a:p>
          <a:p>
            <a:pPr lvl="1"/>
            <a:r>
              <a:rPr lang="en-US" dirty="0"/>
              <a:t>Paid</a:t>
            </a:r>
          </a:p>
          <a:p>
            <a:pPr lvl="1"/>
            <a:r>
              <a:rPr lang="en-US" dirty="0"/>
              <a:t>Full benefits</a:t>
            </a:r>
          </a:p>
          <a:p>
            <a:pPr lvl="1"/>
            <a:r>
              <a:rPr lang="en-US" dirty="0"/>
              <a:t>No call responsibilities</a:t>
            </a:r>
          </a:p>
          <a:p>
            <a:r>
              <a:rPr lang="en-US" dirty="0"/>
              <a:t>The BNI does not have an archetypal resident: we want you to pursue your goals and build your own career</a:t>
            </a:r>
          </a:p>
          <a:p>
            <a:r>
              <a:rPr lang="en-US" dirty="0"/>
              <a:t>Common uses of elective time:</a:t>
            </a:r>
          </a:p>
          <a:p>
            <a:pPr lvl="1"/>
            <a:r>
              <a:rPr lang="en-US" dirty="0"/>
              <a:t>Research electives</a:t>
            </a:r>
          </a:p>
          <a:p>
            <a:pPr lvl="1"/>
            <a:r>
              <a:rPr lang="en-US" dirty="0"/>
              <a:t>Enfolded clinical fellowships</a:t>
            </a:r>
          </a:p>
          <a:p>
            <a:pPr lvl="1"/>
            <a:r>
              <a:rPr lang="en-US" dirty="0"/>
              <a:t>MBA, Masters, Socioeconomic fellowships</a:t>
            </a:r>
          </a:p>
        </p:txBody>
      </p:sp>
    </p:spTree>
    <p:extLst>
      <p:ext uri="{BB962C8B-B14F-4D97-AF65-F5344CB8AC3E}">
        <p14:creationId xmlns:p14="http://schemas.microsoft.com/office/powerpoint/2010/main" val="3643890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Enfolded clinical fellowships at BNI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11084858" cy="4667250"/>
          </a:xfrm>
        </p:spPr>
        <p:txBody>
          <a:bodyPr>
            <a:normAutofit/>
          </a:bodyPr>
          <a:lstStyle/>
          <a:p>
            <a:r>
              <a:rPr lang="en-US" dirty="0"/>
              <a:t>Endovascular fellowship (Dr. Albuquerque, Dr. </a:t>
            </a:r>
            <a:r>
              <a:rPr lang="en-US" dirty="0" err="1"/>
              <a:t>Ducruet</a:t>
            </a:r>
            <a:r>
              <a:rPr lang="en-US" dirty="0"/>
              <a:t>, Dr. Jadhav)</a:t>
            </a:r>
          </a:p>
          <a:p>
            <a:r>
              <a:rPr lang="en-US" dirty="0"/>
              <a:t>Adult deformity correction (Dr. Kakarla, Dr. Turner, Dr. Uribe)</a:t>
            </a:r>
          </a:p>
          <a:p>
            <a:r>
              <a:rPr lang="en-US" dirty="0"/>
              <a:t>Minimally Invasive Spine (Dr. Uribe, Dr. Snyder, Dr. Turner)</a:t>
            </a:r>
          </a:p>
          <a:p>
            <a:r>
              <a:rPr lang="en-US" dirty="0"/>
              <a:t>Endoscopy and Skull Base (Dr. Little)</a:t>
            </a:r>
          </a:p>
          <a:p>
            <a:r>
              <a:rPr lang="en-US" dirty="0"/>
              <a:t>MIS Scottsdale (Dr. </a:t>
            </a:r>
            <a:r>
              <a:rPr lang="en-US" dirty="0" err="1"/>
              <a:t>Tumialan</a:t>
            </a:r>
            <a:r>
              <a:rPr lang="en-US" dirty="0"/>
              <a:t>)</a:t>
            </a:r>
          </a:p>
          <a:p>
            <a:r>
              <a:rPr lang="en-US" dirty="0"/>
              <a:t>DBS and Functional (Dr. Ponce)</a:t>
            </a:r>
          </a:p>
          <a:p>
            <a:r>
              <a:rPr lang="en-US" dirty="0"/>
              <a:t>Tumor and Epilepsy (Dr. Smith, Dr. Sanai)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45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Enfolded fellowships at other institutions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11084858" cy="46672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Endovascular fellowship (Buffalo, Florida)</a:t>
            </a:r>
          </a:p>
          <a:p>
            <a:r>
              <a:rPr lang="en-US" dirty="0"/>
              <a:t>Skull Base Surgery (Brigham, Australia, Colorado, Ohio State)</a:t>
            </a:r>
          </a:p>
          <a:p>
            <a:r>
              <a:rPr lang="en-US" dirty="0"/>
              <a:t>MIS Spine (San Diego, Chicago)</a:t>
            </a:r>
          </a:p>
          <a:p>
            <a:r>
              <a:rPr lang="en-US" dirty="0"/>
              <a:t>Adult deformity correction (Miami, San Diego, Seattle, Philadelphia)</a:t>
            </a:r>
          </a:p>
          <a:p>
            <a:r>
              <a:rPr lang="en-US" dirty="0"/>
              <a:t>Functional (Toronto)</a:t>
            </a:r>
          </a:p>
          <a:p>
            <a:r>
              <a:rPr lang="en-US" dirty="0"/>
              <a:t>Neuro-oncology (MD Anderson)</a:t>
            </a:r>
          </a:p>
          <a:p>
            <a:r>
              <a:rPr lang="en-US" dirty="0"/>
              <a:t>Epilepsy (Cleveland Clinic, Yale)</a:t>
            </a:r>
          </a:p>
          <a:p>
            <a:r>
              <a:rPr lang="en-US" dirty="0"/>
              <a:t>Peripheral nerve (Mayo)</a:t>
            </a:r>
          </a:p>
          <a:p>
            <a:r>
              <a:rPr lang="en-US" dirty="0"/>
              <a:t>Neuro-otology (House)</a:t>
            </a:r>
          </a:p>
          <a:p>
            <a:r>
              <a:rPr lang="en-US" dirty="0"/>
              <a:t>Radiosurgery (Sweden)</a:t>
            </a:r>
          </a:p>
          <a:p>
            <a:r>
              <a:rPr lang="en-US" dirty="0"/>
              <a:t>Medical missions (Nicaragua, Tanzania, Peru)</a:t>
            </a:r>
          </a:p>
        </p:txBody>
      </p:sp>
    </p:spTree>
    <p:extLst>
      <p:ext uri="{BB962C8B-B14F-4D97-AF65-F5344CB8AC3E}">
        <p14:creationId xmlns:p14="http://schemas.microsoft.com/office/powerpoint/2010/main" val="1348138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Research Electives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11084858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Glioma molecular biology &amp; trials (Ivy Brain Tumor Center - Sanai)</a:t>
            </a:r>
          </a:p>
          <a:p>
            <a:r>
              <a:rPr lang="en-US" dirty="0"/>
              <a:t>AVM genetics and animal models (Hashimoto &amp; Oh)</a:t>
            </a:r>
          </a:p>
          <a:p>
            <a:r>
              <a:rPr lang="en-US" dirty="0"/>
              <a:t>Spine biomechanics lab (Turner)</a:t>
            </a:r>
          </a:p>
          <a:p>
            <a:r>
              <a:rPr lang="en-US" dirty="0"/>
              <a:t>Vascular physiology and stroke (</a:t>
            </a:r>
            <a:r>
              <a:rPr lang="en-US" dirty="0" err="1"/>
              <a:t>Ducruet</a:t>
            </a:r>
            <a:r>
              <a:rPr lang="en-US" dirty="0"/>
              <a:t> &amp; Jadhav)</a:t>
            </a:r>
          </a:p>
          <a:p>
            <a:r>
              <a:rPr lang="en-US" dirty="0"/>
              <a:t>Skull base anatomy lab – state-of-the-art facility with </a:t>
            </a:r>
            <a:r>
              <a:rPr lang="en-US"/>
              <a:t>numerous courses</a:t>
            </a:r>
            <a:endParaRPr lang="en-US" dirty="0"/>
          </a:p>
          <a:p>
            <a:r>
              <a:rPr lang="en-US" dirty="0"/>
              <a:t>Barrow Innovation Center</a:t>
            </a:r>
          </a:p>
          <a:p>
            <a:pPr lvl="1"/>
            <a:r>
              <a:rPr lang="en-US" dirty="0"/>
              <a:t>3D Printing / Prototyping Laboratory</a:t>
            </a:r>
          </a:p>
          <a:p>
            <a:r>
              <a:rPr lang="en-US" dirty="0"/>
              <a:t>Barrow Global</a:t>
            </a:r>
          </a:p>
          <a:p>
            <a:r>
              <a:rPr lang="en-US" dirty="0"/>
              <a:t>Spinal cord perfusion and injury</a:t>
            </a:r>
          </a:p>
          <a:p>
            <a:r>
              <a:rPr lang="en-US" dirty="0"/>
              <a:t>Neuroimaging (PET, fMRI, SPECT, DTI)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01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Chief Residency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11084858" cy="4667250"/>
          </a:xfrm>
        </p:spPr>
        <p:txBody>
          <a:bodyPr>
            <a:normAutofit/>
          </a:bodyPr>
          <a:lstStyle/>
          <a:p>
            <a:r>
              <a:rPr lang="en-US" dirty="0"/>
              <a:t>Primary responsibility: to become a world-class neurosurgeon</a:t>
            </a:r>
          </a:p>
          <a:p>
            <a:pPr lvl="1"/>
            <a:r>
              <a:rPr lang="en-US" dirty="0"/>
              <a:t>Hone clinical decision making</a:t>
            </a:r>
          </a:p>
          <a:p>
            <a:pPr lvl="2"/>
            <a:r>
              <a:rPr lang="en-US" dirty="0"/>
              <a:t>Choosing surgical approaches</a:t>
            </a:r>
          </a:p>
          <a:p>
            <a:pPr lvl="2"/>
            <a:r>
              <a:rPr lang="en-US" dirty="0"/>
              <a:t>Knowing when to / when not to operate</a:t>
            </a:r>
          </a:p>
          <a:p>
            <a:pPr lvl="1"/>
            <a:r>
              <a:rPr lang="en-US" dirty="0"/>
              <a:t>Perform and master the most complex operative cases on a daily basis</a:t>
            </a:r>
          </a:p>
          <a:p>
            <a:r>
              <a:rPr lang="en-US" dirty="0"/>
              <a:t>Clinical duties:</a:t>
            </a:r>
          </a:p>
          <a:p>
            <a:pPr lvl="1"/>
            <a:r>
              <a:rPr lang="en-US" dirty="0"/>
              <a:t>Operate</a:t>
            </a:r>
          </a:p>
          <a:p>
            <a:pPr lvl="1"/>
            <a:r>
              <a:rPr lang="en-US" dirty="0"/>
              <a:t>See post-operative patients</a:t>
            </a:r>
          </a:p>
          <a:p>
            <a:pPr lvl="1"/>
            <a:r>
              <a:rPr lang="en-US" dirty="0"/>
              <a:t>Round every morning with the juniors in the ICU</a:t>
            </a:r>
          </a:p>
        </p:txBody>
      </p:sp>
    </p:spTree>
    <p:extLst>
      <p:ext uri="{BB962C8B-B14F-4D97-AF65-F5344CB8AC3E}">
        <p14:creationId xmlns:p14="http://schemas.microsoft.com/office/powerpoint/2010/main" val="376615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Fellows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11084858" cy="4667250"/>
          </a:xfrm>
        </p:spPr>
        <p:txBody>
          <a:bodyPr>
            <a:normAutofit/>
          </a:bodyPr>
          <a:lstStyle/>
          <a:p>
            <a:r>
              <a:rPr lang="en-US" dirty="0"/>
              <a:t>Fellows pick </a:t>
            </a:r>
            <a:r>
              <a:rPr lang="en-US" u="sng" dirty="0"/>
              <a:t>after</a:t>
            </a:r>
            <a:r>
              <a:rPr lang="en-US" dirty="0"/>
              <a:t> the chief residents</a:t>
            </a:r>
          </a:p>
          <a:p>
            <a:r>
              <a:rPr lang="en-US" dirty="0"/>
              <a:t>Operative fellows:</a:t>
            </a:r>
          </a:p>
          <a:p>
            <a:pPr lvl="1"/>
            <a:r>
              <a:rPr lang="en-US" dirty="0"/>
              <a:t>Lawton fellow (1; open vascular and skull base)</a:t>
            </a:r>
          </a:p>
          <a:p>
            <a:pPr lvl="1"/>
            <a:r>
              <a:rPr lang="en-US" dirty="0"/>
              <a:t>Uribe fellows (2; MIS spine and deformity)</a:t>
            </a:r>
          </a:p>
          <a:p>
            <a:pPr lvl="1"/>
            <a:r>
              <a:rPr lang="en-US" dirty="0"/>
              <a:t>Endovascular fellows (2)</a:t>
            </a:r>
          </a:p>
          <a:p>
            <a:pPr lvl="1"/>
            <a:r>
              <a:rPr lang="en-US" dirty="0"/>
              <a:t>Sanai tumor fellow (1; starting 2023)</a:t>
            </a:r>
          </a:p>
          <a:p>
            <a:r>
              <a:rPr lang="en-US" dirty="0"/>
              <a:t>Fellows are an asset to the program</a:t>
            </a:r>
          </a:p>
        </p:txBody>
      </p:sp>
    </p:spTree>
    <p:extLst>
      <p:ext uri="{BB962C8B-B14F-4D97-AF65-F5344CB8AC3E}">
        <p14:creationId xmlns:p14="http://schemas.microsoft.com/office/powerpoint/2010/main" val="246048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Call at the BNI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9740152" cy="4667250"/>
          </a:xfrm>
        </p:spPr>
        <p:txBody>
          <a:bodyPr>
            <a:normAutofit/>
          </a:bodyPr>
          <a:lstStyle/>
          <a:p>
            <a:r>
              <a:rPr lang="en-US" dirty="0"/>
              <a:t>Call is not simply something to be dreaded or endured</a:t>
            </a:r>
          </a:p>
          <a:p>
            <a:pPr lvl="1"/>
            <a:r>
              <a:rPr lang="en-US" dirty="0"/>
              <a:t>Learning value in making acute neurosurgical decisions for complex patients</a:t>
            </a:r>
          </a:p>
          <a:p>
            <a:r>
              <a:rPr lang="en-US" dirty="0"/>
              <a:t>Clinical care and decision making rather than ‘scut’ work</a:t>
            </a:r>
          </a:p>
          <a:p>
            <a:r>
              <a:rPr lang="en-US" dirty="0"/>
              <a:t>Every junior resident emerges with the ability to medically manage the sickest neurosurgical patients in any hospital</a:t>
            </a:r>
          </a:p>
        </p:txBody>
      </p:sp>
    </p:spTree>
    <p:extLst>
      <p:ext uri="{BB962C8B-B14F-4D97-AF65-F5344CB8AC3E}">
        <p14:creationId xmlns:p14="http://schemas.microsoft.com/office/powerpoint/2010/main" val="2834918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Call Expectations at BNI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9740152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Junior call (Interns &amp; PGY-2s in 24-hour shifts)</a:t>
            </a:r>
          </a:p>
          <a:p>
            <a:pPr lvl="1"/>
            <a:r>
              <a:rPr lang="en-US" dirty="0"/>
              <a:t>Primary person for all acute clinical care on the neurosurgery service, including consults, traumas, ICU neuro changes, &amp; transfers</a:t>
            </a:r>
          </a:p>
          <a:p>
            <a:pPr lvl="1"/>
            <a:r>
              <a:rPr lang="en-US" dirty="0"/>
              <a:t>All bedside procedures, including EVDs, subdural drains, &amp; halos</a:t>
            </a:r>
          </a:p>
          <a:p>
            <a:pPr lvl="1"/>
            <a:r>
              <a:rPr lang="en-US" dirty="0"/>
              <a:t>Average: 15-30 consults per call</a:t>
            </a:r>
          </a:p>
          <a:p>
            <a:r>
              <a:rPr lang="en-US" dirty="0"/>
              <a:t>Senior call (PGY 3-5 in 24-hour shifts)</a:t>
            </a:r>
          </a:p>
          <a:p>
            <a:pPr lvl="1"/>
            <a:r>
              <a:rPr lang="en-US" dirty="0"/>
              <a:t>Regular operating day without interruption from OR cases</a:t>
            </a:r>
          </a:p>
          <a:p>
            <a:pPr lvl="1"/>
            <a:r>
              <a:rPr lang="en-US" dirty="0"/>
              <a:t>Assist junior resident with complex management issues as needed</a:t>
            </a:r>
          </a:p>
          <a:p>
            <a:pPr lvl="1"/>
            <a:r>
              <a:rPr lang="en-US" dirty="0"/>
              <a:t>Responsible for all operative cases during the night</a:t>
            </a:r>
          </a:p>
          <a:p>
            <a:pPr lvl="1"/>
            <a:r>
              <a:rPr lang="en-US" dirty="0"/>
              <a:t>Next day (post call day) is completely off</a:t>
            </a:r>
          </a:p>
          <a:p>
            <a:r>
              <a:rPr lang="en-US" dirty="0"/>
              <a:t>Chief call (PGY-7)</a:t>
            </a:r>
          </a:p>
          <a:p>
            <a:pPr lvl="1"/>
            <a:r>
              <a:rPr lang="en-US" dirty="0"/>
              <a:t>Back up for in-house senior resident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13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You are not cheap labor.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9740152" cy="4667250"/>
          </a:xfrm>
        </p:spPr>
        <p:txBody>
          <a:bodyPr>
            <a:normAutofit/>
          </a:bodyPr>
          <a:lstStyle/>
          <a:p>
            <a:r>
              <a:rPr lang="en-US" dirty="0"/>
              <a:t>You are a </a:t>
            </a:r>
            <a:r>
              <a:rPr lang="en-US" u="sng" dirty="0"/>
              <a:t>neurosurgeon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Primary responsibility: operate and manage neurosurgical issues</a:t>
            </a:r>
          </a:p>
          <a:p>
            <a:pPr lvl="1"/>
            <a:r>
              <a:rPr lang="en-US" dirty="0"/>
              <a:t>Communicate directly with consulting attending physicians</a:t>
            </a:r>
          </a:p>
          <a:p>
            <a:pPr lvl="1"/>
            <a:r>
              <a:rPr lang="en-US" dirty="0"/>
              <a:t>Medically manage ICU patients with critical care team</a:t>
            </a:r>
          </a:p>
          <a:p>
            <a:pPr lvl="1"/>
            <a:r>
              <a:rPr lang="en-US" dirty="0"/>
              <a:t>You are responsible for neurosurgical care, not menial tasks</a:t>
            </a:r>
          </a:p>
          <a:p>
            <a:pPr lvl="2"/>
            <a:r>
              <a:rPr lang="en-US" dirty="0"/>
              <a:t>i.e. lines, transport, prepping patients for procedures are not your responsibility</a:t>
            </a:r>
          </a:p>
          <a:p>
            <a:r>
              <a:rPr lang="en-US" dirty="0"/>
              <a:t>Army of Incredible Nurse Practitioners </a:t>
            </a:r>
          </a:p>
          <a:p>
            <a:pPr lvl="1"/>
            <a:r>
              <a:rPr lang="en-US" dirty="0"/>
              <a:t>Round on all floor patients during the week, split floor rounds on the weekends</a:t>
            </a:r>
          </a:p>
        </p:txBody>
      </p:sp>
    </p:spTree>
    <p:extLst>
      <p:ext uri="{BB962C8B-B14F-4D97-AF65-F5344CB8AC3E}">
        <p14:creationId xmlns:p14="http://schemas.microsoft.com/office/powerpoint/2010/main" val="1876315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Ancillary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9740152" cy="4667250"/>
          </a:xfrm>
        </p:spPr>
        <p:txBody>
          <a:bodyPr>
            <a:normAutofit/>
          </a:bodyPr>
          <a:lstStyle/>
          <a:p>
            <a:r>
              <a:rPr lang="en-US" dirty="0"/>
              <a:t>PCTs and nurses prepare your procedures in the ICU</a:t>
            </a:r>
          </a:p>
          <a:p>
            <a:pPr lvl="1"/>
            <a:r>
              <a:rPr lang="en-US" dirty="0"/>
              <a:t>EVDs, ICP wires,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BNI data suggest this is more efficient and safer (Fusco et al.)</a:t>
            </a:r>
          </a:p>
          <a:p>
            <a:r>
              <a:rPr lang="en-US" dirty="0"/>
              <a:t>Central lines, a-lines, intubations, perc </a:t>
            </a:r>
            <a:r>
              <a:rPr lang="en-US" dirty="0" err="1"/>
              <a:t>trachs</a:t>
            </a:r>
            <a:r>
              <a:rPr lang="en-US" dirty="0"/>
              <a:t> and bronchoscopies will be performed during critical care and trauma rotations, otherwise these are performed by other services at your request</a:t>
            </a:r>
          </a:p>
          <a:p>
            <a:r>
              <a:rPr lang="en-US" dirty="0"/>
              <a:t>Wand / </a:t>
            </a:r>
            <a:r>
              <a:rPr lang="en-US" dirty="0" err="1"/>
              <a:t>neuronavigation</a:t>
            </a:r>
            <a:r>
              <a:rPr lang="en-US" dirty="0"/>
              <a:t> staff (full-time)</a:t>
            </a:r>
          </a:p>
          <a:p>
            <a:r>
              <a:rPr lang="en-US" dirty="0"/>
              <a:t>One-on-one first name basis interactions with consulting physicians</a:t>
            </a:r>
          </a:p>
          <a:p>
            <a:r>
              <a:rPr lang="en-US" dirty="0"/>
              <a:t>Dedicated BNI </a:t>
            </a:r>
            <a:r>
              <a:rPr lang="en-US" dirty="0" err="1"/>
              <a:t>Neuropublications</a:t>
            </a:r>
            <a:r>
              <a:rPr lang="en-US" dirty="0"/>
              <a:t> Office &amp; Editorial Staff</a:t>
            </a:r>
          </a:p>
        </p:txBody>
      </p:sp>
    </p:spTree>
    <p:extLst>
      <p:ext uri="{BB962C8B-B14F-4D97-AF65-F5344CB8AC3E}">
        <p14:creationId xmlns:p14="http://schemas.microsoft.com/office/powerpoint/2010/main" val="750485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8E457-43A2-BA7A-FA6A-45071959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BNI Neurosurgery Residents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D23CA-7F16-29F3-30E1-43A959946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267"/>
          <a:stretch/>
        </p:blipFill>
        <p:spPr>
          <a:xfrm>
            <a:off x="1598290" y="1470026"/>
            <a:ext cx="2178050" cy="1325564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509D28E-8C6D-9A93-1CDA-95092CAAD9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158"/>
          <a:stretch/>
        </p:blipFill>
        <p:spPr>
          <a:xfrm>
            <a:off x="1604625" y="4075184"/>
            <a:ext cx="2108744" cy="1325564"/>
          </a:xfrm>
          <a:prstGeom prst="rect">
            <a:avLst/>
          </a:prstGeom>
        </p:spPr>
      </p:pic>
      <p:pic>
        <p:nvPicPr>
          <p:cNvPr id="10" name="Picture 9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C0CA9E39-102F-D496-7014-6CCF12F899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862"/>
          <a:stretch/>
        </p:blipFill>
        <p:spPr>
          <a:xfrm>
            <a:off x="3786739" y="1470026"/>
            <a:ext cx="2331747" cy="1419102"/>
          </a:xfrm>
          <a:prstGeom prst="rect">
            <a:avLst/>
          </a:prstGeom>
        </p:spPr>
      </p:pic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EE1F845-3F59-E998-4D45-5A4B8D688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196" y="4089039"/>
            <a:ext cx="2136978" cy="2541061"/>
          </a:xfrm>
          <a:prstGeom prst="rect">
            <a:avLst/>
          </a:prstGeom>
        </p:spPr>
      </p:pic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008C45A-E7C8-D800-35FC-522DB904AA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351"/>
          <a:stretch/>
        </p:blipFill>
        <p:spPr>
          <a:xfrm>
            <a:off x="6089335" y="1464168"/>
            <a:ext cx="2167064" cy="1322966"/>
          </a:xfrm>
          <a:prstGeom prst="rect">
            <a:avLst/>
          </a:prstGeom>
        </p:spPr>
      </p:pic>
      <p:pic>
        <p:nvPicPr>
          <p:cNvPr id="16" name="Picture 15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8B394051-300D-DB05-838B-C7F303741D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070771"/>
            <a:ext cx="2136977" cy="2556309"/>
          </a:xfrm>
          <a:prstGeom prst="rect">
            <a:avLst/>
          </a:prstGeom>
        </p:spPr>
      </p:pic>
      <p:pic>
        <p:nvPicPr>
          <p:cNvPr id="18" name="Picture 17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AB16211A-E298-1415-C3D8-D315AF6E37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r="27472"/>
          <a:stretch/>
        </p:blipFill>
        <p:spPr>
          <a:xfrm>
            <a:off x="8482691" y="1482456"/>
            <a:ext cx="1561853" cy="25709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A53640-BEC4-8A07-0154-33704F53F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26"/>
          <a:stretch/>
        </p:blipFill>
        <p:spPr>
          <a:xfrm>
            <a:off x="1598290" y="2792992"/>
            <a:ext cx="2178050" cy="1193367"/>
          </a:xfrm>
          <a:prstGeom prst="rect">
            <a:avLst/>
          </a:prstGeom>
        </p:spPr>
      </p:pic>
      <p:pic>
        <p:nvPicPr>
          <p:cNvPr id="20" name="Picture 1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CA7FED5-DCEF-4D6C-3B42-357D6F8BC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703"/>
          <a:stretch/>
        </p:blipFill>
        <p:spPr>
          <a:xfrm>
            <a:off x="1597902" y="5573712"/>
            <a:ext cx="2108744" cy="1151503"/>
          </a:xfrm>
          <a:prstGeom prst="rect">
            <a:avLst/>
          </a:prstGeom>
        </p:spPr>
      </p:pic>
      <p:pic>
        <p:nvPicPr>
          <p:cNvPr id="21" name="Picture 20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CFAEBA2A-9CB3-EB51-037F-C0EC96073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840"/>
          <a:stretch/>
        </p:blipFill>
        <p:spPr>
          <a:xfrm>
            <a:off x="3776340" y="2809753"/>
            <a:ext cx="2287378" cy="1209303"/>
          </a:xfrm>
          <a:prstGeom prst="rect">
            <a:avLst/>
          </a:prstGeom>
        </p:spPr>
      </p:pic>
      <p:pic>
        <p:nvPicPr>
          <p:cNvPr id="22" name="Picture 2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01001D4-4A88-14E9-DF8E-1A5BBAE0AA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497"/>
          <a:stretch/>
        </p:blipFill>
        <p:spPr>
          <a:xfrm>
            <a:off x="6053924" y="2846467"/>
            <a:ext cx="2202132" cy="1207761"/>
          </a:xfrm>
          <a:prstGeom prst="rect">
            <a:avLst/>
          </a:prstGeom>
        </p:spPr>
      </p:pic>
      <p:pic>
        <p:nvPicPr>
          <p:cNvPr id="23" name="Picture 22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A74DAA91-6B5F-73EC-DE79-FB04F39B9A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79" t="6466" r="2075"/>
          <a:stretch/>
        </p:blipFill>
        <p:spPr>
          <a:xfrm>
            <a:off x="8427272" y="4250047"/>
            <a:ext cx="950633" cy="24047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BA1B429-DF62-DEA0-98D3-4F4CA8D7D8B0}"/>
              </a:ext>
            </a:extLst>
          </p:cNvPr>
          <p:cNvSpPr/>
          <p:nvPr/>
        </p:nvSpPr>
        <p:spPr>
          <a:xfrm>
            <a:off x="9531927" y="1690688"/>
            <a:ext cx="1039091" cy="255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8E26B9-7F1A-410A-9E0B-C3D40E12E981}"/>
              </a:ext>
            </a:extLst>
          </p:cNvPr>
          <p:cNvSpPr/>
          <p:nvPr/>
        </p:nvSpPr>
        <p:spPr>
          <a:xfrm>
            <a:off x="8776854" y="1422603"/>
            <a:ext cx="1246908" cy="226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59D83A49-2D91-0A99-E985-12AF16218B12}"/>
              </a:ext>
            </a:extLst>
          </p:cNvPr>
          <p:cNvSpPr/>
          <p:nvPr/>
        </p:nvSpPr>
        <p:spPr>
          <a:xfrm>
            <a:off x="3292726" y="3914655"/>
            <a:ext cx="3008648" cy="2892306"/>
          </a:xfrm>
          <a:prstGeom prst="frame">
            <a:avLst>
              <a:gd name="adj1" fmla="val 4500"/>
            </a:avLst>
          </a:prstGeom>
          <a:solidFill>
            <a:schemeClr val="accent1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49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Teaching 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89767"/>
            <a:ext cx="5071532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Daily teaching and film rounds</a:t>
            </a:r>
          </a:p>
          <a:p>
            <a:pPr lvl="1"/>
            <a:r>
              <a:rPr lang="en-US" dirty="0"/>
              <a:t>Vascular rounds with Dr. Lawton on Mondays, Tuesdays &amp; Thursdays</a:t>
            </a:r>
          </a:p>
          <a:p>
            <a:pPr lvl="1"/>
            <a:r>
              <a:rPr lang="en-US" dirty="0"/>
              <a:t>MIS and deformity spine rounds with Dr. Uribe on Wednesdays</a:t>
            </a:r>
          </a:p>
          <a:p>
            <a:pPr lvl="1"/>
            <a:r>
              <a:rPr lang="en-US" dirty="0"/>
              <a:t>Complex deformity spine rounds with Dr. Kakarla on Fridays</a:t>
            </a:r>
          </a:p>
          <a:p>
            <a:r>
              <a:rPr lang="en-US" dirty="0"/>
              <a:t>Academic protection for Friday grand rounds and clinical conference as well as Wednesday morning board review conference</a:t>
            </a:r>
          </a:p>
          <a:p>
            <a:endParaRPr lang="en-US" dirty="0"/>
          </a:p>
        </p:txBody>
      </p:sp>
      <p:pic>
        <p:nvPicPr>
          <p:cNvPr id="11266" name="Picture 2" descr="May be an image of 8 people, people sitting and indoor">
            <a:extLst>
              <a:ext uri="{FF2B5EF4-FFF2-40B4-BE49-F238E27FC236}">
                <a16:creationId xmlns:a16="http://schemas.microsoft.com/office/drawing/2014/main" id="{8B7F55E1-3923-F7DD-5166-EACAF9B02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46" y="551392"/>
            <a:ext cx="5071532" cy="307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reparing for the Neurosurgery Residency Application Process during a  Pandemic: A Program Director's Perspective | AANS Neurosurgeon">
            <a:extLst>
              <a:ext uri="{FF2B5EF4-FFF2-40B4-BE49-F238E27FC236}">
                <a16:creationId xmlns:a16="http://schemas.microsoft.com/office/drawing/2014/main" id="{CD20B8E8-7891-A96A-0EC1-B79FC5F2B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33" y="3429000"/>
            <a:ext cx="5312508" cy="28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273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4A27-0C67-02A4-8A7B-F3A97324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BNI Events &amp; Life in Phoenix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2E099-8DCE-AE7D-1647-2E99DFFE3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5795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733F-F1BB-1B61-80EC-1AFAEE711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Rim to Rim: The Grand Canyon</a:t>
            </a:r>
          </a:p>
        </p:txBody>
      </p:sp>
      <p:pic>
        <p:nvPicPr>
          <p:cNvPr id="5" name="Google Shape;694;p78" descr="1.png">
            <a:extLst>
              <a:ext uri="{FF2B5EF4-FFF2-40B4-BE49-F238E27FC236}">
                <a16:creationId xmlns:a16="http://schemas.microsoft.com/office/drawing/2014/main" id="{B72D2FEA-F980-D786-19FC-1368E0210FF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915725"/>
            <a:ext cx="4328922" cy="2905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93;p78" descr="IMG_1287.jpg">
            <a:extLst>
              <a:ext uri="{FF2B5EF4-FFF2-40B4-BE49-F238E27FC236}">
                <a16:creationId xmlns:a16="http://schemas.microsoft.com/office/drawing/2014/main" id="{A99BFA5E-939F-7545-858A-1DF0046291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5152" y="1733240"/>
            <a:ext cx="3977131" cy="2905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May be an image of 5 people, people standing, outdoors and tree">
            <a:extLst>
              <a:ext uri="{FF2B5EF4-FFF2-40B4-BE49-F238E27FC236}">
                <a16:creationId xmlns:a16="http://schemas.microsoft.com/office/drawing/2014/main" id="{31B98D7C-ABFA-1F9D-B058-196B69F34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16" y="3774244"/>
            <a:ext cx="3882777" cy="291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591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733F-F1BB-1B61-80EC-1AFAEE711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Hike from Hell: Sedona, AZ</a:t>
            </a:r>
          </a:p>
        </p:txBody>
      </p:sp>
      <p:pic>
        <p:nvPicPr>
          <p:cNvPr id="3" name="Google Shape;700;p79" descr="C:\Users\moppenl\Desktop\hikeHell2.jpg">
            <a:extLst>
              <a:ext uri="{FF2B5EF4-FFF2-40B4-BE49-F238E27FC236}">
                <a16:creationId xmlns:a16="http://schemas.microsoft.com/office/drawing/2014/main" id="{EA15D3CC-D7B3-2AA2-EFDC-6B648EAC65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083366"/>
            <a:ext cx="4889845" cy="345587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 descr="A group of people running on a road&#10;&#10;Description automatically generated with low confidence">
            <a:extLst>
              <a:ext uri="{FF2B5EF4-FFF2-40B4-BE49-F238E27FC236}">
                <a16:creationId xmlns:a16="http://schemas.microsoft.com/office/drawing/2014/main" id="{35CA6CEE-6890-F14E-DF9F-2ABFAE212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98" y="2083366"/>
            <a:ext cx="5226369" cy="3455872"/>
          </a:xfrm>
          <a:prstGeom prst="rect">
            <a:avLst/>
          </a:prstGeom>
        </p:spPr>
      </p:pic>
      <p:pic>
        <p:nvPicPr>
          <p:cNvPr id="5" name="Picture 4" descr="A picture containing tree, outdoor, ground, road&#10;&#10;Description automatically generated">
            <a:extLst>
              <a:ext uri="{FF2B5EF4-FFF2-40B4-BE49-F238E27FC236}">
                <a16:creationId xmlns:a16="http://schemas.microsoft.com/office/drawing/2014/main" id="{AF43A372-D0F3-85D8-832A-9F6325D63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922" y="160979"/>
            <a:ext cx="3501866" cy="2315566"/>
          </a:xfrm>
          <a:prstGeom prst="rect">
            <a:avLst/>
          </a:prstGeom>
        </p:spPr>
      </p:pic>
      <p:pic>
        <p:nvPicPr>
          <p:cNvPr id="7" name="Picture 6" descr="A group of people hiking&#10;&#10;Description automatically generated with medium confidence">
            <a:extLst>
              <a:ext uri="{FF2B5EF4-FFF2-40B4-BE49-F238E27FC236}">
                <a16:creationId xmlns:a16="http://schemas.microsoft.com/office/drawing/2014/main" id="{713493F6-2E24-56A0-091B-0E43D9FA52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58" r="11922"/>
          <a:stretch/>
        </p:blipFill>
        <p:spPr>
          <a:xfrm>
            <a:off x="5039057" y="3954954"/>
            <a:ext cx="1872000" cy="2537921"/>
          </a:xfrm>
          <a:prstGeom prst="rect">
            <a:avLst/>
          </a:prstGeom>
        </p:spPr>
      </p:pic>
      <p:pic>
        <p:nvPicPr>
          <p:cNvPr id="12290" name="Picture 2" descr="May be an image of 11 people, people standing, nature and tree">
            <a:extLst>
              <a:ext uri="{FF2B5EF4-FFF2-40B4-BE49-F238E27FC236}">
                <a16:creationId xmlns:a16="http://schemas.microsoft.com/office/drawing/2014/main" id="{3E4ED7C9-F1BC-5487-A9C6-2B487AF5A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7" y="4426232"/>
            <a:ext cx="2052121" cy="227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411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733F-F1BB-1B61-80EC-1AFAEE711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Barrow Boat Day</a:t>
            </a:r>
          </a:p>
        </p:txBody>
      </p:sp>
      <p:pic>
        <p:nvPicPr>
          <p:cNvPr id="5" name="Picture 4" descr="A group of people swimming in a body of water&#10;&#10;Description automatically generated">
            <a:extLst>
              <a:ext uri="{FF2B5EF4-FFF2-40B4-BE49-F238E27FC236}">
                <a16:creationId xmlns:a16="http://schemas.microsoft.com/office/drawing/2014/main" id="{0DBCC519-7209-790A-E1B9-297D330C0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066" y="203153"/>
            <a:ext cx="4345649" cy="3257645"/>
          </a:xfrm>
          <a:prstGeom prst="rect">
            <a:avLst/>
          </a:prstGeom>
        </p:spPr>
      </p:pic>
      <p:pic>
        <p:nvPicPr>
          <p:cNvPr id="10" name="Picture 9" descr="A group of people on a boat&#10;&#10;Description automatically generated">
            <a:extLst>
              <a:ext uri="{FF2B5EF4-FFF2-40B4-BE49-F238E27FC236}">
                <a16:creationId xmlns:a16="http://schemas.microsoft.com/office/drawing/2014/main" id="{A7025BD2-283E-DD75-6C8E-7A080792F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237" y="3717844"/>
            <a:ext cx="3897412" cy="2921632"/>
          </a:xfrm>
          <a:prstGeom prst="rect">
            <a:avLst/>
          </a:prstGeom>
        </p:spPr>
      </p:pic>
      <p:pic>
        <p:nvPicPr>
          <p:cNvPr id="12" name="Picture 11" descr="A person and person on a boat&#10;&#10;Description automatically generated with medium confidence">
            <a:extLst>
              <a:ext uri="{FF2B5EF4-FFF2-40B4-BE49-F238E27FC236}">
                <a16:creationId xmlns:a16="http://schemas.microsoft.com/office/drawing/2014/main" id="{0D35FCA0-C6B4-A381-DE36-BF3FCB720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577" y="3063875"/>
            <a:ext cx="2570495" cy="3429000"/>
          </a:xfrm>
          <a:prstGeom prst="rect">
            <a:avLst/>
          </a:prstGeom>
        </p:spPr>
      </p:pic>
      <p:pic>
        <p:nvPicPr>
          <p:cNvPr id="7" name="Picture 6" descr="A group of people standing on a boat&#10;&#10;Description automatically generated with medium confidence">
            <a:extLst>
              <a:ext uri="{FF2B5EF4-FFF2-40B4-BE49-F238E27FC236}">
                <a16:creationId xmlns:a16="http://schemas.microsoft.com/office/drawing/2014/main" id="{17FDC205-D0FD-6DD1-145D-9E1F26404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75" y="1798989"/>
            <a:ext cx="5367625" cy="40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40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733F-F1BB-1B61-80EC-1AFAEE711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BNI Olympics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886609-7A7A-26C3-416F-8EF65E5FB175}"/>
              </a:ext>
            </a:extLst>
          </p:cNvPr>
          <p:cNvGrpSpPr/>
          <p:nvPr/>
        </p:nvGrpSpPr>
        <p:grpSpPr>
          <a:xfrm>
            <a:off x="372533" y="1662379"/>
            <a:ext cx="6822241" cy="5037930"/>
            <a:chOff x="173566" y="1425442"/>
            <a:chExt cx="7190542" cy="5303176"/>
          </a:xfrm>
        </p:grpSpPr>
        <p:pic>
          <p:nvPicPr>
            <p:cNvPr id="9218" name="Picture 2" descr="May be an image of 6 people">
              <a:extLst>
                <a:ext uri="{FF2B5EF4-FFF2-40B4-BE49-F238E27FC236}">
                  <a16:creationId xmlns:a16="http://schemas.microsoft.com/office/drawing/2014/main" id="{AE855B20-6FED-B819-0270-BF956CC5E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66" y="4074318"/>
              <a:ext cx="3539067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May be an image of 6 people, people standing, bicycle and outdoors">
              <a:extLst>
                <a:ext uri="{FF2B5EF4-FFF2-40B4-BE49-F238E27FC236}">
                  <a16:creationId xmlns:a16="http://schemas.microsoft.com/office/drawing/2014/main" id="{809878F4-49CE-4590-4F29-4FF2B0D0B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41" y="4074318"/>
              <a:ext cx="3539067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May be an image of 9 people, people standing, people sitting and outdoors">
              <a:extLst>
                <a:ext uri="{FF2B5EF4-FFF2-40B4-BE49-F238E27FC236}">
                  <a16:creationId xmlns:a16="http://schemas.microsoft.com/office/drawing/2014/main" id="{280007BB-96FB-B0EC-03D4-4204DAE44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621" y="1425442"/>
              <a:ext cx="3285066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May be an image of 4 people, people playing sports, people standing and grass">
              <a:extLst>
                <a:ext uri="{FF2B5EF4-FFF2-40B4-BE49-F238E27FC236}">
                  <a16:creationId xmlns:a16="http://schemas.microsoft.com/office/drawing/2014/main" id="{8B2FBC99-0136-DAA6-1278-3C9E6FC94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66" y="1425442"/>
              <a:ext cx="3285066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110CF78-0A69-9E57-DFF1-A323F8F7B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370" y="365125"/>
            <a:ext cx="5132280" cy="55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84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733F-F1BB-1B61-80EC-1AFAEE71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99" y="297392"/>
            <a:ext cx="11571653" cy="1717675"/>
          </a:xfrm>
        </p:spPr>
        <p:txBody>
          <a:bodyPr>
            <a:normAutofit fontScale="90000"/>
          </a:bodyPr>
          <a:lstStyle/>
          <a:p>
            <a:r>
              <a:rPr lang="en-US" dirty="0"/>
              <a:t>NYC Softball Champions</a:t>
            </a:r>
            <a:br>
              <a:rPr lang="en-US" dirty="0"/>
            </a:br>
            <a:r>
              <a:rPr lang="en-US" dirty="0"/>
              <a:t>2010, 2011, 2013, 2014, 2015, 2018, 2019, 2022, 2023</a:t>
            </a:r>
          </a:p>
        </p:txBody>
      </p:sp>
      <p:pic>
        <p:nvPicPr>
          <p:cNvPr id="3" name="Google Shape;723;p82" descr="1524 7 Softball 01016.jpg">
            <a:extLst>
              <a:ext uri="{FF2B5EF4-FFF2-40B4-BE49-F238E27FC236}">
                <a16:creationId xmlns:a16="http://schemas.microsoft.com/office/drawing/2014/main" id="{A88F5EFB-9DD3-2573-3652-516E296653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633" y="1981589"/>
            <a:ext cx="3651991" cy="2424924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IMG_0822.JPG">
            <a:extLst>
              <a:ext uri="{FF2B5EF4-FFF2-40B4-BE49-F238E27FC236}">
                <a16:creationId xmlns:a16="http://schemas.microsoft.com/office/drawing/2014/main" id="{72894A5E-CA2E-8D36-1EE8-9E55B2F20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3" y="1899708"/>
            <a:ext cx="4241800" cy="4241800"/>
          </a:xfrm>
          <a:prstGeom prst="rect">
            <a:avLst/>
          </a:prstGeom>
        </p:spPr>
      </p:pic>
      <p:pic>
        <p:nvPicPr>
          <p:cNvPr id="5" name="Picture 4" descr="IMG_0825.JPG">
            <a:extLst>
              <a:ext uri="{FF2B5EF4-FFF2-40B4-BE49-F238E27FC236}">
                <a16:creationId xmlns:a16="http://schemas.microsoft.com/office/drawing/2014/main" id="{D0509E7A-21D2-7917-1C91-112A5D2D9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67" y="3991236"/>
            <a:ext cx="3433234" cy="2574926"/>
          </a:xfrm>
          <a:prstGeom prst="rect">
            <a:avLst/>
          </a:prstGeom>
        </p:spPr>
      </p:pic>
      <p:pic>
        <p:nvPicPr>
          <p:cNvPr id="14338" name="Picture 2" descr="No photo description available.">
            <a:extLst>
              <a:ext uri="{FF2B5EF4-FFF2-40B4-BE49-F238E27FC236}">
                <a16:creationId xmlns:a16="http://schemas.microsoft.com/office/drawing/2014/main" id="{752F86B9-6613-0EDF-3ACC-5BF9C188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022" y="4196288"/>
            <a:ext cx="3356132" cy="251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No photo description available.">
            <a:extLst>
              <a:ext uri="{FF2B5EF4-FFF2-40B4-BE49-F238E27FC236}">
                <a16:creationId xmlns:a16="http://schemas.microsoft.com/office/drawing/2014/main" id="{28B6CEAC-D276-DD30-6C4B-650838400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940" y="1852076"/>
            <a:ext cx="2852213" cy="213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36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posing for a picture with a couple of kids&#10;&#10;Description automatically generated">
            <a:extLst>
              <a:ext uri="{FF2B5EF4-FFF2-40B4-BE49-F238E27FC236}">
                <a16:creationId xmlns:a16="http://schemas.microsoft.com/office/drawing/2014/main" id="{3C1898B3-1C27-864B-B593-AC99A07E9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39" y="2922529"/>
            <a:ext cx="5051054" cy="3788291"/>
          </a:xfrm>
          <a:prstGeom prst="rect">
            <a:avLst/>
          </a:prstGeom>
        </p:spPr>
      </p:pic>
      <p:pic>
        <p:nvPicPr>
          <p:cNvPr id="9" name="Picture 8" descr="A person and two children posing for a picture&#10;&#10;Description automatically generated">
            <a:extLst>
              <a:ext uri="{FF2B5EF4-FFF2-40B4-BE49-F238E27FC236}">
                <a16:creationId xmlns:a16="http://schemas.microsoft.com/office/drawing/2014/main" id="{496D1098-2C45-AB4F-9843-653644D15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64" y="3429000"/>
            <a:ext cx="2197100" cy="3302000"/>
          </a:xfrm>
          <a:prstGeom prst="rect">
            <a:avLst/>
          </a:prstGeom>
        </p:spPr>
      </p:pic>
      <p:pic>
        <p:nvPicPr>
          <p:cNvPr id="17412" name="Picture 4" descr="10 Places Only Locals Know in Phoenix - Discover Phoenix Off the Beaten  Track – Go Guides">
            <a:extLst>
              <a:ext uri="{FF2B5EF4-FFF2-40B4-BE49-F238E27FC236}">
                <a16:creationId xmlns:a16="http://schemas.microsoft.com/office/drawing/2014/main" id="{1D3BD571-2862-64E9-87F9-F4D57035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52" y="1476115"/>
            <a:ext cx="3290564" cy="219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E8733F-F1BB-1B61-80EC-1AFAEE71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297392"/>
            <a:ext cx="11303000" cy="1717675"/>
          </a:xfrm>
        </p:spPr>
        <p:txBody>
          <a:bodyPr>
            <a:normAutofit/>
          </a:bodyPr>
          <a:lstStyle/>
          <a:p>
            <a:r>
              <a:rPr lang="en-US" dirty="0"/>
              <a:t>Life in Phoenix</a:t>
            </a:r>
          </a:p>
        </p:txBody>
      </p:sp>
      <p:pic>
        <p:nvPicPr>
          <p:cNvPr id="8" name="Picture 7" descr="A group of people on bicycles on a dirt road in the desert&#10;&#10;Description automatically generated with medium confidence">
            <a:extLst>
              <a:ext uri="{FF2B5EF4-FFF2-40B4-BE49-F238E27FC236}">
                <a16:creationId xmlns:a16="http://schemas.microsoft.com/office/drawing/2014/main" id="{856DD37C-BCBD-79E1-1EF2-8C22D8AA0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422" y="147637"/>
            <a:ext cx="2935112" cy="2201334"/>
          </a:xfrm>
          <a:prstGeom prst="rect">
            <a:avLst/>
          </a:prstGeom>
        </p:spPr>
      </p:pic>
      <p:pic>
        <p:nvPicPr>
          <p:cNvPr id="17418" name="Picture 10" descr="Sell parking in Phoenix with AirGarage">
            <a:extLst>
              <a:ext uri="{FF2B5EF4-FFF2-40B4-BE49-F238E27FC236}">
                <a16:creationId xmlns:a16="http://schemas.microsoft.com/office/drawing/2014/main" id="{D1CF64DD-2830-1E40-0E47-64EEF51F5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r="14576" b="14587"/>
          <a:stretch/>
        </p:blipFill>
        <p:spPr bwMode="auto">
          <a:xfrm>
            <a:off x="5295537" y="3129519"/>
            <a:ext cx="3677029" cy="292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2022 Waste Management Phoenix Open | Details, Hotels, Events">
            <a:extLst>
              <a:ext uri="{FF2B5EF4-FFF2-40B4-BE49-F238E27FC236}">
                <a16:creationId xmlns:a16="http://schemas.microsoft.com/office/drawing/2014/main" id="{172DAD0E-AD1C-D299-9792-599C354A8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5" b="20930"/>
          <a:stretch/>
        </p:blipFill>
        <p:spPr bwMode="auto">
          <a:xfrm>
            <a:off x="4608745" y="1563385"/>
            <a:ext cx="5210584" cy="17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BE642C-4906-8E4D-BE5A-7215D80D48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4442" y="2922529"/>
            <a:ext cx="2682706" cy="35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6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733F-F1BB-1B61-80EC-1AFAEE71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297392"/>
            <a:ext cx="11303000" cy="1717675"/>
          </a:xfrm>
        </p:spPr>
        <p:txBody>
          <a:bodyPr>
            <a:normAutofit/>
          </a:bodyPr>
          <a:lstStyle/>
          <a:p>
            <a:r>
              <a:rPr lang="en-US" dirty="0"/>
              <a:t>Arizona</a:t>
            </a:r>
          </a:p>
        </p:txBody>
      </p:sp>
      <p:pic>
        <p:nvPicPr>
          <p:cNvPr id="19460" name="Picture 4" descr="Watson Lake Prescott | Watson Lake Info &amp; Activities">
            <a:extLst>
              <a:ext uri="{FF2B5EF4-FFF2-40B4-BE49-F238E27FC236}">
                <a16:creationId xmlns:a16="http://schemas.microsoft.com/office/drawing/2014/main" id="{59633CA4-74D2-9C74-4BF7-1564350FE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911" y="165946"/>
            <a:ext cx="4423513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ow to Escape the Crowds at Horseshoe Bend | Condé Nast Traveler">
            <a:extLst>
              <a:ext uri="{FF2B5EF4-FFF2-40B4-BE49-F238E27FC236}">
                <a16:creationId xmlns:a16="http://schemas.microsoft.com/office/drawing/2014/main" id="{112DCAA8-BBAE-4A2C-1443-5565F1D7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3712" r="-121" b="10717"/>
          <a:stretch/>
        </p:blipFill>
        <p:spPr bwMode="auto">
          <a:xfrm>
            <a:off x="155575" y="3258923"/>
            <a:ext cx="3987209" cy="341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23 Top-Rated Attractions &amp; Places to Visit in Arizona | PlanetWare">
            <a:extLst>
              <a:ext uri="{FF2B5EF4-FFF2-40B4-BE49-F238E27FC236}">
                <a16:creationId xmlns:a16="http://schemas.microsoft.com/office/drawing/2014/main" id="{5D533F92-ACA8-7883-2195-B1DF646E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152" y="165946"/>
            <a:ext cx="4423513" cy="29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waterfall in a canyon&#10;&#10;Description automatically generated with medium confidence">
            <a:extLst>
              <a:ext uri="{FF2B5EF4-FFF2-40B4-BE49-F238E27FC236}">
                <a16:creationId xmlns:a16="http://schemas.microsoft.com/office/drawing/2014/main" id="{55A87325-77C0-5A2B-7AA7-04DF8D988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194" y="3258923"/>
            <a:ext cx="2324294" cy="34331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F39C2A-F8A8-954C-B046-843C11E58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9898" y="3242361"/>
            <a:ext cx="4639759" cy="34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3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733F-F1BB-1B61-80EC-1AFAEE71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297392"/>
            <a:ext cx="11303000" cy="1717675"/>
          </a:xfrm>
        </p:spPr>
        <p:txBody>
          <a:bodyPr>
            <a:normAutofit/>
          </a:bodyPr>
          <a:lstStyle/>
          <a:p>
            <a:r>
              <a:rPr lang="en-US" dirty="0"/>
              <a:t>The BNI Family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D288DC-E444-064E-03D2-539FB630F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2750257"/>
            <a:ext cx="2979207" cy="3972275"/>
          </a:xfrm>
          <a:prstGeom prst="rect">
            <a:avLst/>
          </a:prstGeom>
        </p:spPr>
      </p:pic>
      <p:pic>
        <p:nvPicPr>
          <p:cNvPr id="11" name="Picture 10" descr="A group of people standing in a room with a person sitting on the floor with a pink balloon&#10;&#10;Description automatically generated with low confidence">
            <a:extLst>
              <a:ext uri="{FF2B5EF4-FFF2-40B4-BE49-F238E27FC236}">
                <a16:creationId xmlns:a16="http://schemas.microsoft.com/office/drawing/2014/main" id="{1395CFA2-7D97-B8D1-97CB-8AD52FEC3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925" y="2750257"/>
            <a:ext cx="2979207" cy="3972276"/>
          </a:xfrm>
          <a:prstGeom prst="rect">
            <a:avLst/>
          </a:prstGeom>
        </p:spPr>
      </p:pic>
      <p:pic>
        <p:nvPicPr>
          <p:cNvPr id="13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7EDCCF3-9EB4-38BD-74AB-E6BB0D265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818" y="297392"/>
            <a:ext cx="2150388" cy="3309408"/>
          </a:xfrm>
          <a:prstGeom prst="rect">
            <a:avLst/>
          </a:prstGeom>
        </p:spPr>
      </p:pic>
      <p:pic>
        <p:nvPicPr>
          <p:cNvPr id="15" name="Picture 14" descr="A picture containing person, tree, outdoor&#10;&#10;Description automatically generated">
            <a:extLst>
              <a:ext uri="{FF2B5EF4-FFF2-40B4-BE49-F238E27FC236}">
                <a16:creationId xmlns:a16="http://schemas.microsoft.com/office/drawing/2014/main" id="{3A02986C-5718-9E59-8FFD-F35C688DF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160672" y="4123819"/>
            <a:ext cx="2969958" cy="2227469"/>
          </a:xfrm>
          <a:prstGeom prst="rect">
            <a:avLst/>
          </a:prstGeom>
        </p:spPr>
      </p:pic>
      <p:pic>
        <p:nvPicPr>
          <p:cNvPr id="16388" name="Picture 4" descr="May be an image of one or more people and people standing">
            <a:extLst>
              <a:ext uri="{FF2B5EF4-FFF2-40B4-BE49-F238E27FC236}">
                <a16:creationId xmlns:a16="http://schemas.microsoft.com/office/drawing/2014/main" id="{E5E68869-4883-23DB-776C-684394D38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6" y="4368464"/>
            <a:ext cx="3140393" cy="235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CF69560-61C7-1D32-6382-6A79E00D0F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869" y="1583267"/>
            <a:ext cx="3899575" cy="2924681"/>
          </a:xfrm>
          <a:prstGeom prst="rect">
            <a:avLst/>
          </a:prstGeom>
        </p:spPr>
      </p:pic>
      <p:pic>
        <p:nvPicPr>
          <p:cNvPr id="4" name="Picture 3" descr="A group of men in clothing&#10;&#10;Description automatically generated">
            <a:extLst>
              <a:ext uri="{FF2B5EF4-FFF2-40B4-BE49-F238E27FC236}">
                <a16:creationId xmlns:a16="http://schemas.microsoft.com/office/drawing/2014/main" id="{9FF7C630-7900-FA48-9D06-360622A5C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7788" y="154260"/>
            <a:ext cx="4686444" cy="263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66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13961" cy="4351338"/>
          </a:xfrm>
        </p:spPr>
        <p:txBody>
          <a:bodyPr>
            <a:normAutofit/>
          </a:bodyPr>
          <a:lstStyle/>
          <a:p>
            <a:r>
              <a:rPr lang="en-US" sz="2400" dirty="0"/>
              <a:t>7-year training program</a:t>
            </a:r>
          </a:p>
          <a:p>
            <a:r>
              <a:rPr lang="en-US" sz="2400" dirty="0"/>
              <a:t>4 residents per year</a:t>
            </a:r>
          </a:p>
          <a:p>
            <a:r>
              <a:rPr lang="en-US" sz="2400" dirty="0"/>
              <a:t>18 months off-service</a:t>
            </a:r>
          </a:p>
          <a:p>
            <a:pPr lvl="1"/>
            <a:r>
              <a:rPr lang="en-US" sz="2000" dirty="0"/>
              <a:t>Fully paid &amp; call protected</a:t>
            </a:r>
          </a:p>
          <a:p>
            <a:r>
              <a:rPr lang="en-US" sz="2400" dirty="0"/>
              <a:t>All training at the BNI except for:</a:t>
            </a:r>
          </a:p>
          <a:p>
            <a:pPr lvl="1"/>
            <a:r>
              <a:rPr lang="en-US" sz="2000" dirty="0"/>
              <a:t>3 months at Phoenix Children’s Hospital (PGY3 Pediatrics Rotation) 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3074" name="Picture 2" descr="St. Joseph's Hospital and Medical Center and Barrow Neurological Institute  | The University of Arizona College of Medicine – Phoenix">
            <a:extLst>
              <a:ext uri="{FF2B5EF4-FFF2-40B4-BE49-F238E27FC236}">
                <a16:creationId xmlns:a16="http://schemas.microsoft.com/office/drawing/2014/main" id="{36B7AB8E-602A-55A1-E4D2-B444DE8F9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0" y="2038985"/>
            <a:ext cx="5292449" cy="347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25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BNI Ethos: Produce World Class Neurosurgeons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462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Goals of training at the BNI:</a:t>
            </a:r>
          </a:p>
          <a:p>
            <a:pPr lvl="1"/>
            <a:r>
              <a:rPr lang="en-US" sz="2000" dirty="0"/>
              <a:t>Surgical excellence</a:t>
            </a:r>
          </a:p>
          <a:p>
            <a:pPr lvl="1"/>
            <a:r>
              <a:rPr lang="en-US" sz="2000" dirty="0"/>
              <a:t>Clinical and operative independence</a:t>
            </a:r>
          </a:p>
          <a:p>
            <a:r>
              <a:rPr lang="en-US" sz="2400" u="sng" dirty="0"/>
              <a:t>Junior Residency (PGY 1-2)</a:t>
            </a:r>
            <a:endParaRPr lang="en-US" sz="2400" dirty="0"/>
          </a:p>
          <a:p>
            <a:pPr lvl="1"/>
            <a:r>
              <a:rPr lang="en-US" sz="2000" dirty="0"/>
              <a:t>Operating starting on day one: building the surgical foundation</a:t>
            </a:r>
          </a:p>
          <a:p>
            <a:pPr lvl="1"/>
            <a:r>
              <a:rPr lang="en-US" sz="2000" dirty="0"/>
              <a:t>All ICU rounding, primary call responsibilities, neurosurgical emergencies</a:t>
            </a:r>
          </a:p>
          <a:p>
            <a:r>
              <a:rPr lang="en-US" sz="2400" u="sng" dirty="0"/>
              <a:t>Senior Residency (PGY 3-6)</a:t>
            </a:r>
            <a:endParaRPr lang="en-US" sz="2400" dirty="0"/>
          </a:p>
          <a:p>
            <a:pPr lvl="1"/>
            <a:r>
              <a:rPr lang="en-US" sz="2000" dirty="0"/>
              <a:t>Call-protected OR time</a:t>
            </a:r>
          </a:p>
          <a:p>
            <a:pPr lvl="1"/>
            <a:r>
              <a:rPr lang="en-US" sz="2000" dirty="0"/>
              <a:t>Proficiency in all general neurosurgery operative techniques</a:t>
            </a:r>
          </a:p>
          <a:p>
            <a:pPr lvl="1"/>
            <a:r>
              <a:rPr lang="en-US" sz="2000" dirty="0"/>
              <a:t>Senior ‘back up’ call at night</a:t>
            </a:r>
          </a:p>
          <a:p>
            <a:pPr lvl="1"/>
            <a:r>
              <a:rPr lang="en-US" sz="2000" dirty="0"/>
              <a:t>18 months of paid, call-protected elective time to pursue your interests</a:t>
            </a:r>
          </a:p>
          <a:p>
            <a:r>
              <a:rPr lang="en-US" sz="2400" u="sng" dirty="0"/>
              <a:t>Chief Residency (PGY 7)</a:t>
            </a:r>
          </a:p>
          <a:p>
            <a:pPr lvl="1"/>
            <a:r>
              <a:rPr lang="en-US" sz="2000" dirty="0"/>
              <a:t>Master complex operative techniques</a:t>
            </a:r>
          </a:p>
          <a:p>
            <a:pPr lvl="1"/>
            <a:r>
              <a:rPr lang="en-US" sz="2000" dirty="0"/>
              <a:t>Round with junior residents</a:t>
            </a:r>
          </a:p>
        </p:txBody>
      </p:sp>
    </p:spTree>
    <p:extLst>
      <p:ext uri="{BB962C8B-B14F-4D97-AF65-F5344CB8AC3E}">
        <p14:creationId xmlns:p14="http://schemas.microsoft.com/office/powerpoint/2010/main" val="427142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4A27-0C67-02A4-8A7B-F3A97324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&amp;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7680A-8FD3-4A61-04C8-8FDEC16DD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17747"/>
            <a:ext cx="10515600" cy="1500187"/>
          </a:xfrm>
        </p:spPr>
        <p:txBody>
          <a:bodyPr>
            <a:normAutofit/>
          </a:bodyPr>
          <a:lstStyle/>
          <a:p>
            <a:r>
              <a:rPr lang="en-US" i="1" dirty="0" err="1"/>
              <a:t>Spetzler</a:t>
            </a:r>
            <a:r>
              <a:rPr lang="en-US" i="1" dirty="0"/>
              <a:t> Neuroscience Tower, Barrow </a:t>
            </a:r>
            <a:r>
              <a:rPr lang="en-US" i="1" dirty="0" err="1"/>
              <a:t>Neuroplex</a:t>
            </a:r>
            <a:r>
              <a:rPr lang="en-US" i="1" dirty="0"/>
              <a:t> &amp; Ivy Brain Tumor Center</a:t>
            </a:r>
          </a:p>
        </p:txBody>
      </p:sp>
    </p:spTree>
    <p:extLst>
      <p:ext uri="{BB962C8B-B14F-4D97-AF65-F5344CB8AC3E}">
        <p14:creationId xmlns:p14="http://schemas.microsoft.com/office/powerpoint/2010/main" val="2358897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Robert F. </a:t>
            </a:r>
            <a:r>
              <a:rPr lang="en-US" sz="4000" dirty="0" err="1"/>
              <a:t>Spetzler</a:t>
            </a:r>
            <a:r>
              <a:rPr lang="en-US" sz="4000" dirty="0"/>
              <a:t> Neuroscience Tower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06787" cy="4351338"/>
          </a:xfrm>
        </p:spPr>
        <p:txBody>
          <a:bodyPr>
            <a:normAutofit/>
          </a:bodyPr>
          <a:lstStyle/>
          <a:p>
            <a:r>
              <a:rPr lang="en-US" dirty="0"/>
              <a:t>Largest, state-of-the-art neurosurgical facility </a:t>
            </a:r>
          </a:p>
          <a:p>
            <a:r>
              <a:rPr lang="en-US" dirty="0"/>
              <a:t>11 dedicated neurosurgery operating rooms</a:t>
            </a:r>
          </a:p>
          <a:p>
            <a:r>
              <a:rPr lang="en-US" dirty="0"/>
              <a:t>3T intraoperative MRI</a:t>
            </a:r>
          </a:p>
          <a:p>
            <a:r>
              <a:rPr lang="en-US" dirty="0"/>
              <a:t>64 Neuro-ICU beds</a:t>
            </a:r>
          </a:p>
          <a:p>
            <a:r>
              <a:rPr lang="en-US" dirty="0"/>
              <a:t>112 neuroscience floor beds</a:t>
            </a:r>
          </a:p>
          <a:p>
            <a:r>
              <a:rPr lang="en-US" dirty="0"/>
              <a:t>176 bed dedicated neuroscience hospital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About Barrow Neurological Institute - Barrow Neurological Institute">
            <a:extLst>
              <a:ext uri="{FF2B5EF4-FFF2-40B4-BE49-F238E27FC236}">
                <a16:creationId xmlns:a16="http://schemas.microsoft.com/office/drawing/2014/main" id="{2C490420-E5A0-7EAF-5168-DCDB3452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9978"/>
            <a:ext cx="5459505" cy="39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096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Barrow </a:t>
            </a:r>
            <a:r>
              <a:rPr lang="en-US" sz="4000" dirty="0" err="1"/>
              <a:t>Neuroplex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28961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5-story building with a multidisciplinary clinic space, new office space, as well as an ambulatory surgery center</a:t>
            </a:r>
          </a:p>
          <a:p>
            <a:r>
              <a:rPr lang="en-US" sz="2400" dirty="0"/>
              <a:t>New, centralized space for outpatient clinics, office areas, as well as the Barrow Innovation Center and other centers for excellence at the BNI</a:t>
            </a:r>
          </a:p>
          <a:p>
            <a:endParaRPr lang="en-US" sz="2400" dirty="0"/>
          </a:p>
        </p:txBody>
      </p:sp>
      <p:pic>
        <p:nvPicPr>
          <p:cNvPr id="6146" name="Picture 2" descr="Facility Map | Barrow Neurological Institute">
            <a:extLst>
              <a:ext uri="{FF2B5EF4-FFF2-40B4-BE49-F238E27FC236}">
                <a16:creationId xmlns:a16="http://schemas.microsoft.com/office/drawing/2014/main" id="{C097CE20-958C-0121-6126-8121141F3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28" y="1825625"/>
            <a:ext cx="5863291" cy="380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939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631-CE98-0ED0-D3A1-6684EA5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Ivy Brain Tumor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AD28-10A3-7D3F-DFE0-1D045570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28961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75,000-square-foot headquarters for the Ivy Brain Tumor Center</a:t>
            </a:r>
          </a:p>
          <a:p>
            <a:r>
              <a:rPr lang="en-US" sz="2400" dirty="0"/>
              <a:t>Five-story building that will be the largest translational research center dedicated to brain tumor drug development in the world</a:t>
            </a:r>
          </a:p>
          <a:p>
            <a:r>
              <a:rPr lang="en-US" sz="2400" dirty="0"/>
              <a:t>11 clinical trials in the last three years </a:t>
            </a:r>
          </a:p>
        </p:txBody>
      </p:sp>
      <p:pic>
        <p:nvPicPr>
          <p:cNvPr id="7170" name="Picture 2" descr="Brain Tumor Research HQ Built on St. Joseph's Phoenix Campus | Ivy Center">
            <a:extLst>
              <a:ext uri="{FF2B5EF4-FFF2-40B4-BE49-F238E27FC236}">
                <a16:creationId xmlns:a16="http://schemas.microsoft.com/office/drawing/2014/main" id="{06B2E4E9-3753-AE66-8DEF-44BB411B3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r="29448" b="5882"/>
          <a:stretch/>
        </p:blipFill>
        <p:spPr bwMode="auto">
          <a:xfrm>
            <a:off x="6472519" y="1825625"/>
            <a:ext cx="5127811" cy="358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7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27385</TotalTime>
  <Words>1863</Words>
  <Application>Microsoft Office PowerPoint</Application>
  <PresentationFormat>Widescreen</PresentationFormat>
  <Paragraphs>287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Office Theme</vt:lpstr>
      <vt:lpstr>BNI Neurosurgery Residency Program</vt:lpstr>
      <vt:lpstr>Welcome to the BNI!</vt:lpstr>
      <vt:lpstr>BNI Neurosurgery Residents</vt:lpstr>
      <vt:lpstr>General Overview</vt:lpstr>
      <vt:lpstr>BNI Ethos: Produce World Class Neurosurgeons</vt:lpstr>
      <vt:lpstr>Facilities &amp; Resources</vt:lpstr>
      <vt:lpstr>The Robert F. Spetzler Neuroscience Tower</vt:lpstr>
      <vt:lpstr>Barrow Neuroplex</vt:lpstr>
      <vt:lpstr>Ivy Brain Tumor Center</vt:lpstr>
      <vt:lpstr>BNI Financial Standing &amp; Funding</vt:lpstr>
      <vt:lpstr>Detailed curriculum</vt:lpstr>
      <vt:lpstr>PGY-1: Internship</vt:lpstr>
      <vt:lpstr>PGY-2: Junior Residency</vt:lpstr>
      <vt:lpstr>PGY-3: Beginning Senior Residency</vt:lpstr>
      <vt:lpstr>PGY-3: Chairman Service</vt:lpstr>
      <vt:lpstr>PGY-3: Pediatrics Service</vt:lpstr>
      <vt:lpstr>PGY-3: Tumor Service</vt:lpstr>
      <vt:lpstr>PGY-4: Complex Spine &amp; Cranial</vt:lpstr>
      <vt:lpstr>PGY-5</vt:lpstr>
      <vt:lpstr>Elective Time: PGY-5 &amp; PGY-6</vt:lpstr>
      <vt:lpstr>Enfolded clinical fellowships at BNI</vt:lpstr>
      <vt:lpstr>Enfolded fellowships at other institutions</vt:lpstr>
      <vt:lpstr>Research Electives</vt:lpstr>
      <vt:lpstr>Chief Residency</vt:lpstr>
      <vt:lpstr>Fellows</vt:lpstr>
      <vt:lpstr>Call at the BNI</vt:lpstr>
      <vt:lpstr>Call Expectations at BNI</vt:lpstr>
      <vt:lpstr>You are not cheap labor.</vt:lpstr>
      <vt:lpstr>Ancillary Staff</vt:lpstr>
      <vt:lpstr>Teaching Rounds</vt:lpstr>
      <vt:lpstr>BNI Events &amp; Life in Phoenix</vt:lpstr>
      <vt:lpstr>Rim to Rim: The Grand Canyon</vt:lpstr>
      <vt:lpstr>Hike from Hell: Sedona, AZ</vt:lpstr>
      <vt:lpstr>Barrow Boat Day</vt:lpstr>
      <vt:lpstr>BNI Olympics</vt:lpstr>
      <vt:lpstr>NYC Softball Champions 2010, 2011, 2013, 2014, 2015, 2018, 2019, 2022, 2023</vt:lpstr>
      <vt:lpstr>Life in Phoenix</vt:lpstr>
      <vt:lpstr>Arizona</vt:lpstr>
      <vt:lpstr>The BNI Family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Congenital Hydrocephalus</dc:title>
  <dc:creator>Charuta Furey</dc:creator>
  <cp:lastModifiedBy>Alicia Skulemowski</cp:lastModifiedBy>
  <cp:revision>792</cp:revision>
  <cp:lastPrinted>2022-09-07T15:32:16Z</cp:lastPrinted>
  <dcterms:created xsi:type="dcterms:W3CDTF">2017-04-05T02:45:52Z</dcterms:created>
  <dcterms:modified xsi:type="dcterms:W3CDTF">2023-07-10T19:04:58Z</dcterms:modified>
</cp:coreProperties>
</file>