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Lst>
  <p:notesMasterIdLst>
    <p:notesMasterId r:id="rId25"/>
  </p:notesMasterIdLst>
  <p:sldIdLst>
    <p:sldId id="278" r:id="rId3"/>
    <p:sldId id="258" r:id="rId4"/>
    <p:sldId id="259" r:id="rId5"/>
    <p:sldId id="281" r:id="rId6"/>
    <p:sldId id="260" r:id="rId7"/>
    <p:sldId id="261" r:id="rId8"/>
    <p:sldId id="262" r:id="rId9"/>
    <p:sldId id="263" r:id="rId10"/>
    <p:sldId id="264" r:id="rId11"/>
    <p:sldId id="265" r:id="rId12"/>
    <p:sldId id="266" r:id="rId13"/>
    <p:sldId id="267" r:id="rId14"/>
    <p:sldId id="269" r:id="rId15"/>
    <p:sldId id="276" r:id="rId16"/>
    <p:sldId id="272" r:id="rId17"/>
    <p:sldId id="274" r:id="rId18"/>
    <p:sldId id="275" r:id="rId19"/>
    <p:sldId id="273" r:id="rId20"/>
    <p:sldId id="277" r:id="rId21"/>
    <p:sldId id="279" r:id="rId22"/>
    <p:sldId id="280"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sorterViewPr>
    <p:cViewPr>
      <p:scale>
        <a:sx n="102" d="100"/>
        <a:sy n="102" d="100"/>
      </p:scale>
      <p:origin x="0" y="2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4036A-1B57-FB47-95FF-BE12A1A3C4DA}" type="datetimeFigureOut">
              <a:rPr lang="en-US" smtClean="0"/>
              <a:t>6/9/2013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2EE68-ED3C-F94E-8E3D-64BDEC3E97D6}" type="slidenum">
              <a:rPr lang="en-US" smtClean="0"/>
              <a:t>‹#›</a:t>
            </a:fld>
            <a:endParaRPr lang="en-US"/>
          </a:p>
        </p:txBody>
      </p:sp>
    </p:spTree>
    <p:extLst>
      <p:ext uri="{BB962C8B-B14F-4D97-AF65-F5344CB8AC3E}">
        <p14:creationId xmlns:p14="http://schemas.microsoft.com/office/powerpoint/2010/main" val="1919901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43000" y="685800"/>
            <a:ext cx="4572000" cy="3429000"/>
          </a:xfrm>
          <a:ln/>
        </p:spPr>
      </p:sp>
      <p:sp>
        <p:nvSpPr>
          <p:cNvPr id="58371" name="Rectangle 3"/>
          <p:cNvSpPr>
            <a:spLocks noGrp="1" noChangeArrowheads="1"/>
          </p:cNvSpPr>
          <p:nvPr>
            <p:ph type="body" idx="1"/>
          </p:nvPr>
        </p:nvSpPr>
        <p:spPr>
          <a:xfrm>
            <a:off x="914400" y="4343400"/>
            <a:ext cx="5029200" cy="4114800"/>
          </a:xfrm>
          <a:noFill/>
          <a:extLst>
            <a:ext uri="{FAA26D3D-D897-4be2-8F04-BA451C77F1D7}">
              <ma14:placeholderFlag xmlns="" xmlns:ma14="http://schemas.microsoft.com/office/mac/drawingml/2011/main" val="1"/>
            </a:ext>
          </a:extLst>
        </p:spPr>
        <p:txBody>
          <a:bodyPr lIns="91431" tIns="45716" rIns="91431" bIns="45716"/>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B9B59F-8035-2A47-8C63-C12BAC20D7D9}" type="slidenum">
              <a:rPr lang="en-US">
                <a:solidFill>
                  <a:prstClr val="black"/>
                </a:solidFill>
              </a:rPr>
              <a:pPr/>
              <a:t>20</a:t>
            </a:fld>
            <a:endParaRPr lang="en-US" dirty="0">
              <a:solidFill>
                <a:prstClr val="black"/>
              </a:solidFill>
            </a:endParaRPr>
          </a:p>
        </p:txBody>
      </p:sp>
      <p:sp>
        <p:nvSpPr>
          <p:cNvPr id="101378"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 xmlns:ma14="http://schemas.microsoft.com/office/mac/drawingml/2011/main" val="1"/>
            </a:ext>
          </a:extLst>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837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57859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06587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522863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1829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9929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1023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77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9375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1039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3273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0116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20566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99883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710321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jp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0" y="152400"/>
            <a:ext cx="9144000" cy="457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Rectangle 3"/>
          <p:cNvSpPr>
            <a:spLocks noGrp="1" noChangeArrowheads="1"/>
          </p:cNvSpPr>
          <p:nvPr>
            <p:ph type="body" idx="1"/>
          </p:nvPr>
        </p:nvSpPr>
        <p:spPr bwMode="auto">
          <a:xfrm>
            <a:off x="685800" y="990600"/>
            <a:ext cx="76962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7357374"/>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rtl="0" fontAlgn="base">
        <a:spcBef>
          <a:spcPct val="0"/>
        </a:spcBef>
        <a:spcAft>
          <a:spcPct val="0"/>
        </a:spcAft>
        <a:defRPr sz="3200" b="1">
          <a:solidFill>
            <a:srgbClr val="FFED00"/>
          </a:solidFill>
          <a:latin typeface="+mj-lt"/>
          <a:ea typeface="+mj-ea"/>
          <a:cs typeface="+mj-cs"/>
        </a:defRPr>
      </a:lvl1pPr>
      <a:lvl2pPr algn="ctr" rtl="0" fontAlgn="base">
        <a:spcBef>
          <a:spcPct val="0"/>
        </a:spcBef>
        <a:spcAft>
          <a:spcPct val="0"/>
        </a:spcAft>
        <a:defRPr sz="3200" b="1">
          <a:solidFill>
            <a:srgbClr val="FFED00"/>
          </a:solidFill>
          <a:latin typeface="Arial" charset="0"/>
          <a:ea typeface="ヒラギノ角ゴ Pro W3" charset="0"/>
          <a:cs typeface="Arial" charset="0"/>
        </a:defRPr>
      </a:lvl2pPr>
      <a:lvl3pPr algn="ctr" rtl="0" fontAlgn="base">
        <a:spcBef>
          <a:spcPct val="0"/>
        </a:spcBef>
        <a:spcAft>
          <a:spcPct val="0"/>
        </a:spcAft>
        <a:defRPr sz="3200" b="1">
          <a:solidFill>
            <a:srgbClr val="FFED00"/>
          </a:solidFill>
          <a:latin typeface="Arial" charset="0"/>
          <a:ea typeface="ヒラギノ角ゴ Pro W3" charset="0"/>
          <a:cs typeface="Arial" charset="0"/>
        </a:defRPr>
      </a:lvl3pPr>
      <a:lvl4pPr algn="ctr" rtl="0" fontAlgn="base">
        <a:spcBef>
          <a:spcPct val="0"/>
        </a:spcBef>
        <a:spcAft>
          <a:spcPct val="0"/>
        </a:spcAft>
        <a:defRPr sz="3200" b="1">
          <a:solidFill>
            <a:srgbClr val="FFED00"/>
          </a:solidFill>
          <a:latin typeface="Arial" charset="0"/>
          <a:ea typeface="ヒラギノ角ゴ Pro W3" charset="0"/>
          <a:cs typeface="Arial" charset="0"/>
        </a:defRPr>
      </a:lvl4pPr>
      <a:lvl5pPr algn="ctr" rtl="0" fontAlgn="base">
        <a:spcBef>
          <a:spcPct val="0"/>
        </a:spcBef>
        <a:spcAft>
          <a:spcPct val="0"/>
        </a:spcAft>
        <a:defRPr sz="3200" b="1">
          <a:solidFill>
            <a:srgbClr val="FFED00"/>
          </a:solidFill>
          <a:latin typeface="Arial" charset="0"/>
          <a:ea typeface="ヒラギノ角ゴ Pro W3" charset="0"/>
          <a:cs typeface="Arial" charset="0"/>
        </a:defRPr>
      </a:lvl5pPr>
      <a:lvl6pPr marL="457200" algn="ctr" rtl="0" fontAlgn="base">
        <a:spcBef>
          <a:spcPct val="0"/>
        </a:spcBef>
        <a:spcAft>
          <a:spcPct val="0"/>
        </a:spcAft>
        <a:defRPr sz="3200" b="1">
          <a:solidFill>
            <a:srgbClr val="FFED00"/>
          </a:solidFill>
          <a:latin typeface="Arial" charset="0"/>
          <a:ea typeface="ヒラギノ角ゴ Pro W3" charset="0"/>
          <a:cs typeface="Arial" charset="0"/>
        </a:defRPr>
      </a:lvl6pPr>
      <a:lvl7pPr marL="914400" algn="ctr" rtl="0" fontAlgn="base">
        <a:spcBef>
          <a:spcPct val="0"/>
        </a:spcBef>
        <a:spcAft>
          <a:spcPct val="0"/>
        </a:spcAft>
        <a:defRPr sz="3200" b="1">
          <a:solidFill>
            <a:srgbClr val="FFED00"/>
          </a:solidFill>
          <a:latin typeface="Arial" charset="0"/>
          <a:ea typeface="ヒラギノ角ゴ Pro W3" charset="0"/>
          <a:cs typeface="Arial" charset="0"/>
        </a:defRPr>
      </a:lvl7pPr>
      <a:lvl8pPr marL="1371600" algn="ctr" rtl="0" fontAlgn="base">
        <a:spcBef>
          <a:spcPct val="0"/>
        </a:spcBef>
        <a:spcAft>
          <a:spcPct val="0"/>
        </a:spcAft>
        <a:defRPr sz="3200" b="1">
          <a:solidFill>
            <a:srgbClr val="FFED00"/>
          </a:solidFill>
          <a:latin typeface="Arial" charset="0"/>
          <a:ea typeface="ヒラギノ角ゴ Pro W3" charset="0"/>
          <a:cs typeface="Arial" charset="0"/>
        </a:defRPr>
      </a:lvl8pPr>
      <a:lvl9pPr marL="1828800" algn="ctr" rtl="0" fontAlgn="base">
        <a:spcBef>
          <a:spcPct val="0"/>
        </a:spcBef>
        <a:spcAft>
          <a:spcPct val="0"/>
        </a:spcAft>
        <a:defRPr sz="3200" b="1">
          <a:solidFill>
            <a:srgbClr val="FFED00"/>
          </a:solidFill>
          <a:latin typeface="Arial" charset="0"/>
          <a:ea typeface="ヒラギノ角ゴ Pro W3" charset="0"/>
          <a:cs typeface="Arial" charset="0"/>
        </a:defRPr>
      </a:lvl9pPr>
    </p:titleStyle>
    <p:bodyStyle>
      <a:lvl1pPr marL="342900" indent="-342900" algn="l" rtl="0" fontAlgn="base">
        <a:spcBef>
          <a:spcPct val="20000"/>
        </a:spcBef>
        <a:spcAft>
          <a:spcPct val="0"/>
        </a:spcAft>
        <a:buChar char="•"/>
        <a:defRPr sz="1600" b="1">
          <a:solidFill>
            <a:schemeClr val="bg1"/>
          </a:solidFill>
          <a:latin typeface="+mn-lt"/>
          <a:ea typeface="+mn-ea"/>
          <a:cs typeface="+mn-cs"/>
        </a:defRPr>
      </a:lvl1pPr>
      <a:lvl2pPr marL="742950" indent="-285750" algn="l" rtl="0" fontAlgn="base">
        <a:spcBef>
          <a:spcPct val="20000"/>
        </a:spcBef>
        <a:spcAft>
          <a:spcPct val="0"/>
        </a:spcAft>
        <a:defRPr sz="1600">
          <a:solidFill>
            <a:schemeClr val="bg1"/>
          </a:solidFill>
          <a:latin typeface="+mn-lt"/>
          <a:ea typeface="+mn-ea"/>
          <a:cs typeface="+mn-cs"/>
        </a:defRPr>
      </a:lvl2pPr>
      <a:lvl3pPr marL="1143000" indent="-228600" algn="l" rtl="0" fontAlgn="base">
        <a:spcBef>
          <a:spcPct val="20000"/>
        </a:spcBef>
        <a:spcAft>
          <a:spcPct val="0"/>
        </a:spcAft>
        <a:buChar char="•"/>
        <a:defRPr sz="1600">
          <a:solidFill>
            <a:schemeClr val="bg1"/>
          </a:solidFill>
          <a:latin typeface="+mn-lt"/>
          <a:ea typeface="+mn-ea"/>
          <a:cs typeface="+mn-cs"/>
        </a:defRPr>
      </a:lvl3pPr>
      <a:lvl4pPr marL="1600200" indent="-228600" algn="l" rtl="0" fontAlgn="base">
        <a:spcBef>
          <a:spcPct val="20000"/>
        </a:spcBef>
        <a:spcAft>
          <a:spcPct val="0"/>
        </a:spcAft>
        <a:buChar char="–"/>
        <a:defRPr sz="1600">
          <a:solidFill>
            <a:schemeClr val="bg1"/>
          </a:solidFill>
          <a:latin typeface="+mn-lt"/>
          <a:ea typeface="+mn-ea"/>
          <a:cs typeface="+mn-cs"/>
        </a:defRPr>
      </a:lvl4pPr>
      <a:lvl5pPr marL="2057400" indent="-228600" algn="l" rtl="0" fontAlgn="base">
        <a:spcBef>
          <a:spcPct val="20000"/>
        </a:spcBef>
        <a:spcAft>
          <a:spcPct val="0"/>
        </a:spcAft>
        <a:defRPr sz="1600">
          <a:solidFill>
            <a:schemeClr val="bg1"/>
          </a:solidFill>
          <a:latin typeface="+mn-lt"/>
          <a:ea typeface="+mn-ea"/>
          <a:cs typeface="+mn-cs"/>
        </a:defRPr>
      </a:lvl5pPr>
      <a:lvl6pPr marL="2514600" indent="-228600" algn="l" rtl="0" fontAlgn="base">
        <a:spcBef>
          <a:spcPct val="20000"/>
        </a:spcBef>
        <a:spcAft>
          <a:spcPct val="0"/>
        </a:spcAft>
        <a:defRPr sz="1600">
          <a:solidFill>
            <a:schemeClr val="bg1"/>
          </a:solidFill>
          <a:latin typeface="+mn-lt"/>
          <a:ea typeface="+mn-ea"/>
          <a:cs typeface="+mn-cs"/>
        </a:defRPr>
      </a:lvl6pPr>
      <a:lvl7pPr marL="2971800" indent="-228600" algn="l" rtl="0" fontAlgn="base">
        <a:spcBef>
          <a:spcPct val="20000"/>
        </a:spcBef>
        <a:spcAft>
          <a:spcPct val="0"/>
        </a:spcAft>
        <a:defRPr sz="1600">
          <a:solidFill>
            <a:schemeClr val="bg1"/>
          </a:solidFill>
          <a:latin typeface="+mn-lt"/>
          <a:ea typeface="+mn-ea"/>
          <a:cs typeface="+mn-cs"/>
        </a:defRPr>
      </a:lvl7pPr>
      <a:lvl8pPr marL="3429000" indent="-228600" algn="l" rtl="0" fontAlgn="base">
        <a:spcBef>
          <a:spcPct val="20000"/>
        </a:spcBef>
        <a:spcAft>
          <a:spcPct val="0"/>
        </a:spcAft>
        <a:defRPr sz="1600">
          <a:solidFill>
            <a:schemeClr val="bg1"/>
          </a:solidFill>
          <a:latin typeface="+mn-lt"/>
          <a:ea typeface="+mn-ea"/>
          <a:cs typeface="+mn-cs"/>
        </a:defRPr>
      </a:lvl8pPr>
      <a:lvl9pPr marL="3886200" indent="-228600" algn="l" rtl="0" fontAlgn="base">
        <a:spcBef>
          <a:spcPct val="20000"/>
        </a:spcBef>
        <a:spcAft>
          <a:spcPct val="0"/>
        </a:spcAft>
        <a:defRPr sz="1600">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7" name="Rectangle 3"/>
          <p:cNvSpPr>
            <a:spLocks noGrp="1" noChangeArrowheads="1"/>
          </p:cNvSpPr>
          <p:nvPr>
            <p:ph type="dt" sz="half" idx="2"/>
          </p:nvPr>
        </p:nvSpPr>
        <p:spPr bwMode="auto">
          <a:xfrm>
            <a:off x="7010400" y="6453188"/>
            <a:ext cx="2057400" cy="3286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latin typeface="+mj-lt"/>
                <a:ea typeface="+mn-ea"/>
              </a:defRPr>
            </a:lvl1pPr>
          </a:lstStyle>
          <a:p>
            <a:pPr fontAlgn="base">
              <a:spcBef>
                <a:spcPct val="0"/>
              </a:spcBef>
              <a:spcAft>
                <a:spcPct val="0"/>
              </a:spcAft>
              <a:defRPr/>
            </a:pPr>
            <a:endParaRPr lang="en-US">
              <a:solidFill>
                <a:srgbClr val="000000"/>
              </a:solidFill>
              <a:cs typeface="Arial" charset="0"/>
            </a:endParaRPr>
          </a:p>
        </p:txBody>
      </p:sp>
      <p:sp>
        <p:nvSpPr>
          <p:cNvPr id="1028" name="Rectangle 4"/>
          <p:cNvSpPr>
            <a:spLocks noChangeArrowheads="1"/>
          </p:cNvSpPr>
          <p:nvPr userDrawn="1"/>
        </p:nvSpPr>
        <p:spPr bwMode="auto">
          <a:xfrm>
            <a:off x="0" y="0"/>
            <a:ext cx="457200" cy="6858000"/>
          </a:xfrm>
          <a:prstGeom prst="rect">
            <a:avLst/>
          </a:prstGeom>
          <a:solidFill>
            <a:srgbClr val="4681A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1029" name="Rectangle 5"/>
          <p:cNvSpPr>
            <a:spLocks noChangeArrowheads="1"/>
          </p:cNvSpPr>
          <p:nvPr userDrawn="1"/>
        </p:nvSpPr>
        <p:spPr bwMode="auto">
          <a:xfrm>
            <a:off x="381000" y="0"/>
            <a:ext cx="228600" cy="6858000"/>
          </a:xfrm>
          <a:prstGeom prst="rect">
            <a:avLst/>
          </a:prstGeom>
          <a:solidFill>
            <a:srgbClr val="EEE756">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Tree>
    <p:extLst>
      <p:ext uri="{BB962C8B-B14F-4D97-AF65-F5344CB8AC3E}">
        <p14:creationId xmlns:p14="http://schemas.microsoft.com/office/powerpoint/2010/main" val="25889727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533400" indent="-533400" algn="l" rtl="0" eaLnBrk="0" fontAlgn="base" hangingPunct="0">
        <a:spcBef>
          <a:spcPct val="20000"/>
        </a:spcBef>
        <a:spcAft>
          <a:spcPct val="0"/>
        </a:spcAft>
        <a:defRPr sz="2400" b="1">
          <a:solidFill>
            <a:schemeClr val="tx1"/>
          </a:solidFill>
          <a:latin typeface="+mn-lt"/>
          <a:ea typeface="ＭＳ Ｐゴシック" pitchFamily="-111" charset="-128"/>
          <a:cs typeface="ＭＳ Ｐゴシック" pitchFamily="-111" charset="-128"/>
        </a:defRPr>
      </a:lvl1pPr>
      <a:lvl2pPr marL="990600" indent="-533400" algn="l" rtl="0" eaLnBrk="0" fontAlgn="base" hangingPunct="0">
        <a:spcBef>
          <a:spcPct val="20000"/>
        </a:spcBef>
        <a:spcAft>
          <a:spcPct val="0"/>
        </a:spcAft>
        <a:defRPr sz="2800">
          <a:solidFill>
            <a:schemeClr val="tx1"/>
          </a:solidFill>
          <a:latin typeface="+mj-lt"/>
          <a:ea typeface="ＭＳ Ｐゴシック" charset="-128"/>
        </a:defRPr>
      </a:lvl2pPr>
      <a:lvl3pPr marL="1371600" indent="-457200" algn="l" rtl="0" eaLnBrk="0" fontAlgn="base" hangingPunct="0">
        <a:spcBef>
          <a:spcPct val="20000"/>
        </a:spcBef>
        <a:spcAft>
          <a:spcPct val="0"/>
        </a:spcAft>
        <a:buChar char="•"/>
        <a:defRPr sz="2400">
          <a:solidFill>
            <a:schemeClr val="tx1"/>
          </a:solidFill>
          <a:latin typeface="+mj-lt"/>
          <a:ea typeface="ＭＳ Ｐゴシック" charset="-128"/>
        </a:defRPr>
      </a:lvl3pPr>
      <a:lvl4pPr marL="1752600" indent="-381000" algn="l" rtl="0" eaLnBrk="0" fontAlgn="base" hangingPunct="0">
        <a:spcBef>
          <a:spcPct val="20000"/>
        </a:spcBef>
        <a:spcAft>
          <a:spcPct val="0"/>
        </a:spcAft>
        <a:buChar char="–"/>
        <a:defRPr sz="2000">
          <a:solidFill>
            <a:schemeClr val="tx1"/>
          </a:solidFill>
          <a:latin typeface="+mj-lt"/>
          <a:ea typeface="ＭＳ Ｐゴシック" charset="-128"/>
        </a:defRPr>
      </a:lvl4pPr>
      <a:lvl5pPr marL="2209800" indent="-381000" algn="l" rtl="0" eaLnBrk="0" fontAlgn="base" hangingPunct="0">
        <a:spcBef>
          <a:spcPct val="20000"/>
        </a:spcBef>
        <a:spcAft>
          <a:spcPct val="0"/>
        </a:spcAft>
        <a:buChar char="»"/>
        <a:defRPr>
          <a:solidFill>
            <a:schemeClr val="tx1"/>
          </a:solidFill>
          <a:latin typeface="+mj-lt"/>
          <a:ea typeface="ＭＳ Ｐゴシック" charset="-128"/>
        </a:defRPr>
      </a:lvl5pPr>
      <a:lvl6pPr marL="2667000" indent="-381000" algn="l" rtl="0" fontAlgn="base">
        <a:spcBef>
          <a:spcPct val="20000"/>
        </a:spcBef>
        <a:spcAft>
          <a:spcPct val="0"/>
        </a:spcAft>
        <a:buChar char="»"/>
        <a:defRPr>
          <a:solidFill>
            <a:schemeClr val="tx1"/>
          </a:solidFill>
          <a:latin typeface="+mj-lt"/>
        </a:defRPr>
      </a:lvl6pPr>
      <a:lvl7pPr marL="3124200" indent="-381000" algn="l" rtl="0" fontAlgn="base">
        <a:spcBef>
          <a:spcPct val="20000"/>
        </a:spcBef>
        <a:spcAft>
          <a:spcPct val="0"/>
        </a:spcAft>
        <a:buChar char="»"/>
        <a:defRPr>
          <a:solidFill>
            <a:schemeClr val="tx1"/>
          </a:solidFill>
          <a:latin typeface="+mj-lt"/>
        </a:defRPr>
      </a:lvl7pPr>
      <a:lvl8pPr marL="3581400" indent="-381000" algn="l" rtl="0" fontAlgn="base">
        <a:spcBef>
          <a:spcPct val="20000"/>
        </a:spcBef>
        <a:spcAft>
          <a:spcPct val="0"/>
        </a:spcAft>
        <a:buChar char="»"/>
        <a:defRPr>
          <a:solidFill>
            <a:schemeClr val="tx1"/>
          </a:solidFill>
          <a:latin typeface="+mj-lt"/>
        </a:defRPr>
      </a:lvl8pPr>
      <a:lvl9pPr marL="4038600" indent="-381000" algn="l" rtl="0" fontAlgn="base">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itl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extLst>
            <a:ext uri="{909E8E84-426E-40DD-AFC4-6F175D3DCCD1}">
              <a14:hiddenFill xmlns:a14="http://schemas.microsoft.com/office/drawing/2010/main">
                <a:solidFill>
                  <a:srgbClr val="FFFFFF"/>
                </a:solidFill>
              </a14:hiddenFill>
            </a:ext>
          </a:extLst>
        </p:spPr>
      </p:pic>
      <p:sp>
        <p:nvSpPr>
          <p:cNvPr id="57347" name="Rectangle 3"/>
          <p:cNvSpPr>
            <a:spLocks noChangeArrowheads="1"/>
          </p:cNvSpPr>
          <p:nvPr/>
        </p:nvSpPr>
        <p:spPr bwMode="auto">
          <a:xfrm>
            <a:off x="2743200" y="228600"/>
            <a:ext cx="6172200" cy="274320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fontAlgn="base">
              <a:spcBef>
                <a:spcPct val="0"/>
              </a:spcBef>
              <a:spcAft>
                <a:spcPct val="0"/>
              </a:spcAft>
            </a:pPr>
            <a:r>
              <a:rPr lang="en-US" sz="4400" b="1" dirty="0" smtClean="0">
                <a:solidFill>
                  <a:srgbClr val="FFED00"/>
                </a:solidFill>
                <a:latin typeface="Arial"/>
                <a:ea typeface="ヒラギノ角ゴ Pro W3" charset="0"/>
                <a:cs typeface="Arial" charset="0"/>
              </a:rPr>
              <a:t>Multidisciplinary Research Programs: </a:t>
            </a:r>
            <a:r>
              <a:rPr lang="en-US" sz="4000"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Arial"/>
                <a:ea typeface="ヒラギノ角ゴ Pro W3" charset="0"/>
                <a:cs typeface="Arial" charset="0"/>
              </a:rPr>
              <a:t>SPORE as a Team Science Funding Mechanism</a:t>
            </a:r>
            <a:endParaRPr lang="en-US" sz="4400" b="1" i="1" dirty="0">
              <a:solidFill>
                <a:srgbClr val="FFFF00"/>
              </a:solidFill>
              <a:latin typeface="Arial"/>
              <a:ea typeface="ヒラギノ角ゴ Pro W3" charset="0"/>
              <a:cs typeface="Arial" charset="0"/>
            </a:endParaRPr>
          </a:p>
        </p:txBody>
      </p:sp>
      <p:sp>
        <p:nvSpPr>
          <p:cNvPr id="57348" name="Text Box 4"/>
          <p:cNvSpPr txBox="1">
            <a:spLocks noChangeArrowheads="1"/>
          </p:cNvSpPr>
          <p:nvPr/>
        </p:nvSpPr>
        <p:spPr bwMode="auto">
          <a:xfrm>
            <a:off x="2781300" y="3657600"/>
            <a:ext cx="6172200" cy="1657350"/>
          </a:xfrm>
          <a:prstGeom prst="rect">
            <a:avLst/>
          </a:prstGeom>
          <a:noFill/>
          <a:ln>
            <a:noFill/>
          </a:ln>
          <a:effectLst>
            <a:outerShdw blurRad="127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lnSpc>
                <a:spcPct val="90000"/>
              </a:lnSpc>
              <a:spcBef>
                <a:spcPct val="20000"/>
              </a:spcBef>
              <a:spcAft>
                <a:spcPct val="0"/>
              </a:spcAft>
            </a:pPr>
            <a:r>
              <a:rPr lang="en-US" sz="2400" b="1" dirty="0">
                <a:solidFill>
                  <a:srgbClr val="FFFF99"/>
                </a:solidFill>
                <a:latin typeface="Arial" charset="0"/>
                <a:ea typeface="ＭＳ Ｐゴシック" charset="0"/>
                <a:cs typeface="ＭＳ Ｐゴシック" charset="0"/>
              </a:rPr>
              <a:t>Mitchel S. Berger, M.D.</a:t>
            </a:r>
          </a:p>
          <a:p>
            <a:pPr algn="ctr" fontAlgn="base">
              <a:lnSpc>
                <a:spcPct val="125000"/>
              </a:lnSpc>
              <a:spcBef>
                <a:spcPct val="0"/>
              </a:spcBef>
              <a:spcAft>
                <a:spcPct val="0"/>
              </a:spcAft>
            </a:pPr>
            <a:r>
              <a:rPr lang="en-US" sz="1600" b="1" i="1" dirty="0">
                <a:solidFill>
                  <a:srgbClr val="BBE0E3"/>
                </a:solidFill>
                <a:latin typeface="Arial" charset="0"/>
                <a:ea typeface="ＭＳ Ｐゴシック" charset="0"/>
                <a:cs typeface="ＭＳ Ｐゴシック" charset="0"/>
              </a:rPr>
              <a:t>Professor and Chair</a:t>
            </a:r>
          </a:p>
          <a:p>
            <a:pPr algn="ctr" fontAlgn="base">
              <a:lnSpc>
                <a:spcPct val="85000"/>
              </a:lnSpc>
              <a:spcBef>
                <a:spcPct val="0"/>
              </a:spcBef>
              <a:spcAft>
                <a:spcPct val="0"/>
              </a:spcAft>
            </a:pPr>
            <a:r>
              <a:rPr lang="en-US" sz="1600" b="1" dirty="0">
                <a:solidFill>
                  <a:srgbClr val="FFFFFF"/>
                </a:solidFill>
                <a:latin typeface="Arial" charset="0"/>
                <a:ea typeface="ＭＳ Ｐゴシック" charset="0"/>
                <a:cs typeface="ＭＳ Ｐゴシック" charset="0"/>
              </a:rPr>
              <a:t>Department of Neurological Surgery</a:t>
            </a:r>
          </a:p>
          <a:p>
            <a:pPr algn="ctr" fontAlgn="base">
              <a:lnSpc>
                <a:spcPct val="125000"/>
              </a:lnSpc>
              <a:spcBef>
                <a:spcPct val="0"/>
              </a:spcBef>
              <a:spcAft>
                <a:spcPct val="0"/>
              </a:spcAft>
            </a:pPr>
            <a:r>
              <a:rPr lang="en-US" sz="1600" b="1" i="1" dirty="0">
                <a:solidFill>
                  <a:srgbClr val="BBE0E3"/>
                </a:solidFill>
                <a:latin typeface="Arial" charset="0"/>
                <a:ea typeface="ＭＳ Ｐゴシック" charset="0"/>
                <a:cs typeface="ＭＳ Ｐゴシック" charset="0"/>
              </a:rPr>
              <a:t>Director</a:t>
            </a:r>
            <a:endParaRPr lang="en-US" sz="1600" b="1" dirty="0">
              <a:solidFill>
                <a:srgbClr val="BBE0E3"/>
              </a:solidFill>
              <a:latin typeface="Arial" charset="0"/>
              <a:ea typeface="ＭＳ Ｐゴシック" charset="0"/>
              <a:cs typeface="ＭＳ Ｐゴシック" charset="0"/>
            </a:endParaRPr>
          </a:p>
          <a:p>
            <a:pPr algn="ctr" fontAlgn="base">
              <a:lnSpc>
                <a:spcPct val="85000"/>
              </a:lnSpc>
              <a:spcBef>
                <a:spcPct val="0"/>
              </a:spcBef>
              <a:spcAft>
                <a:spcPct val="0"/>
              </a:spcAft>
            </a:pPr>
            <a:r>
              <a:rPr lang="en-US" sz="1600" b="1" dirty="0">
                <a:solidFill>
                  <a:srgbClr val="FFFFFF"/>
                </a:solidFill>
                <a:latin typeface="Arial" charset="0"/>
                <a:ea typeface="ＭＳ Ｐゴシック" charset="0"/>
                <a:cs typeface="ＭＳ Ｐゴシック" charset="0"/>
              </a:rPr>
              <a:t>Brain Tumor Research Center</a:t>
            </a:r>
          </a:p>
          <a:p>
            <a:pPr algn="ctr" fontAlgn="base">
              <a:lnSpc>
                <a:spcPct val="85000"/>
              </a:lnSpc>
              <a:spcBef>
                <a:spcPct val="0"/>
              </a:spcBef>
              <a:spcAft>
                <a:spcPct val="0"/>
              </a:spcAft>
            </a:pPr>
            <a:r>
              <a:rPr lang="en-US" sz="1600" b="1" dirty="0">
                <a:solidFill>
                  <a:srgbClr val="FFFFFF"/>
                </a:solidFill>
                <a:latin typeface="Arial" charset="0"/>
                <a:ea typeface="ＭＳ Ｐゴシック" charset="0"/>
                <a:cs typeface="ＭＳ Ｐゴシック" charset="0"/>
              </a:rPr>
              <a:t>University of California San Francisco</a:t>
            </a:r>
          </a:p>
        </p:txBody>
      </p:sp>
      <p:sp>
        <p:nvSpPr>
          <p:cNvPr id="57349" name="Text Box 5"/>
          <p:cNvSpPr txBox="1">
            <a:spLocks noChangeArrowheads="1"/>
          </p:cNvSpPr>
          <p:nvPr/>
        </p:nvSpPr>
        <p:spPr bwMode="auto">
          <a:xfrm>
            <a:off x="2743200" y="5546725"/>
            <a:ext cx="6248400" cy="954107"/>
          </a:xfrm>
          <a:prstGeom prst="rect">
            <a:avLst/>
          </a:prstGeom>
          <a:noFill/>
          <a:ln>
            <a:noFill/>
          </a:ln>
          <a:effectLst>
            <a:outerShdw blurRad="127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fontAlgn="base" hangingPunct="0">
              <a:spcBef>
                <a:spcPct val="0"/>
              </a:spcBef>
              <a:spcAft>
                <a:spcPct val="0"/>
              </a:spcAft>
            </a:pPr>
            <a:r>
              <a:rPr lang="en-US" dirty="0" smtClean="0">
                <a:solidFill>
                  <a:srgbClr val="FFFF00"/>
                </a:solidFill>
                <a:latin typeface="Arial Black" charset="0"/>
                <a:ea typeface="ＭＳ Ｐゴシック" charset="0"/>
                <a:cs typeface="ＭＳ Ｐゴシック" charset="0"/>
              </a:rPr>
              <a:t>The Society of Neurological Surgeons Meeting</a:t>
            </a:r>
            <a:r>
              <a:rPr lang="en-US" sz="2400" dirty="0">
                <a:solidFill>
                  <a:srgbClr val="FFFF00"/>
                </a:solidFill>
                <a:latin typeface="Arial Black" charset="0"/>
                <a:ea typeface="ＭＳ Ｐゴシック" charset="0"/>
                <a:cs typeface="ＭＳ Ｐゴシック" charset="0"/>
              </a:rPr>
              <a:t/>
            </a:r>
            <a:br>
              <a:rPr lang="en-US" sz="2400" dirty="0">
                <a:solidFill>
                  <a:srgbClr val="FFFF00"/>
                </a:solidFill>
                <a:latin typeface="Arial Black" charset="0"/>
                <a:ea typeface="ＭＳ Ｐゴシック" charset="0"/>
                <a:cs typeface="ＭＳ Ｐゴシック" charset="0"/>
              </a:rPr>
            </a:br>
            <a:r>
              <a:rPr lang="en-US" sz="1600" b="1" dirty="0" smtClean="0">
                <a:solidFill>
                  <a:srgbClr val="FFFFFF"/>
                </a:solidFill>
                <a:latin typeface="Arial" charset="0"/>
                <a:ea typeface="ＭＳ Ｐゴシック" charset="0"/>
                <a:cs typeface="ＭＳ Ｐゴシック" charset="0"/>
              </a:rPr>
              <a:t>Boston, Massachusetts</a:t>
            </a:r>
          </a:p>
          <a:p>
            <a:pPr algn="ctr" eaLnBrk="0" fontAlgn="base" hangingPunct="0">
              <a:spcBef>
                <a:spcPct val="0"/>
              </a:spcBef>
              <a:spcAft>
                <a:spcPct val="0"/>
              </a:spcAft>
            </a:pPr>
            <a:r>
              <a:rPr lang="en-US" sz="1600" b="1" dirty="0" smtClean="0">
                <a:solidFill>
                  <a:srgbClr val="FFFFFF"/>
                </a:solidFill>
                <a:latin typeface="Arial" charset="0"/>
                <a:ea typeface="ＭＳ Ｐゴシック" charset="0"/>
                <a:cs typeface="ＭＳ Ｐゴシック" charset="0"/>
              </a:rPr>
              <a:t>June 9, 2013</a:t>
            </a:r>
            <a:endParaRPr lang="en-US" sz="1600" b="1" dirty="0">
              <a:solidFill>
                <a:srgbClr val="FF9900"/>
              </a:solidFill>
              <a:latin typeface="Arial" charset="0"/>
              <a:ea typeface="ＭＳ Ｐゴシック" charset="0"/>
              <a:cs typeface="ＭＳ Ｐゴシック" charset="0"/>
            </a:endParaRPr>
          </a:p>
        </p:txBody>
      </p:sp>
      <p:sp>
        <p:nvSpPr>
          <p:cNvPr id="57350" name="Line 6"/>
          <p:cNvSpPr>
            <a:spLocks noChangeShapeType="1"/>
          </p:cNvSpPr>
          <p:nvPr/>
        </p:nvSpPr>
        <p:spPr bwMode="auto">
          <a:xfrm>
            <a:off x="2743200" y="3657600"/>
            <a:ext cx="61722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dirty="0">
              <a:solidFill>
                <a:srgbClr val="000000"/>
              </a:solidFill>
              <a:latin typeface="Arial" charset="0"/>
              <a:ea typeface="ＭＳ Ｐゴシック" charset="0"/>
              <a:cs typeface="Arial" charset="0"/>
            </a:endParaRPr>
          </a:p>
        </p:txBody>
      </p:sp>
      <p:sp>
        <p:nvSpPr>
          <p:cNvPr id="57351" name="Line 7"/>
          <p:cNvSpPr>
            <a:spLocks noChangeShapeType="1"/>
          </p:cNvSpPr>
          <p:nvPr/>
        </p:nvSpPr>
        <p:spPr bwMode="auto">
          <a:xfrm>
            <a:off x="2743200" y="5486400"/>
            <a:ext cx="6248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base">
              <a:spcBef>
                <a:spcPct val="0"/>
              </a:spcBef>
              <a:spcAft>
                <a:spcPct val="0"/>
              </a:spcAft>
            </a:pPr>
            <a:endParaRPr lang="en-US" dirty="0">
              <a:solidFill>
                <a:srgbClr val="000000"/>
              </a:solidFill>
              <a:latin typeface="Arial" charset="0"/>
              <a:ea typeface="ＭＳ Ｐゴシック" charset="0"/>
              <a:cs typeface="Arial" charset="0"/>
            </a:endParaRPr>
          </a:p>
        </p:txBody>
      </p:sp>
      <p:pic>
        <p:nvPicPr>
          <p:cNvPr id="5735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5181600"/>
            <a:ext cx="1676400" cy="157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68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153400" cy="1066800"/>
          </a:xfrm>
        </p:spPr>
        <p:txBody>
          <a:bodyPr>
            <a:normAutofit/>
          </a:bodyPr>
          <a:lstStyle/>
          <a:p>
            <a:r>
              <a:rPr lang="en-US" sz="3200" dirty="0" smtClean="0"/>
              <a:t>Builds the Brain Tumor Community:  UCSF Examples</a:t>
            </a:r>
            <a:endParaRPr lang="en-US" sz="3200" dirty="0"/>
          </a:p>
        </p:txBody>
      </p:sp>
      <p:sp>
        <p:nvSpPr>
          <p:cNvPr id="2" name="Content Placeholder 1"/>
          <p:cNvSpPr>
            <a:spLocks noGrp="1"/>
          </p:cNvSpPr>
          <p:nvPr>
            <p:ph idx="1"/>
          </p:nvPr>
        </p:nvSpPr>
        <p:spPr>
          <a:xfrm>
            <a:off x="381000" y="1600200"/>
            <a:ext cx="7965276" cy="4724400"/>
          </a:xfrm>
        </p:spPr>
        <p:txBody>
          <a:bodyPr>
            <a:normAutofit/>
          </a:bodyPr>
          <a:lstStyle/>
          <a:p>
            <a:pPr marL="285750" indent="-285750">
              <a:buFont typeface="Arial" pitchFamily="34" charset="0"/>
              <a:buChar char="•"/>
            </a:pPr>
            <a:r>
              <a:rPr lang="en-US" sz="2000" dirty="0" smtClean="0"/>
              <a:t>In the previous 5 year cycle, over 32 different investigators have received SPORE support for their research</a:t>
            </a:r>
          </a:p>
          <a:p>
            <a:pPr marL="285750" indent="-285750">
              <a:buFont typeface="Arial" pitchFamily="34" charset="0"/>
              <a:buChar char="•"/>
            </a:pPr>
            <a:r>
              <a:rPr lang="en-US" sz="2000" dirty="0" smtClean="0"/>
              <a:t>Those supported include members of 8 different UCSF departments as well as investigators from UCLA, UC-Davis, and City of Hope</a:t>
            </a:r>
          </a:p>
          <a:p>
            <a:pPr marL="285750" indent="-285750">
              <a:buFont typeface="Arial" pitchFamily="34" charset="0"/>
              <a:buChar char="•"/>
            </a:pPr>
            <a:r>
              <a:rPr lang="en-US" sz="2000" dirty="0" smtClean="0"/>
              <a:t>Current applicants for support come from a typically broad background and include a thoracic surgeon, an investigator in the Broad Center for Regenerative Medicine, and a </a:t>
            </a:r>
            <a:r>
              <a:rPr lang="en-US" sz="2000" dirty="0" smtClean="0"/>
              <a:t>Nobel </a:t>
            </a:r>
            <a:r>
              <a:rPr lang="en-US" sz="2000" dirty="0" smtClean="0"/>
              <a:t>prize winner interested in moving into brain tumor research</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sp>
        <p:nvSpPr>
          <p:cNvPr id="4" name="TextBox 3"/>
          <p:cNvSpPr txBox="1"/>
          <p:nvPr/>
        </p:nvSpPr>
        <p:spPr>
          <a:xfrm>
            <a:off x="609600" y="5105400"/>
            <a:ext cx="8001000" cy="1384995"/>
          </a:xfrm>
          <a:prstGeom prst="rect">
            <a:avLst/>
          </a:prstGeom>
          <a:noFill/>
        </p:spPr>
        <p:txBody>
          <a:bodyPr wrap="square" rtlCol="0">
            <a:spAutoFit/>
          </a:bodyPr>
          <a:lstStyle/>
          <a:p>
            <a:pPr algn="ctr"/>
            <a:r>
              <a:rPr lang="en-US" sz="2800" dirty="0" smtClean="0">
                <a:solidFill>
                  <a:schemeClr val="bg2">
                    <a:lumMod val="60000"/>
                    <a:lumOff val="40000"/>
                  </a:schemeClr>
                </a:solidFill>
              </a:rPr>
              <a:t>In the absence of SPORE funding, these individuals would not be part of the UCSF </a:t>
            </a:r>
            <a:r>
              <a:rPr lang="en-US" sz="2800" dirty="0">
                <a:solidFill>
                  <a:schemeClr val="bg2">
                    <a:lumMod val="60000"/>
                    <a:lumOff val="40000"/>
                  </a:schemeClr>
                </a:solidFill>
              </a:rPr>
              <a:t>b</a:t>
            </a:r>
            <a:r>
              <a:rPr lang="en-US" sz="2800" dirty="0" smtClean="0">
                <a:solidFill>
                  <a:schemeClr val="bg2">
                    <a:lumMod val="60000"/>
                    <a:lumOff val="40000"/>
                  </a:schemeClr>
                </a:solidFill>
              </a:rPr>
              <a:t>rain </a:t>
            </a:r>
            <a:r>
              <a:rPr lang="en-US" sz="2800" dirty="0">
                <a:solidFill>
                  <a:schemeClr val="bg2">
                    <a:lumMod val="60000"/>
                    <a:lumOff val="40000"/>
                  </a:schemeClr>
                </a:solidFill>
              </a:rPr>
              <a:t>t</a:t>
            </a:r>
            <a:r>
              <a:rPr lang="en-US" sz="2800" dirty="0" smtClean="0">
                <a:solidFill>
                  <a:schemeClr val="bg2">
                    <a:lumMod val="60000"/>
                    <a:lumOff val="40000"/>
                  </a:schemeClr>
                </a:solidFill>
              </a:rPr>
              <a:t>umor </a:t>
            </a:r>
            <a:r>
              <a:rPr lang="en-US" sz="2800" dirty="0">
                <a:solidFill>
                  <a:schemeClr val="bg2">
                    <a:lumMod val="60000"/>
                    <a:lumOff val="40000"/>
                  </a:schemeClr>
                </a:solidFill>
              </a:rPr>
              <a:t>c</a:t>
            </a:r>
            <a:r>
              <a:rPr lang="en-US" sz="2800" dirty="0" smtClean="0">
                <a:solidFill>
                  <a:schemeClr val="bg2">
                    <a:lumMod val="60000"/>
                    <a:lumOff val="40000"/>
                  </a:schemeClr>
                </a:solidFill>
              </a:rPr>
              <a:t>ommunity</a:t>
            </a:r>
            <a:endParaRPr lang="en-US" sz="2800" dirty="0">
              <a:solidFill>
                <a:schemeClr val="bg2">
                  <a:lumMod val="60000"/>
                  <a:lumOff val="40000"/>
                </a:schemeClr>
              </a:solidFill>
            </a:endParaRPr>
          </a:p>
        </p:txBody>
      </p:sp>
    </p:spTree>
    <p:extLst>
      <p:ext uri="{BB962C8B-B14F-4D97-AF65-F5344CB8AC3E}">
        <p14:creationId xmlns:p14="http://schemas.microsoft.com/office/powerpoint/2010/main" val="333555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Why Pursue SPORE Funding?</a:t>
            </a:r>
            <a:endParaRPr lang="en-US" sz="3200" dirty="0"/>
          </a:p>
        </p:txBody>
      </p:sp>
      <p:sp>
        <p:nvSpPr>
          <p:cNvPr id="2" name="Content Placeholder 1"/>
          <p:cNvSpPr>
            <a:spLocks noGrp="1"/>
          </p:cNvSpPr>
          <p:nvPr>
            <p:ph idx="1"/>
          </p:nvPr>
        </p:nvSpPr>
        <p:spPr>
          <a:xfrm>
            <a:off x="381000" y="1524000"/>
            <a:ext cx="8229600" cy="4724400"/>
          </a:xfrm>
        </p:spPr>
        <p:txBody>
          <a:bodyPr>
            <a:normAutofit/>
          </a:bodyPr>
          <a:lstStyle/>
          <a:p>
            <a:pPr marL="0" indent="0">
              <a:buNone/>
            </a:pPr>
            <a:r>
              <a:rPr lang="en-US" sz="2800" dirty="0" smtClean="0">
                <a:solidFill>
                  <a:srgbClr val="FFC000"/>
                </a:solidFill>
              </a:rPr>
              <a:t>4.  Generates other funding</a:t>
            </a:r>
          </a:p>
          <a:p>
            <a:pPr marL="457200" indent="-457200">
              <a:buAutoNum type="arabicPeriod" startAt="3"/>
            </a:pPr>
            <a:endParaRPr lang="en-US" sz="2200" dirty="0" smtClean="0"/>
          </a:p>
          <a:p>
            <a:pPr marL="514350" lvl="1" indent="-342900">
              <a:buFont typeface="Arial"/>
              <a:buChar char="•"/>
            </a:pPr>
            <a:r>
              <a:rPr lang="en-US" sz="2200" dirty="0" smtClean="0"/>
              <a:t>The SPORE mechanism encourages investigators to leverage SPORE funding to obtain additional resources</a:t>
            </a:r>
          </a:p>
          <a:p>
            <a:pPr marL="514350" lvl="1" indent="-342900">
              <a:buFont typeface="Arial"/>
              <a:buChar char="•"/>
            </a:pPr>
            <a:endParaRPr lang="en-US" sz="2200" dirty="0" smtClean="0"/>
          </a:p>
          <a:p>
            <a:pPr marL="514350" lvl="1" indent="-342900">
              <a:buFont typeface="Arial"/>
              <a:buChar char="•"/>
            </a:pPr>
            <a:r>
              <a:rPr lang="en-US" sz="2200" dirty="0" smtClean="0"/>
              <a:t>Support through the Career Development and Developmental Research Programs is intended to allow investigators time and resources to move their ideas to a fundable stage</a:t>
            </a:r>
          </a:p>
          <a:p>
            <a:pPr marL="514350" lvl="1" indent="-342900">
              <a:buFont typeface="Arial"/>
              <a:buChar char="•"/>
            </a:pPr>
            <a:endParaRPr lang="en-US" sz="2200" dirty="0" smtClean="0"/>
          </a:p>
          <a:p>
            <a:pPr marL="514350" lvl="1" indent="-342900">
              <a:buFont typeface="Arial"/>
              <a:buChar char="•"/>
            </a:pPr>
            <a:r>
              <a:rPr lang="en-US" sz="2200" dirty="0" smtClean="0"/>
              <a:t>Clinical trials and industry support are  a natural progression for many of the SPORE-supported projects</a:t>
            </a:r>
          </a:p>
          <a:p>
            <a:pPr marL="514350" lvl="1" indent="-342900"/>
            <a:endParaRPr lang="en-US" sz="2200" dirty="0"/>
          </a:p>
          <a:p>
            <a:pPr marL="514350" lvl="1" indent="-342900"/>
            <a:endParaRPr lang="en-US" sz="2200" dirty="0" smtClean="0"/>
          </a:p>
          <a:p>
            <a:pPr marL="514350" lvl="1" indent="-342900"/>
            <a:endParaRPr lang="en-US" sz="2200" dirty="0" smtClean="0"/>
          </a:p>
          <a:p>
            <a:pPr marL="514350" lvl="1" indent="-342900"/>
            <a:endParaRPr lang="en-US" sz="2200" dirty="0" smtClean="0"/>
          </a:p>
          <a:p>
            <a:pPr marL="342900"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4158435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153400" cy="1066800"/>
          </a:xfrm>
        </p:spPr>
        <p:txBody>
          <a:bodyPr>
            <a:normAutofit/>
          </a:bodyPr>
          <a:lstStyle/>
          <a:p>
            <a:r>
              <a:rPr lang="en-US" sz="3200" dirty="0" smtClean="0"/>
              <a:t>Generates Other Funding:  UCSF Examples</a:t>
            </a:r>
            <a:endParaRPr lang="en-US" sz="3200" dirty="0"/>
          </a:p>
        </p:txBody>
      </p:sp>
      <p:sp>
        <p:nvSpPr>
          <p:cNvPr id="2" name="Content Placeholder 1"/>
          <p:cNvSpPr>
            <a:spLocks noGrp="1"/>
          </p:cNvSpPr>
          <p:nvPr>
            <p:ph idx="1"/>
          </p:nvPr>
        </p:nvSpPr>
        <p:spPr>
          <a:xfrm>
            <a:off x="381000" y="1600200"/>
            <a:ext cx="7965276" cy="2895600"/>
          </a:xfrm>
        </p:spPr>
        <p:txBody>
          <a:bodyPr>
            <a:normAutofit lnSpcReduction="10000"/>
          </a:bodyPr>
          <a:lstStyle/>
          <a:p>
            <a:pPr marL="285750" indent="-285750">
              <a:buFont typeface="Arial" pitchFamily="34" charset="0"/>
              <a:buChar char="•"/>
            </a:pPr>
            <a:r>
              <a:rPr lang="en-US" sz="2000" dirty="0"/>
              <a:t>I</a:t>
            </a:r>
            <a:r>
              <a:rPr lang="en-US" sz="2000" dirty="0" smtClean="0"/>
              <a:t>maging research supported in Project 2 of SPORE cycle 1 not only continued to be funded in SPORE cycles 2 and 3, but additionally expanded to successfully compete for over $</a:t>
            </a:r>
            <a:r>
              <a:rPr lang="en-US" sz="2000" dirty="0"/>
              <a:t>8</a:t>
            </a:r>
            <a:r>
              <a:rPr lang="en-US" sz="2000" dirty="0" smtClean="0"/>
              <a:t>M in P01 funding.</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In the previous 5 year cycle, the Developmental Research Program alone generated 2 R01 awards, two R21 awards, a $20M grant from the California Institute for Regenerative Medicine, and two investigator-initiated clinical trials. </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sp>
        <p:nvSpPr>
          <p:cNvPr id="4" name="TextBox 3"/>
          <p:cNvSpPr txBox="1"/>
          <p:nvPr/>
        </p:nvSpPr>
        <p:spPr>
          <a:xfrm>
            <a:off x="457200" y="4724400"/>
            <a:ext cx="8001000" cy="1384995"/>
          </a:xfrm>
          <a:prstGeom prst="rect">
            <a:avLst/>
          </a:prstGeom>
          <a:noFill/>
        </p:spPr>
        <p:txBody>
          <a:bodyPr wrap="square" rtlCol="0">
            <a:spAutoFit/>
          </a:bodyPr>
          <a:lstStyle/>
          <a:p>
            <a:pPr algn="ctr"/>
            <a:r>
              <a:rPr lang="en-US" sz="2800" dirty="0" smtClean="0">
                <a:solidFill>
                  <a:schemeClr val="bg2">
                    <a:lumMod val="60000"/>
                    <a:lumOff val="40000"/>
                  </a:schemeClr>
                </a:solidFill>
              </a:rPr>
              <a:t>The monetary value of a SPORE award is small relative to the collateral funding that the SPORE generates.</a:t>
            </a:r>
            <a:endParaRPr lang="en-US" sz="2800" dirty="0">
              <a:solidFill>
                <a:schemeClr val="bg2">
                  <a:lumMod val="60000"/>
                  <a:lumOff val="40000"/>
                </a:schemeClr>
              </a:solidFill>
            </a:endParaRPr>
          </a:p>
        </p:txBody>
      </p:sp>
    </p:spTree>
    <p:extLst>
      <p:ext uri="{BB962C8B-B14F-4D97-AF65-F5344CB8AC3E}">
        <p14:creationId xmlns:p14="http://schemas.microsoft.com/office/powerpoint/2010/main" val="1611997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Why Pursue SPORE Funding?</a:t>
            </a:r>
            <a:endParaRPr lang="en-US" sz="3200" dirty="0"/>
          </a:p>
        </p:txBody>
      </p:sp>
      <p:sp>
        <p:nvSpPr>
          <p:cNvPr id="2" name="Content Placeholder 1"/>
          <p:cNvSpPr>
            <a:spLocks noGrp="1"/>
          </p:cNvSpPr>
          <p:nvPr>
            <p:ph idx="1"/>
          </p:nvPr>
        </p:nvSpPr>
        <p:spPr>
          <a:xfrm>
            <a:off x="381000" y="1524000"/>
            <a:ext cx="8229600" cy="4724400"/>
          </a:xfrm>
        </p:spPr>
        <p:txBody>
          <a:bodyPr>
            <a:normAutofit lnSpcReduction="10000"/>
          </a:bodyPr>
          <a:lstStyle/>
          <a:p>
            <a:pPr marL="0" indent="0">
              <a:buNone/>
            </a:pPr>
            <a:r>
              <a:rPr lang="en-US" sz="2800" dirty="0" smtClean="0">
                <a:solidFill>
                  <a:srgbClr val="FFC000"/>
                </a:solidFill>
              </a:rPr>
              <a:t>5.  Miscellaneous </a:t>
            </a:r>
            <a:r>
              <a:rPr lang="en-US" sz="2800" dirty="0" smtClean="0">
                <a:solidFill>
                  <a:srgbClr val="FFC000"/>
                </a:solidFill>
              </a:rPr>
              <a:t>benefits</a:t>
            </a:r>
          </a:p>
          <a:p>
            <a:endParaRPr lang="en-US" sz="2200" dirty="0" smtClean="0"/>
          </a:p>
          <a:p>
            <a:pPr marL="514350" lvl="1" indent="-342900">
              <a:spcBef>
                <a:spcPts val="1728"/>
              </a:spcBef>
              <a:buFont typeface="Arial"/>
              <a:buChar char="•"/>
            </a:pPr>
            <a:r>
              <a:rPr lang="en-US" sz="2200" dirty="0" smtClean="0"/>
              <a:t>Improved </a:t>
            </a:r>
            <a:r>
              <a:rPr lang="en-US" sz="2200" dirty="0" smtClean="0"/>
              <a:t>Departmental </a:t>
            </a:r>
            <a:r>
              <a:rPr lang="en-US" sz="2200" dirty="0" smtClean="0"/>
              <a:t>standing in the cancer center and the university – more support and credibility increases leverage</a:t>
            </a:r>
          </a:p>
          <a:p>
            <a:pPr marL="514350" lvl="1" indent="-342900">
              <a:spcBef>
                <a:spcPts val="1728"/>
              </a:spcBef>
              <a:buFont typeface="Arial"/>
              <a:buChar char="•"/>
            </a:pPr>
            <a:r>
              <a:rPr lang="en-US" sz="2200" dirty="0" smtClean="0"/>
              <a:t>Increased opportunities to interact with other translational brain tumor groups</a:t>
            </a:r>
          </a:p>
          <a:p>
            <a:pPr marL="514350" lvl="1" indent="-342900">
              <a:spcBef>
                <a:spcPts val="1728"/>
              </a:spcBef>
              <a:buFont typeface="Arial"/>
              <a:buChar char="•"/>
            </a:pPr>
            <a:r>
              <a:rPr lang="en-US" sz="2200" dirty="0" smtClean="0"/>
              <a:t>Improved visibility of your brain tumor community at the local and national levels</a:t>
            </a:r>
          </a:p>
          <a:p>
            <a:pPr marL="514350" lvl="1" indent="-342900">
              <a:spcBef>
                <a:spcPts val="1728"/>
              </a:spcBef>
              <a:buFont typeface="Arial"/>
              <a:buChar char="•"/>
            </a:pPr>
            <a:r>
              <a:rPr lang="en-US" sz="2200" dirty="0" smtClean="0"/>
              <a:t>Contributes to improved ability to carry out clinical trials </a:t>
            </a:r>
          </a:p>
          <a:p>
            <a:pPr marL="514350" lvl="1" indent="-342900">
              <a:spcBef>
                <a:spcPts val="1728"/>
              </a:spcBef>
              <a:buFont typeface="Arial"/>
              <a:buChar char="•"/>
            </a:pPr>
            <a:r>
              <a:rPr lang="en-US" sz="2200" dirty="0" smtClean="0"/>
              <a:t>Improves morale</a:t>
            </a:r>
          </a:p>
          <a:p>
            <a:pPr marL="514350" lvl="1" indent="-342900"/>
            <a:endParaRPr lang="en-US" sz="2200" dirty="0" smtClean="0"/>
          </a:p>
          <a:p>
            <a:pPr marL="514350" lvl="1" indent="-342900"/>
            <a:endParaRPr lang="en-US" sz="2200" dirty="0" smtClean="0"/>
          </a:p>
          <a:p>
            <a:pPr marL="514350" lvl="1" indent="-342900"/>
            <a:endParaRPr lang="en-US" sz="2200" dirty="0"/>
          </a:p>
          <a:p>
            <a:pPr marL="514350" lvl="1" indent="-342900"/>
            <a:endParaRPr lang="en-US" sz="2200" dirty="0" smtClean="0"/>
          </a:p>
          <a:p>
            <a:pPr marL="514350" lvl="1" indent="-342900"/>
            <a:endParaRPr lang="en-US" sz="2200" dirty="0" smtClean="0"/>
          </a:p>
          <a:p>
            <a:pPr marL="514350" lvl="1" indent="-342900"/>
            <a:endParaRPr lang="en-US" sz="2200" dirty="0" smtClean="0"/>
          </a:p>
          <a:p>
            <a:pPr marL="342900"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205009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153400" cy="1066800"/>
          </a:xfrm>
        </p:spPr>
        <p:txBody>
          <a:bodyPr>
            <a:normAutofit/>
          </a:bodyPr>
          <a:lstStyle/>
          <a:p>
            <a:r>
              <a:rPr lang="en-US" sz="3200" dirty="0" smtClean="0"/>
              <a:t>Miscellaneous Benefits:  UCSF Examples</a:t>
            </a:r>
            <a:endParaRPr lang="en-US" sz="3200" dirty="0"/>
          </a:p>
        </p:txBody>
      </p:sp>
      <p:sp>
        <p:nvSpPr>
          <p:cNvPr id="2" name="Content Placeholder 1"/>
          <p:cNvSpPr>
            <a:spLocks noGrp="1"/>
          </p:cNvSpPr>
          <p:nvPr>
            <p:ph idx="1"/>
          </p:nvPr>
        </p:nvSpPr>
        <p:spPr>
          <a:xfrm>
            <a:off x="381000" y="1600200"/>
            <a:ext cx="7965276" cy="3505200"/>
          </a:xfrm>
        </p:spPr>
        <p:txBody>
          <a:bodyPr>
            <a:normAutofit/>
          </a:bodyPr>
          <a:lstStyle/>
          <a:p>
            <a:pPr marL="285750" indent="-285750">
              <a:spcBef>
                <a:spcPts val="1680"/>
              </a:spcBef>
              <a:buFont typeface="Arial" pitchFamily="34" charset="0"/>
              <a:buChar char="•"/>
            </a:pPr>
            <a:r>
              <a:rPr lang="en-US" sz="2000" dirty="0" smtClean="0"/>
              <a:t>SPORE award contributed to the creation of new, contiguous research space for the </a:t>
            </a:r>
            <a:r>
              <a:rPr lang="en-US" sz="2000" dirty="0" err="1" smtClean="0"/>
              <a:t>neuro-oncology</a:t>
            </a:r>
            <a:r>
              <a:rPr lang="en-US" sz="2000" dirty="0" smtClean="0"/>
              <a:t> program in the HDFCRB on the Mission Bay Campus</a:t>
            </a:r>
          </a:p>
          <a:p>
            <a:pPr marL="285750" indent="-285750">
              <a:spcBef>
                <a:spcPts val="1680"/>
              </a:spcBef>
              <a:buFont typeface="Arial" pitchFamily="34" charset="0"/>
              <a:buChar char="•"/>
            </a:pPr>
            <a:r>
              <a:rPr lang="en-US" sz="2000" dirty="0" smtClean="0"/>
              <a:t>As the home of the only SPORE grant funded at UCSF, the Neuro-Oncology Program has a high profile in the HDFCCC</a:t>
            </a:r>
          </a:p>
          <a:p>
            <a:pPr marL="342900" indent="-342900">
              <a:spcBef>
                <a:spcPts val="1680"/>
              </a:spcBef>
              <a:buFont typeface="Arial" pitchFamily="34" charset="0"/>
              <a:buChar char="•"/>
            </a:pPr>
            <a:r>
              <a:rPr lang="en-US" sz="2000" dirty="0" smtClean="0"/>
              <a:t>SPORE funding facilitated the hand-off of  a </a:t>
            </a:r>
            <a:r>
              <a:rPr lang="en-US" sz="2000" dirty="0"/>
              <a:t>trial </a:t>
            </a:r>
            <a:r>
              <a:rPr lang="en-US" sz="2000" dirty="0" smtClean="0"/>
              <a:t>developed in </a:t>
            </a:r>
            <a:r>
              <a:rPr lang="en-US" sz="2000" dirty="0" smtClean="0"/>
              <a:t>the </a:t>
            </a:r>
            <a:r>
              <a:rPr lang="en-US" sz="2000" dirty="0"/>
              <a:t>UCSF Brain Tumor </a:t>
            </a:r>
            <a:r>
              <a:rPr lang="en-US" sz="2000" dirty="0" smtClean="0"/>
              <a:t>SPORE to the </a:t>
            </a:r>
            <a:r>
              <a:rPr lang="en-US" sz="2000" dirty="0"/>
              <a:t>NCI-sponsored  </a:t>
            </a:r>
            <a:r>
              <a:rPr lang="en-US" sz="2000" dirty="0" smtClean="0"/>
              <a:t>Alliance </a:t>
            </a:r>
            <a:r>
              <a:rPr lang="en-US" sz="2000" dirty="0" smtClean="0"/>
              <a:t>Network for </a:t>
            </a:r>
            <a:r>
              <a:rPr lang="en-US" sz="2000" dirty="0" smtClean="0"/>
              <a:t>the </a:t>
            </a:r>
            <a:r>
              <a:rPr lang="en-US" sz="2000" dirty="0" smtClean="0"/>
              <a:t>implementation </a:t>
            </a:r>
            <a:r>
              <a:rPr lang="en-US" sz="2000" dirty="0"/>
              <a:t>of </a:t>
            </a:r>
            <a:r>
              <a:rPr lang="en-US" sz="2000" dirty="0" smtClean="0"/>
              <a:t>an immunotherapy clinical </a:t>
            </a:r>
            <a:r>
              <a:rPr lang="en-US" sz="2000" dirty="0" smtClean="0"/>
              <a:t>trial </a:t>
            </a:r>
            <a:r>
              <a:rPr lang="en-US" sz="2000" dirty="0" smtClean="0"/>
              <a:t>to </a:t>
            </a:r>
            <a:r>
              <a:rPr lang="en-US" sz="2000" dirty="0"/>
              <a:t>be run through the </a:t>
            </a:r>
            <a:r>
              <a:rPr lang="en-US" sz="2000" dirty="0" smtClean="0"/>
              <a:t>NCI</a:t>
            </a:r>
            <a:r>
              <a:rPr lang="en-US" sz="2000" dirty="0"/>
              <a:t>.</a:t>
            </a: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spTree>
    <p:extLst>
      <p:ext uri="{BB962C8B-B14F-4D97-AF65-F5344CB8AC3E}">
        <p14:creationId xmlns:p14="http://schemas.microsoft.com/office/powerpoint/2010/main" val="125471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2800" dirty="0" smtClean="0"/>
              <a:t>Critical Parameters for a Successful SPORE Program: </a:t>
            </a:r>
            <a:br>
              <a:rPr lang="en-US" sz="2800" dirty="0" smtClean="0"/>
            </a:br>
            <a:r>
              <a:rPr lang="en-US" sz="2800" dirty="0" smtClean="0"/>
              <a:t> The UCSF Experience</a:t>
            </a:r>
            <a:endParaRPr lang="en-US" sz="2800" dirty="0"/>
          </a:p>
        </p:txBody>
      </p:sp>
      <p:sp>
        <p:nvSpPr>
          <p:cNvPr id="2" name="Content Placeholder 1"/>
          <p:cNvSpPr>
            <a:spLocks noGrp="1"/>
          </p:cNvSpPr>
          <p:nvPr>
            <p:ph idx="1"/>
          </p:nvPr>
        </p:nvSpPr>
        <p:spPr>
          <a:xfrm>
            <a:off x="352426" y="1463040"/>
            <a:ext cx="8181974" cy="5166360"/>
          </a:xfrm>
        </p:spPr>
        <p:txBody>
          <a:bodyPr>
            <a:normAutofit fontScale="92500" lnSpcReduction="20000"/>
          </a:bodyPr>
          <a:lstStyle/>
          <a:p>
            <a:pPr marL="342900" indent="-342900">
              <a:buAutoNum type="arabicPeriod"/>
            </a:pPr>
            <a:r>
              <a:rPr lang="en-US" sz="2400" dirty="0" smtClean="0">
                <a:solidFill>
                  <a:srgbClr val="FFC000"/>
                </a:solidFill>
              </a:rPr>
              <a:t>Translational Research Capabilities</a:t>
            </a:r>
          </a:p>
          <a:p>
            <a:pPr marL="342900" indent="-342900">
              <a:buAutoNum type="arabicPeriod"/>
            </a:pPr>
            <a:endParaRPr lang="en-US" sz="2000" dirty="0" smtClean="0"/>
          </a:p>
          <a:p>
            <a:pPr marL="457200" lvl="1" indent="-285750">
              <a:lnSpc>
                <a:spcPct val="120000"/>
              </a:lnSpc>
              <a:spcBef>
                <a:spcPts val="1632"/>
              </a:spcBef>
              <a:buFont typeface="Arial"/>
              <a:buChar char="•"/>
            </a:pPr>
            <a:r>
              <a:rPr lang="en-US" sz="2200" dirty="0" smtClean="0"/>
              <a:t>research base – 20+ R01-funded brain tumor investigators doing patient-relevant research</a:t>
            </a:r>
          </a:p>
          <a:p>
            <a:pPr marL="457200" lvl="1" indent="-285750">
              <a:lnSpc>
                <a:spcPct val="120000"/>
              </a:lnSpc>
              <a:spcBef>
                <a:spcPts val="1632"/>
              </a:spcBef>
              <a:buFont typeface="Arial"/>
              <a:buChar char="•"/>
            </a:pPr>
            <a:r>
              <a:rPr lang="en-US" sz="2200" dirty="0" smtClean="0"/>
              <a:t>clinical capabilities – neurosurgeons partner with 5 </a:t>
            </a:r>
            <a:r>
              <a:rPr lang="en-US" sz="2200" dirty="0" err="1" smtClean="0"/>
              <a:t>neuro</a:t>
            </a:r>
            <a:r>
              <a:rPr lang="en-US" sz="2200" dirty="0" smtClean="0"/>
              <a:t>-oncologists with strong industry connections </a:t>
            </a:r>
            <a:r>
              <a:rPr lang="en-US" sz="2200" dirty="0"/>
              <a:t>a</a:t>
            </a:r>
            <a:r>
              <a:rPr lang="en-US" sz="2200" dirty="0" smtClean="0"/>
              <a:t>nd a long track record in investigator-initiated brain tumor clinical trial design and implementation</a:t>
            </a:r>
          </a:p>
          <a:p>
            <a:pPr marL="457200" lvl="1" indent="-285750">
              <a:lnSpc>
                <a:spcPct val="120000"/>
              </a:lnSpc>
              <a:spcBef>
                <a:spcPts val="1632"/>
              </a:spcBef>
              <a:buFont typeface="Arial"/>
              <a:buChar char="•"/>
            </a:pPr>
            <a:r>
              <a:rPr lang="en-US" sz="2200" dirty="0" smtClean="0"/>
              <a:t>established Tissue and Pre-Clinical Cores – a 40+ year collection of fixed and frozen brain tumor tissue along with a state of the art pre-clinical animal testing facility using human </a:t>
            </a:r>
            <a:r>
              <a:rPr lang="en-US" sz="2200" dirty="0" err="1" smtClean="0"/>
              <a:t>xenografted</a:t>
            </a:r>
            <a:r>
              <a:rPr lang="en-US" sz="2200" dirty="0" smtClean="0"/>
              <a:t> material.</a:t>
            </a:r>
          </a:p>
          <a:p>
            <a:pPr lvl="1" indent="0">
              <a:buNone/>
            </a:pPr>
            <a:endParaRPr lang="en-US" sz="1800" dirty="0"/>
          </a:p>
          <a:p>
            <a:pPr lvl="1" indent="0">
              <a:buNone/>
            </a:pPr>
            <a:r>
              <a:rPr lang="en-US" sz="1800" dirty="0" smtClean="0"/>
              <a:t>			</a:t>
            </a:r>
            <a:endParaRPr lang="en-US" sz="2800" dirty="0"/>
          </a:p>
        </p:txBody>
      </p:sp>
    </p:spTree>
    <p:extLst>
      <p:ext uri="{BB962C8B-B14F-4D97-AF65-F5344CB8AC3E}">
        <p14:creationId xmlns:p14="http://schemas.microsoft.com/office/powerpoint/2010/main" val="3822060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2800" dirty="0"/>
              <a:t>Critical Parameters for a Successful</a:t>
            </a:r>
            <a:r>
              <a:rPr lang="en-US" sz="2800" dirty="0" smtClean="0"/>
              <a:t> SPORE Program: </a:t>
            </a:r>
            <a:br>
              <a:rPr lang="en-US" sz="2800" dirty="0" smtClean="0"/>
            </a:br>
            <a:r>
              <a:rPr lang="en-US" sz="2800" dirty="0" smtClean="0"/>
              <a:t> The UCSF Experience</a:t>
            </a:r>
            <a:endParaRPr lang="en-US" sz="2800" dirty="0"/>
          </a:p>
        </p:txBody>
      </p:sp>
      <p:sp>
        <p:nvSpPr>
          <p:cNvPr id="2" name="Content Placeholder 1"/>
          <p:cNvSpPr>
            <a:spLocks noGrp="1"/>
          </p:cNvSpPr>
          <p:nvPr>
            <p:ph idx="1"/>
          </p:nvPr>
        </p:nvSpPr>
        <p:spPr/>
        <p:txBody>
          <a:bodyPr/>
          <a:lstStyle/>
          <a:p>
            <a:pPr marL="0" indent="0">
              <a:buNone/>
            </a:pPr>
            <a:r>
              <a:rPr lang="en-US" sz="2400" dirty="0" smtClean="0">
                <a:solidFill>
                  <a:srgbClr val="FFC000"/>
                </a:solidFill>
              </a:rPr>
              <a:t>2.  Commitment</a:t>
            </a:r>
          </a:p>
          <a:p>
            <a:pPr marL="342900" indent="-342900">
              <a:buAutoNum type="arabicPeriod"/>
            </a:pPr>
            <a:endParaRPr lang="en-US" sz="2000" dirty="0" smtClean="0"/>
          </a:p>
          <a:p>
            <a:pPr marL="457200" lvl="1" indent="-285750">
              <a:buFont typeface="Arial"/>
              <a:buChar char="•"/>
            </a:pPr>
            <a:r>
              <a:rPr lang="en-US" sz="1800" dirty="0" smtClean="0"/>
              <a:t>An all-in approach from the faculty as to the importance of translational brain tumor research and SPORE funding to support this work</a:t>
            </a:r>
          </a:p>
          <a:p>
            <a:pPr marL="1028700" lvl="1">
              <a:buFont typeface="Arial"/>
              <a:buChar char="•"/>
            </a:pPr>
            <a:endParaRPr lang="en-US" sz="1800" dirty="0" smtClean="0"/>
          </a:p>
          <a:p>
            <a:pPr marL="457200" lvl="1" indent="-285750">
              <a:buFont typeface="Arial"/>
              <a:buChar char="•"/>
            </a:pPr>
            <a:r>
              <a:rPr lang="en-US" sz="1800" dirty="0" smtClean="0"/>
              <a:t>A commitment of time and effort from the SPORE  leadership to ensure that the research supported by the program makes progress</a:t>
            </a:r>
          </a:p>
          <a:p>
            <a:pPr marL="457200" lvl="1" indent="-285750"/>
            <a:endParaRPr lang="en-US" sz="1800" dirty="0"/>
          </a:p>
          <a:p>
            <a:pPr marL="457200" lvl="1" indent="-285750"/>
            <a:endParaRPr lang="en-US" sz="1800" dirty="0" smtClean="0"/>
          </a:p>
          <a:p>
            <a:pPr marL="457200" lvl="1" indent="-285750"/>
            <a:endParaRPr lang="en-US" sz="1800" dirty="0" smtClean="0"/>
          </a:p>
        </p:txBody>
      </p:sp>
    </p:spTree>
    <p:extLst>
      <p:ext uri="{BB962C8B-B14F-4D97-AF65-F5344CB8AC3E}">
        <p14:creationId xmlns:p14="http://schemas.microsoft.com/office/powerpoint/2010/main" val="177721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2800" dirty="0"/>
              <a:t>Critical Parameters for a Successful</a:t>
            </a:r>
            <a:r>
              <a:rPr lang="en-US" sz="2800" dirty="0" smtClean="0"/>
              <a:t> SPORE Program: </a:t>
            </a:r>
            <a:br>
              <a:rPr lang="en-US" sz="2800" dirty="0" smtClean="0"/>
            </a:br>
            <a:r>
              <a:rPr lang="en-US" sz="2800" dirty="0" smtClean="0"/>
              <a:t> The UCSF Experience</a:t>
            </a:r>
            <a:endParaRPr lang="en-US" sz="2800" dirty="0"/>
          </a:p>
        </p:txBody>
      </p:sp>
      <p:sp>
        <p:nvSpPr>
          <p:cNvPr id="2" name="Content Placeholder 1"/>
          <p:cNvSpPr>
            <a:spLocks noGrp="1"/>
          </p:cNvSpPr>
          <p:nvPr>
            <p:ph idx="1"/>
          </p:nvPr>
        </p:nvSpPr>
        <p:spPr/>
        <p:txBody>
          <a:bodyPr/>
          <a:lstStyle/>
          <a:p>
            <a:pPr marL="0" indent="0">
              <a:buNone/>
            </a:pPr>
            <a:r>
              <a:rPr lang="en-US" sz="2400" dirty="0" smtClean="0">
                <a:solidFill>
                  <a:srgbClr val="FFC000"/>
                </a:solidFill>
              </a:rPr>
              <a:t>3.  Flexibility</a:t>
            </a:r>
          </a:p>
          <a:p>
            <a:pPr marL="342900" indent="-342900">
              <a:buAutoNum type="arabicPeriod"/>
            </a:pPr>
            <a:endParaRPr lang="en-US" sz="2000" dirty="0" smtClean="0"/>
          </a:p>
          <a:p>
            <a:pPr marL="457200" lvl="1" indent="-285750">
              <a:spcBef>
                <a:spcPts val="1632"/>
              </a:spcBef>
              <a:buFont typeface="Arial"/>
              <a:buChar char="•"/>
            </a:pPr>
            <a:r>
              <a:rPr lang="en-US" sz="1800" dirty="0" smtClean="0"/>
              <a:t>To promote projects – </a:t>
            </a:r>
            <a:r>
              <a:rPr lang="en-US" sz="1800" dirty="0" smtClean="0"/>
              <a:t>One of the Projects </a:t>
            </a:r>
            <a:r>
              <a:rPr lang="en-US" sz="1800" dirty="0" smtClean="0"/>
              <a:t>in the current grant began as </a:t>
            </a:r>
            <a:r>
              <a:rPr lang="en-US" sz="1800" dirty="0" smtClean="0"/>
              <a:t> </a:t>
            </a:r>
            <a:r>
              <a:rPr lang="en-US" sz="1800" dirty="0" smtClean="0"/>
              <a:t>two separate Developmental Award Projects that converged to create a mature full project</a:t>
            </a:r>
          </a:p>
          <a:p>
            <a:pPr marL="457200" lvl="1" indent="-285750">
              <a:spcBef>
                <a:spcPts val="1632"/>
              </a:spcBef>
              <a:buFont typeface="Arial"/>
              <a:buChar char="•"/>
            </a:pPr>
            <a:r>
              <a:rPr lang="en-US" sz="1800" dirty="0" smtClean="0"/>
              <a:t>To drop projects – a convection-enhanced delivery project reached its endpoints in cycle 2 and was not continued</a:t>
            </a:r>
          </a:p>
          <a:p>
            <a:pPr marL="457200" lvl="1" indent="-285750">
              <a:spcBef>
                <a:spcPts val="1632"/>
              </a:spcBef>
              <a:buFont typeface="Arial"/>
              <a:buChar char="•"/>
            </a:pPr>
            <a:r>
              <a:rPr lang="en-US" sz="1800" dirty="0" smtClean="0"/>
              <a:t>To move in new directions – a pediatric brain tumor-focused project that evolved from a Career Development Award was included as a full project in the current SPORE.  This is the first pediatric –based project supported by the SPORE mechanism.</a:t>
            </a:r>
          </a:p>
          <a:p>
            <a:pPr lvl="1" indent="0">
              <a:buNone/>
            </a:pPr>
            <a:endParaRPr lang="en-US" sz="1800" dirty="0" smtClean="0"/>
          </a:p>
        </p:txBody>
      </p:sp>
    </p:spTree>
    <p:extLst>
      <p:ext uri="{BB962C8B-B14F-4D97-AF65-F5344CB8AC3E}">
        <p14:creationId xmlns:p14="http://schemas.microsoft.com/office/powerpoint/2010/main" val="18299799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9144000" cy="457200"/>
          </a:xfrm>
        </p:spPr>
        <p:txBody>
          <a:bodyPr>
            <a:normAutofit fontScale="90000"/>
          </a:bodyPr>
          <a:lstStyle/>
          <a:p>
            <a:pPr algn="ctr"/>
            <a:r>
              <a:rPr lang="en-US" sz="2800" dirty="0"/>
              <a:t>Critical Parameters for a</a:t>
            </a:r>
            <a:r>
              <a:rPr lang="en-US" sz="2800" dirty="0" smtClean="0"/>
              <a:t> Successful SPORE Program: </a:t>
            </a:r>
            <a:br>
              <a:rPr lang="en-US" sz="2800" dirty="0" smtClean="0"/>
            </a:br>
            <a:r>
              <a:rPr lang="en-US" sz="2800" dirty="0" smtClean="0"/>
              <a:t> The UCSF Experience</a:t>
            </a:r>
            <a:endParaRPr lang="en-US" sz="2800" dirty="0"/>
          </a:p>
        </p:txBody>
      </p:sp>
      <p:sp>
        <p:nvSpPr>
          <p:cNvPr id="2" name="Content Placeholder 1"/>
          <p:cNvSpPr>
            <a:spLocks noGrp="1"/>
          </p:cNvSpPr>
          <p:nvPr>
            <p:ph idx="1"/>
          </p:nvPr>
        </p:nvSpPr>
        <p:spPr>
          <a:xfrm>
            <a:off x="762000" y="1371600"/>
            <a:ext cx="7680960" cy="3185160"/>
          </a:xfrm>
        </p:spPr>
        <p:txBody>
          <a:bodyPr>
            <a:normAutofit/>
          </a:bodyPr>
          <a:lstStyle/>
          <a:p>
            <a:pPr marL="0" indent="0">
              <a:buNone/>
            </a:pPr>
            <a:r>
              <a:rPr lang="en-US" sz="2400" dirty="0">
                <a:solidFill>
                  <a:srgbClr val="FFC000"/>
                </a:solidFill>
              </a:rPr>
              <a:t>4</a:t>
            </a:r>
            <a:r>
              <a:rPr lang="en-US" sz="2400" dirty="0" smtClean="0">
                <a:solidFill>
                  <a:srgbClr val="FFC000"/>
                </a:solidFill>
              </a:rPr>
              <a:t>.  </a:t>
            </a:r>
            <a:r>
              <a:rPr lang="en-US" sz="2400" dirty="0">
                <a:solidFill>
                  <a:srgbClr val="FFC000"/>
                </a:solidFill>
              </a:rPr>
              <a:t>S</a:t>
            </a:r>
            <a:r>
              <a:rPr lang="en-US" sz="2400" dirty="0" smtClean="0">
                <a:solidFill>
                  <a:srgbClr val="FFC000"/>
                </a:solidFill>
              </a:rPr>
              <a:t>upport </a:t>
            </a:r>
          </a:p>
          <a:p>
            <a:pPr marL="342900" indent="-342900">
              <a:buAutoNum type="arabicPeriod"/>
            </a:pPr>
            <a:endParaRPr lang="en-US" sz="2000" dirty="0" smtClean="0"/>
          </a:p>
          <a:p>
            <a:pPr marL="457200" lvl="1" indent="-285750">
              <a:buFont typeface="Arial"/>
              <a:buChar char="•"/>
            </a:pPr>
            <a:r>
              <a:rPr lang="en-US" sz="1800" dirty="0" smtClean="0"/>
              <a:t>Additional sources of revenue are needed to support the Career Development and Developmental Research Programs, to protect the time of SPORE investigators, and to support Core activities and the clinical trials </a:t>
            </a:r>
            <a:r>
              <a:rPr lang="en-US" sz="1800" dirty="0" smtClean="0"/>
              <a:t>enterprise, i.e., Dean, Cancer Center, Donor Endowments</a:t>
            </a:r>
            <a:endParaRPr lang="en-US" sz="1800" dirty="0" smtClean="0"/>
          </a:p>
          <a:p>
            <a:pPr marL="457200" lvl="1" indent="-285750">
              <a:buFont typeface="Arial"/>
              <a:buChar char="•"/>
            </a:pPr>
            <a:endParaRPr lang="en-US" sz="1800" dirty="0" smtClean="0"/>
          </a:p>
          <a:p>
            <a:pPr marL="457200" lvl="1" indent="-285750">
              <a:buFont typeface="Arial"/>
              <a:buChar char="•"/>
            </a:pPr>
            <a:r>
              <a:rPr lang="en-US" sz="1800" dirty="0" smtClean="0"/>
              <a:t>The UCSF Department of Neurological Surgery has been the key supporter of the UCSF Brain Tumor SPORE. </a:t>
            </a:r>
          </a:p>
          <a:p>
            <a:pPr marL="457200" lvl="1" indent="-285750"/>
            <a:endParaRPr lang="en-US" sz="1800" dirty="0"/>
          </a:p>
        </p:txBody>
      </p:sp>
    </p:spTree>
    <p:extLst>
      <p:ext uri="{BB962C8B-B14F-4D97-AF65-F5344CB8AC3E}">
        <p14:creationId xmlns:p14="http://schemas.microsoft.com/office/powerpoint/2010/main" val="54175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a:t>
            </a:r>
            <a:endParaRPr lang="en-US" dirty="0"/>
          </a:p>
        </p:txBody>
      </p:sp>
      <p:sp>
        <p:nvSpPr>
          <p:cNvPr id="2" name="Content Placeholder 1"/>
          <p:cNvSpPr>
            <a:spLocks noGrp="1"/>
          </p:cNvSpPr>
          <p:nvPr>
            <p:ph idx="1"/>
          </p:nvPr>
        </p:nvSpPr>
        <p:spPr>
          <a:xfrm>
            <a:off x="838200" y="1143000"/>
            <a:ext cx="7680960" cy="4724400"/>
          </a:xfrm>
        </p:spPr>
        <p:txBody>
          <a:bodyPr/>
          <a:lstStyle/>
          <a:p>
            <a:pPr marL="285750" indent="-285750">
              <a:spcBef>
                <a:spcPts val="1680"/>
              </a:spcBef>
              <a:buFont typeface="Arial" pitchFamily="34" charset="0"/>
              <a:buChar char="•"/>
            </a:pPr>
            <a:r>
              <a:rPr lang="en-US" sz="2000" dirty="0" smtClean="0"/>
              <a:t>The SPORE mechanism exists to support team-based, translational cancer research</a:t>
            </a:r>
          </a:p>
          <a:p>
            <a:pPr marL="285750" indent="-285750">
              <a:spcBef>
                <a:spcPts val="1680"/>
              </a:spcBef>
              <a:buFont typeface="Arial" pitchFamily="34" charset="0"/>
              <a:buChar char="•"/>
            </a:pPr>
            <a:r>
              <a:rPr lang="en-US" sz="2000" dirty="0" smtClean="0"/>
              <a:t>The SPORE mechanism is an excellent way to build a team research approach as well as to support needed infrastructure and grow local brain tumor research communities</a:t>
            </a:r>
          </a:p>
          <a:p>
            <a:pPr marL="285750" indent="-285750">
              <a:spcBef>
                <a:spcPts val="1680"/>
              </a:spcBef>
              <a:buFont typeface="Arial" pitchFamily="34" charset="0"/>
              <a:buChar char="•"/>
            </a:pPr>
            <a:r>
              <a:rPr lang="en-US" sz="2000" dirty="0" smtClean="0"/>
              <a:t>A small but committed and organized group of translational researchers can successfully compete for SPORE funding</a:t>
            </a:r>
          </a:p>
          <a:p>
            <a:pPr marL="285750" indent="-285750">
              <a:spcBef>
                <a:spcPts val="1680"/>
              </a:spcBef>
              <a:buFont typeface="Arial" pitchFamily="34" charset="0"/>
              <a:buChar char="•"/>
            </a:pPr>
            <a:r>
              <a:rPr lang="en-US" sz="2000" dirty="0" smtClean="0"/>
              <a:t>In an increasingly competitive funding environment, the SPORE mechanism remains an ideal way to fund high-quality translational brain tumor research.</a:t>
            </a:r>
          </a:p>
          <a:p>
            <a:pPr>
              <a:spcBef>
                <a:spcPts val="1680"/>
              </a:spcBef>
            </a:pPr>
            <a:endParaRPr lang="en-US" sz="2000" dirty="0"/>
          </a:p>
        </p:txBody>
      </p:sp>
    </p:spTree>
    <p:extLst>
      <p:ext uri="{BB962C8B-B14F-4D97-AF65-F5344CB8AC3E}">
        <p14:creationId xmlns:p14="http://schemas.microsoft.com/office/powerpoint/2010/main" val="294104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3920" y="2629763"/>
            <a:ext cx="6781800" cy="3416320"/>
          </a:xfrm>
          <a:prstGeom prst="rect">
            <a:avLst/>
          </a:prstGeom>
          <a:noFill/>
        </p:spPr>
        <p:txBody>
          <a:bodyPr wrap="square" rtlCol="0">
            <a:spAutoFit/>
          </a:bodyPr>
          <a:lstStyle/>
          <a:p>
            <a:r>
              <a:rPr lang="en-US" sz="2400" dirty="0">
                <a:solidFill>
                  <a:schemeClr val="bg1"/>
                </a:solidFill>
              </a:rPr>
              <a:t>S</a:t>
            </a:r>
            <a:r>
              <a:rPr lang="en-US" sz="2400" dirty="0" smtClean="0">
                <a:solidFill>
                  <a:schemeClr val="bg1"/>
                </a:solidFill>
              </a:rPr>
              <a:t>upported by  the National Institutes of Health (NIH) through the National Cancer Institute (NCI).</a:t>
            </a:r>
          </a:p>
          <a:p>
            <a:endParaRPr lang="en-US" sz="2400" dirty="0">
              <a:solidFill>
                <a:schemeClr val="bg1"/>
              </a:solidFill>
            </a:endParaRPr>
          </a:p>
          <a:p>
            <a:r>
              <a:rPr lang="en-US" sz="2400" dirty="0" smtClean="0">
                <a:solidFill>
                  <a:schemeClr val="bg1"/>
                </a:solidFill>
              </a:rPr>
              <a:t>5 year awards intended to support investigator-initiated translational research </a:t>
            </a:r>
            <a:r>
              <a:rPr lang="en-US" sz="2400" i="1" u="sng" dirty="0" smtClean="0">
                <a:solidFill>
                  <a:schemeClr val="bg1"/>
                </a:solidFill>
              </a:rPr>
              <a:t>within a team environment</a:t>
            </a:r>
            <a:r>
              <a:rPr lang="en-US" sz="2400" dirty="0" smtClean="0">
                <a:solidFill>
                  <a:schemeClr val="bg1"/>
                </a:solidFill>
              </a:rPr>
              <a:t> that </a:t>
            </a:r>
            <a:r>
              <a:rPr lang="en-US" sz="2400" dirty="0" smtClean="0">
                <a:solidFill>
                  <a:schemeClr val="bg1"/>
                </a:solidFill>
              </a:rPr>
              <a:t>will contribute to improved prevention, early detection, diagnosis, and treatment of </a:t>
            </a:r>
            <a:r>
              <a:rPr lang="en-US" sz="2400" i="1" dirty="0" smtClean="0">
                <a:solidFill>
                  <a:srgbClr val="FFFF00"/>
                </a:solidFill>
              </a:rPr>
              <a:t>organ-specific</a:t>
            </a:r>
            <a:r>
              <a:rPr lang="en-US" sz="2400" dirty="0" smtClean="0">
                <a:solidFill>
                  <a:schemeClr val="bg1"/>
                </a:solidFill>
              </a:rPr>
              <a:t> cancer.</a:t>
            </a:r>
            <a:endParaRPr lang="en-US" sz="2400" dirty="0">
              <a:solidFill>
                <a:schemeClr val="bg1"/>
              </a:solidFill>
            </a:endParaRPr>
          </a:p>
        </p:txBody>
      </p:sp>
      <p:sp>
        <p:nvSpPr>
          <p:cNvPr id="5" name="TextBox 4"/>
          <p:cNvSpPr txBox="1"/>
          <p:nvPr/>
        </p:nvSpPr>
        <p:spPr>
          <a:xfrm>
            <a:off x="914400" y="762000"/>
            <a:ext cx="7696200" cy="1569660"/>
          </a:xfrm>
          <a:prstGeom prst="rect">
            <a:avLst/>
          </a:prstGeom>
          <a:noFill/>
        </p:spPr>
        <p:txBody>
          <a:bodyPr wrap="square" rtlCol="0">
            <a:spAutoFit/>
          </a:bodyPr>
          <a:lstStyle/>
          <a:p>
            <a:r>
              <a:rPr lang="en-US" sz="3200" b="1" dirty="0" smtClean="0">
                <a:solidFill>
                  <a:srgbClr val="FFFF00"/>
                </a:solidFill>
              </a:rPr>
              <a:t>P50 Research Center Grants for Specialized Programs of Research Excellence (SPOREs):</a:t>
            </a:r>
            <a:endParaRPr lang="en-US" sz="3200" b="1" dirty="0">
              <a:solidFill>
                <a:srgbClr val="FFFF00"/>
              </a:solidFill>
            </a:endParaRPr>
          </a:p>
        </p:txBody>
      </p:sp>
    </p:spTree>
    <p:extLst>
      <p:ext uri="{BB962C8B-B14F-4D97-AF65-F5344CB8AC3E}">
        <p14:creationId xmlns:p14="http://schemas.microsoft.com/office/powerpoint/2010/main" val="1802766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BrainCollageBack-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p:cNvSpPr>
            <a:spLocks noGrp="1" noChangeArrowheads="1"/>
          </p:cNvSpPr>
          <p:nvPr>
            <p:ph type="ctrTitle"/>
          </p:nvPr>
        </p:nvSpPr>
        <p:spPr>
          <a:xfrm>
            <a:off x="4114800" y="381000"/>
            <a:ext cx="5029200" cy="1066800"/>
          </a:xfrm>
          <a:noFill/>
          <a:ln/>
        </p:spPr>
        <p:txBody>
          <a:bodyPr/>
          <a:lstStyle/>
          <a:p>
            <a:pPr algn="l"/>
            <a:r>
              <a:rPr lang="en-US" sz="2200" dirty="0">
                <a:latin typeface="Arial Black" charset="0"/>
              </a:rPr>
              <a:t>Thank you for the opportunity to speak</a:t>
            </a:r>
            <a:endParaRPr lang="en-US" sz="2200" i="1" dirty="0">
              <a:latin typeface="Arial Black" charset="0"/>
            </a:endParaRPr>
          </a:p>
        </p:txBody>
      </p:sp>
      <p:pic>
        <p:nvPicPr>
          <p:cNvPr id="1003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14463"/>
            <a:ext cx="2743200" cy="2570162"/>
          </a:xfrm>
          <a:prstGeom prst="rect">
            <a:avLst/>
          </a:prstGeom>
          <a:noFill/>
          <a:extLst>
            <a:ext uri="{909E8E84-426E-40DD-AFC4-6F175D3DCCD1}">
              <a14:hiddenFill xmlns:a14="http://schemas.microsoft.com/office/drawing/2010/main">
                <a:solidFill>
                  <a:srgbClr val="FFFFFF"/>
                </a:solidFill>
              </a14:hiddenFill>
            </a:ext>
          </a:extLst>
        </p:spPr>
      </p:pic>
      <p:sp>
        <p:nvSpPr>
          <p:cNvPr id="100357" name="Text Box 5"/>
          <p:cNvSpPr txBox="1">
            <a:spLocks noChangeArrowheads="1"/>
          </p:cNvSpPr>
          <p:nvPr/>
        </p:nvSpPr>
        <p:spPr bwMode="auto">
          <a:xfrm>
            <a:off x="4191000" y="4895850"/>
            <a:ext cx="4953000" cy="1512722"/>
          </a:xfrm>
          <a:prstGeom prst="rect">
            <a:avLst/>
          </a:prstGeom>
          <a:noFill/>
          <a:ln>
            <a:noFill/>
          </a:ln>
          <a:effectLst>
            <a:outerShdw blurRad="12700" dist="38099" dir="2700000" algn="ctr" rotWithShape="0">
              <a:schemeClr val="tx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lnSpc>
                <a:spcPct val="90000"/>
              </a:lnSpc>
              <a:spcBef>
                <a:spcPct val="20000"/>
              </a:spcBef>
              <a:spcAft>
                <a:spcPct val="0"/>
              </a:spcAft>
            </a:pPr>
            <a:r>
              <a:rPr lang="en-US" sz="2400" b="1" dirty="0">
                <a:solidFill>
                  <a:srgbClr val="FFFF99"/>
                </a:solidFill>
                <a:latin typeface="Arial" charset="0"/>
                <a:ea typeface="ＭＳ Ｐゴシック" charset="0"/>
                <a:cs typeface="ＭＳ Ｐゴシック" charset="0"/>
              </a:rPr>
              <a:t>Mitchel S. Berger, M.D.</a:t>
            </a:r>
          </a:p>
          <a:p>
            <a:pPr fontAlgn="base">
              <a:lnSpc>
                <a:spcPct val="125000"/>
              </a:lnSpc>
              <a:spcBef>
                <a:spcPct val="0"/>
              </a:spcBef>
              <a:spcAft>
                <a:spcPct val="0"/>
              </a:spcAft>
            </a:pPr>
            <a:r>
              <a:rPr lang="en-US" sz="1400" b="1" i="1" dirty="0">
                <a:solidFill>
                  <a:srgbClr val="FFE105"/>
                </a:solidFill>
                <a:latin typeface="Arial" charset="0"/>
                <a:ea typeface="ＭＳ Ｐゴシック" charset="0"/>
                <a:cs typeface="ＭＳ Ｐゴシック" charset="0"/>
              </a:rPr>
              <a:t>Professor and Chair</a:t>
            </a:r>
          </a:p>
          <a:p>
            <a:pPr fontAlgn="base">
              <a:lnSpc>
                <a:spcPct val="85000"/>
              </a:lnSpc>
              <a:spcBef>
                <a:spcPct val="0"/>
              </a:spcBef>
              <a:spcAft>
                <a:spcPct val="0"/>
              </a:spcAft>
            </a:pPr>
            <a:r>
              <a:rPr lang="en-US" sz="1400" b="1" dirty="0">
                <a:solidFill>
                  <a:srgbClr val="FFFFFF"/>
                </a:solidFill>
                <a:latin typeface="Arial" charset="0"/>
                <a:ea typeface="ＭＳ Ｐゴシック" charset="0"/>
                <a:cs typeface="ＭＳ Ｐゴシック" charset="0"/>
              </a:rPr>
              <a:t>Department of Neurological Surgery</a:t>
            </a:r>
          </a:p>
          <a:p>
            <a:pPr fontAlgn="base">
              <a:lnSpc>
                <a:spcPct val="125000"/>
              </a:lnSpc>
              <a:spcBef>
                <a:spcPct val="0"/>
              </a:spcBef>
              <a:spcAft>
                <a:spcPct val="0"/>
              </a:spcAft>
            </a:pPr>
            <a:r>
              <a:rPr lang="en-US" sz="1400" b="1" i="1" dirty="0">
                <a:solidFill>
                  <a:srgbClr val="FFE105"/>
                </a:solidFill>
                <a:latin typeface="Arial" charset="0"/>
                <a:ea typeface="ＭＳ Ｐゴシック" charset="0"/>
                <a:cs typeface="ＭＳ Ｐゴシック" charset="0"/>
              </a:rPr>
              <a:t>Director</a:t>
            </a:r>
            <a:endParaRPr lang="en-US" sz="1400" b="1" dirty="0">
              <a:solidFill>
                <a:srgbClr val="FFE105"/>
              </a:solidFill>
              <a:latin typeface="Arial" charset="0"/>
              <a:ea typeface="ＭＳ Ｐゴシック" charset="0"/>
              <a:cs typeface="ＭＳ Ｐゴシック" charset="0"/>
            </a:endParaRPr>
          </a:p>
          <a:p>
            <a:pPr fontAlgn="base">
              <a:lnSpc>
                <a:spcPct val="85000"/>
              </a:lnSpc>
              <a:spcBef>
                <a:spcPct val="0"/>
              </a:spcBef>
              <a:spcAft>
                <a:spcPct val="0"/>
              </a:spcAft>
            </a:pPr>
            <a:r>
              <a:rPr lang="en-US" sz="1400" b="1" dirty="0">
                <a:solidFill>
                  <a:srgbClr val="FFFFFF"/>
                </a:solidFill>
                <a:latin typeface="Arial" charset="0"/>
                <a:ea typeface="ＭＳ Ｐゴシック" charset="0"/>
                <a:cs typeface="ＭＳ Ｐゴシック" charset="0"/>
              </a:rPr>
              <a:t>Brain Tumor Research Center</a:t>
            </a:r>
          </a:p>
          <a:p>
            <a:pPr fontAlgn="base">
              <a:lnSpc>
                <a:spcPct val="85000"/>
              </a:lnSpc>
              <a:spcBef>
                <a:spcPct val="0"/>
              </a:spcBef>
              <a:spcAft>
                <a:spcPct val="0"/>
              </a:spcAft>
            </a:pPr>
            <a:r>
              <a:rPr lang="en-US" sz="1400" b="1" dirty="0">
                <a:solidFill>
                  <a:srgbClr val="FFFFFF"/>
                </a:solidFill>
                <a:latin typeface="Arial" charset="0"/>
                <a:ea typeface="ＭＳ Ｐゴシック" charset="0"/>
                <a:cs typeface="ＭＳ Ｐゴシック" charset="0"/>
              </a:rPr>
              <a:t>University of California San Francisco</a:t>
            </a:r>
          </a:p>
        </p:txBody>
      </p:sp>
      <p:sp>
        <p:nvSpPr>
          <p:cNvPr id="100358" name="Line 6"/>
          <p:cNvSpPr>
            <a:spLocks noChangeShapeType="1"/>
          </p:cNvSpPr>
          <p:nvPr/>
        </p:nvSpPr>
        <p:spPr bwMode="auto">
          <a:xfrm>
            <a:off x="4191000" y="228600"/>
            <a:ext cx="48006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dirty="0">
              <a:solidFill>
                <a:srgbClr val="000000"/>
              </a:solidFill>
              <a:latin typeface="Arial" charset="0"/>
              <a:ea typeface="ＭＳ Ｐゴシック" charset="0"/>
              <a:cs typeface="Arial"/>
            </a:endParaRPr>
          </a:p>
        </p:txBody>
      </p:sp>
      <p:sp>
        <p:nvSpPr>
          <p:cNvPr id="100359" name="Line 7"/>
          <p:cNvSpPr>
            <a:spLocks noChangeShapeType="1"/>
          </p:cNvSpPr>
          <p:nvPr/>
        </p:nvSpPr>
        <p:spPr bwMode="auto">
          <a:xfrm>
            <a:off x="4267200" y="4899025"/>
            <a:ext cx="4724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fontAlgn="base" hangingPunct="0">
              <a:spcBef>
                <a:spcPct val="0"/>
              </a:spcBef>
              <a:spcAft>
                <a:spcPct val="0"/>
              </a:spcAft>
            </a:pPr>
            <a:endParaRPr lang="en-US" dirty="0">
              <a:solidFill>
                <a:srgbClr val="000000"/>
              </a:solidFill>
              <a:latin typeface="Arial" charset="0"/>
              <a:ea typeface="ＭＳ Ｐゴシック" charset="0"/>
              <a:cs typeface="Arial"/>
            </a:endParaRPr>
          </a:p>
        </p:txBody>
      </p:sp>
    </p:spTree>
    <p:extLst>
      <p:ext uri="{BB962C8B-B14F-4D97-AF65-F5344CB8AC3E}">
        <p14:creationId xmlns:p14="http://schemas.microsoft.com/office/powerpoint/2010/main" val="321117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609600"/>
            <a:ext cx="7086600" cy="3046988"/>
          </a:xfrm>
          <a:prstGeom prst="rect">
            <a:avLst/>
          </a:prstGeom>
          <a:noFill/>
        </p:spPr>
        <p:txBody>
          <a:bodyPr wrap="square" rtlCol="0">
            <a:spAutoFit/>
          </a:bodyPr>
          <a:lstStyle/>
          <a:p>
            <a:pPr algn="ctr"/>
            <a:r>
              <a:rPr lang="en-US" sz="4800" dirty="0" smtClean="0">
                <a:solidFill>
                  <a:srgbClr val="FFFF00"/>
                </a:solidFill>
              </a:rPr>
              <a:t>Using the SPORE Grant Mechanism to Build </a:t>
            </a:r>
            <a:r>
              <a:rPr lang="en-US" sz="4800" dirty="0">
                <a:solidFill>
                  <a:srgbClr val="FFFF00"/>
                </a:solidFill>
              </a:rPr>
              <a:t>M</a:t>
            </a:r>
            <a:r>
              <a:rPr lang="en-US" sz="4800" dirty="0" smtClean="0">
                <a:solidFill>
                  <a:srgbClr val="FFFF00"/>
                </a:solidFill>
              </a:rPr>
              <a:t>ulti-disciplinary </a:t>
            </a:r>
            <a:r>
              <a:rPr lang="en-US" sz="4800" dirty="0">
                <a:solidFill>
                  <a:srgbClr val="FFFF00"/>
                </a:solidFill>
              </a:rPr>
              <a:t>T</a:t>
            </a:r>
            <a:r>
              <a:rPr lang="en-US" sz="4800" dirty="0" smtClean="0">
                <a:solidFill>
                  <a:srgbClr val="FFFF00"/>
                </a:solidFill>
              </a:rPr>
              <a:t>eam </a:t>
            </a:r>
            <a:r>
              <a:rPr lang="en-US" sz="4800" dirty="0">
                <a:solidFill>
                  <a:srgbClr val="FFFF00"/>
                </a:solidFill>
              </a:rPr>
              <a:t>S</a:t>
            </a:r>
            <a:r>
              <a:rPr lang="en-US" sz="4800" dirty="0" smtClean="0">
                <a:solidFill>
                  <a:srgbClr val="FFFF00"/>
                </a:solidFill>
              </a:rPr>
              <a:t>cience</a:t>
            </a:r>
            <a:endParaRPr lang="en-US" sz="4800" dirty="0">
              <a:solidFill>
                <a:srgbClr val="FFFF00"/>
              </a:solidFill>
            </a:endParaRPr>
          </a:p>
        </p:txBody>
      </p:sp>
      <p:sp>
        <p:nvSpPr>
          <p:cNvPr id="5" name="TextBox 4"/>
          <p:cNvSpPr txBox="1"/>
          <p:nvPr/>
        </p:nvSpPr>
        <p:spPr>
          <a:xfrm>
            <a:off x="1981200" y="4495800"/>
            <a:ext cx="5105400" cy="1200329"/>
          </a:xfrm>
          <a:prstGeom prst="rect">
            <a:avLst/>
          </a:prstGeom>
          <a:noFill/>
        </p:spPr>
        <p:txBody>
          <a:bodyPr wrap="square" rtlCol="0">
            <a:spAutoFit/>
          </a:bodyPr>
          <a:lstStyle/>
          <a:p>
            <a:pPr algn="ctr"/>
            <a:r>
              <a:rPr lang="en-US" sz="2400" dirty="0" smtClean="0">
                <a:solidFill>
                  <a:schemeClr val="bg1"/>
                </a:solidFill>
              </a:rPr>
              <a:t>Mitch Berger, MD</a:t>
            </a:r>
          </a:p>
          <a:p>
            <a:pPr algn="ctr"/>
            <a:r>
              <a:rPr lang="en-US" sz="2400" dirty="0" smtClean="0">
                <a:solidFill>
                  <a:schemeClr val="bg1"/>
                </a:solidFill>
              </a:rPr>
              <a:t>Chair</a:t>
            </a:r>
          </a:p>
          <a:p>
            <a:pPr algn="ctr"/>
            <a:r>
              <a:rPr lang="en-US" sz="2400" dirty="0" smtClean="0">
                <a:solidFill>
                  <a:schemeClr val="bg1"/>
                </a:solidFill>
              </a:rPr>
              <a:t>UCSF </a:t>
            </a:r>
            <a:r>
              <a:rPr lang="en-US" sz="2400" dirty="0" err="1" smtClean="0">
                <a:solidFill>
                  <a:schemeClr val="bg1"/>
                </a:solidFill>
              </a:rPr>
              <a:t>Dept</a:t>
            </a:r>
            <a:r>
              <a:rPr lang="en-US" sz="2400" dirty="0" smtClean="0">
                <a:solidFill>
                  <a:schemeClr val="bg1"/>
                </a:solidFill>
              </a:rPr>
              <a:t> of Neurological Surgery</a:t>
            </a:r>
            <a:endParaRPr lang="en-US" sz="2400" dirty="0">
              <a:solidFill>
                <a:schemeClr val="bg1"/>
              </a:solidFill>
            </a:endParaRPr>
          </a:p>
        </p:txBody>
      </p:sp>
    </p:spTree>
    <p:extLst>
      <p:ext uri="{BB962C8B-B14F-4D97-AF65-F5344CB8AC3E}">
        <p14:creationId xmlns:p14="http://schemas.microsoft.com/office/powerpoint/2010/main" val="16912469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28"/>
          <p:cNvSpPr/>
          <p:nvPr/>
        </p:nvSpPr>
        <p:spPr bwMode="auto">
          <a:xfrm>
            <a:off x="152400" y="914400"/>
            <a:ext cx="8839200" cy="5943600"/>
          </a:xfrm>
          <a:prstGeom prst="rect">
            <a:avLst/>
          </a:prstGeom>
          <a:gradFill>
            <a:gsLst>
              <a:gs pos="0">
                <a:schemeClr val="bg1">
                  <a:lumMod val="100000"/>
                  <a:alpha val="0"/>
                </a:schemeClr>
              </a:gs>
              <a:gs pos="50000">
                <a:schemeClr val="bg1"/>
              </a:gs>
              <a:gs pos="100000">
                <a:schemeClr val="bg1"/>
              </a:gs>
            </a:gsLst>
            <a:lin ang="5400000" scaled="0"/>
          </a:gradFill>
          <a:ln w="9525" cap="flat" cmpd="sng" algn="ctr">
            <a:noFill/>
            <a:prstDash val="solid"/>
            <a:round/>
            <a:headEnd type="none" w="med" len="med"/>
            <a:tailEnd type="none" w="med" len="med"/>
          </a:ln>
          <a:effectLst/>
          <a:extLst/>
        </p:spPr>
        <p:txBody>
          <a:bodyPr/>
          <a:lstStyle/>
          <a:p>
            <a:pPr fontAlgn="base">
              <a:spcBef>
                <a:spcPct val="0"/>
              </a:spcBef>
              <a:spcAft>
                <a:spcPct val="0"/>
              </a:spcAft>
              <a:defRPr/>
            </a:pPr>
            <a:endParaRPr lang="en-US">
              <a:solidFill>
                <a:srgbClr val="0D6072"/>
              </a:solidFill>
              <a:latin typeface="Arial" charset="0"/>
              <a:ea typeface="ＭＳ Ｐゴシック" charset="-128"/>
              <a:cs typeface="Arial" charset="0"/>
            </a:endParaRPr>
          </a:p>
        </p:txBody>
      </p:sp>
      <p:sp>
        <p:nvSpPr>
          <p:cNvPr id="50179" name="Rectangle 4"/>
          <p:cNvSpPr>
            <a:spLocks noGrp="1" noChangeArrowheads="1"/>
          </p:cNvSpPr>
          <p:nvPr>
            <p:ph type="title"/>
          </p:nvPr>
        </p:nvSpPr>
        <p:spPr bwMode="auto">
          <a:xfrm>
            <a:off x="533400" y="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900" b="1" smtClean="0">
                <a:solidFill>
                  <a:srgbClr val="FFFF00"/>
                </a:solidFill>
                <a:latin typeface="Arial" charset="0"/>
                <a:ea typeface="ＭＳ Ｐゴシック" charset="-128"/>
                <a:cs typeface="Arial" charset="0"/>
              </a:rPr>
              <a:t>HSP vaccine (G200)  and Bevacizumab </a:t>
            </a:r>
            <a:br>
              <a:rPr lang="en-US" sz="2900" b="1" smtClean="0">
                <a:solidFill>
                  <a:srgbClr val="FFFF00"/>
                </a:solidFill>
                <a:latin typeface="Arial" charset="0"/>
                <a:ea typeface="ＭＳ Ｐゴシック" charset="-128"/>
                <a:cs typeface="Arial" charset="0"/>
              </a:rPr>
            </a:br>
            <a:r>
              <a:rPr lang="en-US" sz="2900" b="1" smtClean="0">
                <a:solidFill>
                  <a:srgbClr val="FFFF00"/>
                </a:solidFill>
                <a:latin typeface="Arial" charset="0"/>
                <a:ea typeface="ＭＳ Ｐゴシック" charset="-128"/>
                <a:cs typeface="Arial" charset="0"/>
              </a:rPr>
              <a:t>for recurrent GBM (</a:t>
            </a:r>
            <a:r>
              <a:rPr lang="en-US" sz="2200" b="1" smtClean="0">
                <a:solidFill>
                  <a:srgbClr val="FFFF00"/>
                </a:solidFill>
                <a:latin typeface="Arial" charset="0"/>
                <a:ea typeface="ＭＳ Ｐゴシック" charset="-128"/>
                <a:cs typeface="Arial" charset="0"/>
              </a:rPr>
              <a:t>ALLIANCE A071101) </a:t>
            </a:r>
            <a:r>
              <a:rPr lang="en-US" sz="2500" b="1" smtClean="0">
                <a:solidFill>
                  <a:srgbClr val="FFFF00"/>
                </a:solidFill>
                <a:latin typeface="Arial" charset="0"/>
                <a:ea typeface="ＭＳ Ｐゴシック" charset="-128"/>
                <a:cs typeface="Arial" charset="0"/>
              </a:rPr>
              <a:t/>
            </a:r>
            <a:br>
              <a:rPr lang="en-US" sz="2500" b="1" smtClean="0">
                <a:solidFill>
                  <a:srgbClr val="FFFF00"/>
                </a:solidFill>
                <a:latin typeface="Arial" charset="0"/>
                <a:ea typeface="ＭＳ Ｐゴシック" charset="-128"/>
                <a:cs typeface="Arial" charset="0"/>
              </a:rPr>
            </a:br>
            <a:endParaRPr lang="en-US" sz="2500" b="1" smtClean="0">
              <a:solidFill>
                <a:srgbClr val="FFFF00"/>
              </a:solidFill>
              <a:latin typeface="Arial" charset="0"/>
              <a:ea typeface="ＭＳ Ｐゴシック" charset="-128"/>
              <a:cs typeface="Arial" charset="0"/>
            </a:endParaRPr>
          </a:p>
        </p:txBody>
      </p:sp>
      <p:sp>
        <p:nvSpPr>
          <p:cNvPr id="50180" name="AutoShape 6"/>
          <p:cNvSpPr>
            <a:spLocks noChangeAspect="1" noChangeArrowheads="1"/>
          </p:cNvSpPr>
          <p:nvPr/>
        </p:nvSpPr>
        <p:spPr bwMode="auto">
          <a:xfrm>
            <a:off x="-307975" y="187325"/>
            <a:ext cx="92265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fr-FR" b="1" smtClean="0">
              <a:solidFill>
                <a:srgbClr val="000000"/>
              </a:solidFill>
              <a:latin typeface="Arial" charset="0"/>
              <a:ea typeface="ＭＳ Ｐゴシック" charset="-128"/>
              <a:cs typeface="Arial" charset="0"/>
            </a:endParaRPr>
          </a:p>
        </p:txBody>
      </p:sp>
      <p:sp>
        <p:nvSpPr>
          <p:cNvPr id="50181" name="Line 7"/>
          <p:cNvSpPr>
            <a:spLocks noChangeShapeType="1"/>
          </p:cNvSpPr>
          <p:nvPr/>
        </p:nvSpPr>
        <p:spPr bwMode="auto">
          <a:xfrm flipV="1">
            <a:off x="2876550" y="2984500"/>
            <a:ext cx="466725"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2" name="Line 8"/>
          <p:cNvSpPr>
            <a:spLocks noChangeShapeType="1"/>
          </p:cNvSpPr>
          <p:nvPr/>
        </p:nvSpPr>
        <p:spPr bwMode="auto">
          <a:xfrm>
            <a:off x="1524000" y="2982913"/>
            <a:ext cx="309563" cy="3175"/>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3" name="Text Box 9"/>
          <p:cNvSpPr txBox="1">
            <a:spLocks noChangeArrowheads="1"/>
          </p:cNvSpPr>
          <p:nvPr/>
        </p:nvSpPr>
        <p:spPr bwMode="auto">
          <a:xfrm>
            <a:off x="381000" y="2670175"/>
            <a:ext cx="1122363" cy="720725"/>
          </a:xfrm>
          <a:prstGeom prst="rect">
            <a:avLst/>
          </a:prstGeom>
          <a:solidFill>
            <a:srgbClr val="27314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RECURRENT GBM</a:t>
            </a:r>
            <a:r>
              <a:rPr lang="en-US" sz="1100" smtClean="0">
                <a:solidFill>
                  <a:srgbClr val="005172"/>
                </a:solidFill>
                <a:latin typeface="Verdana" pitchFamily="34" charset="0"/>
                <a:cs typeface="Arial" charset="0"/>
              </a:rPr>
              <a:t> </a:t>
            </a:r>
            <a:endParaRPr lang="en-US" sz="1100" smtClean="0">
              <a:solidFill>
                <a:srgbClr val="000000"/>
              </a:solidFill>
              <a:cs typeface="Arial" charset="0"/>
            </a:endParaRPr>
          </a:p>
        </p:txBody>
      </p:sp>
      <p:sp>
        <p:nvSpPr>
          <p:cNvPr id="50184" name="Line 10"/>
          <p:cNvSpPr>
            <a:spLocks noChangeShapeType="1"/>
          </p:cNvSpPr>
          <p:nvPr/>
        </p:nvSpPr>
        <p:spPr bwMode="auto">
          <a:xfrm flipV="1">
            <a:off x="6327775" y="2266950"/>
            <a:ext cx="211138"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5" name="Line 11"/>
          <p:cNvSpPr>
            <a:spLocks noChangeShapeType="1"/>
          </p:cNvSpPr>
          <p:nvPr/>
        </p:nvSpPr>
        <p:spPr bwMode="auto">
          <a:xfrm flipV="1">
            <a:off x="6321425" y="3592513"/>
            <a:ext cx="215900" cy="1587"/>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6" name="Line 12"/>
          <p:cNvSpPr>
            <a:spLocks noChangeShapeType="1"/>
          </p:cNvSpPr>
          <p:nvPr/>
        </p:nvSpPr>
        <p:spPr bwMode="auto">
          <a:xfrm flipV="1">
            <a:off x="7664450" y="2473325"/>
            <a:ext cx="215900"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7" name="Line 13"/>
          <p:cNvSpPr>
            <a:spLocks noChangeShapeType="1"/>
          </p:cNvSpPr>
          <p:nvPr/>
        </p:nvSpPr>
        <p:spPr bwMode="auto">
          <a:xfrm flipV="1">
            <a:off x="7664450" y="3273425"/>
            <a:ext cx="209550"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88" name="Text Box 14"/>
          <p:cNvSpPr txBox="1">
            <a:spLocks noChangeArrowheads="1"/>
          </p:cNvSpPr>
          <p:nvPr/>
        </p:nvSpPr>
        <p:spPr bwMode="auto">
          <a:xfrm>
            <a:off x="7908925" y="2205038"/>
            <a:ext cx="222250" cy="1527175"/>
          </a:xfrm>
          <a:prstGeom prst="rect">
            <a:avLst/>
          </a:prstGeom>
          <a:solidFill>
            <a:srgbClr val="27314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S</a:t>
            </a:r>
          </a:p>
          <a:p>
            <a:pPr algn="ctr" eaLnBrk="1" fontAlgn="base" hangingPunct="1">
              <a:spcBef>
                <a:spcPct val="0"/>
              </a:spcBef>
              <a:spcAft>
                <a:spcPct val="0"/>
              </a:spcAft>
            </a:pPr>
            <a:r>
              <a:rPr lang="en-US" sz="1100" smtClean="0">
                <a:solidFill>
                  <a:srgbClr val="FFFFFF"/>
                </a:solidFill>
                <a:latin typeface="Verdana" pitchFamily="34" charset="0"/>
                <a:cs typeface="Arial" charset="0"/>
              </a:rPr>
              <a:t>U</a:t>
            </a:r>
          </a:p>
          <a:p>
            <a:pPr algn="ctr" eaLnBrk="1" fontAlgn="base" hangingPunct="1">
              <a:spcBef>
                <a:spcPct val="0"/>
              </a:spcBef>
              <a:spcAft>
                <a:spcPct val="0"/>
              </a:spcAft>
            </a:pPr>
            <a:r>
              <a:rPr lang="en-US" sz="1100" smtClean="0">
                <a:solidFill>
                  <a:srgbClr val="FFFFFF"/>
                </a:solidFill>
                <a:latin typeface="Verdana" pitchFamily="34" charset="0"/>
                <a:cs typeface="Arial" charset="0"/>
              </a:rPr>
              <a:t>R</a:t>
            </a:r>
            <a:br>
              <a:rPr lang="en-US" sz="1100" smtClean="0">
                <a:solidFill>
                  <a:srgbClr val="FFFFFF"/>
                </a:solidFill>
                <a:latin typeface="Verdana" pitchFamily="34" charset="0"/>
                <a:cs typeface="Arial" charset="0"/>
              </a:rPr>
            </a:br>
            <a:r>
              <a:rPr lang="en-US" sz="1100" smtClean="0">
                <a:solidFill>
                  <a:srgbClr val="FFFFFF"/>
                </a:solidFill>
                <a:latin typeface="Verdana" pitchFamily="34" charset="0"/>
                <a:cs typeface="Arial" charset="0"/>
              </a:rPr>
              <a:t>V</a:t>
            </a:r>
            <a:br>
              <a:rPr lang="en-US" sz="1100" smtClean="0">
                <a:solidFill>
                  <a:srgbClr val="FFFFFF"/>
                </a:solidFill>
                <a:latin typeface="Verdana" pitchFamily="34" charset="0"/>
                <a:cs typeface="Arial" charset="0"/>
              </a:rPr>
            </a:br>
            <a:r>
              <a:rPr lang="en-US" sz="1100" smtClean="0">
                <a:solidFill>
                  <a:srgbClr val="FFFFFF"/>
                </a:solidFill>
                <a:latin typeface="Verdana" pitchFamily="34" charset="0"/>
                <a:cs typeface="Arial" charset="0"/>
              </a:rPr>
              <a:t>I</a:t>
            </a:r>
            <a:br>
              <a:rPr lang="en-US" sz="1100" smtClean="0">
                <a:solidFill>
                  <a:srgbClr val="FFFFFF"/>
                </a:solidFill>
                <a:latin typeface="Verdana" pitchFamily="34" charset="0"/>
                <a:cs typeface="Arial" charset="0"/>
              </a:rPr>
            </a:br>
            <a:r>
              <a:rPr lang="en-US" sz="1100" smtClean="0">
                <a:solidFill>
                  <a:srgbClr val="FFFFFF"/>
                </a:solidFill>
                <a:latin typeface="Verdana" pitchFamily="34" charset="0"/>
                <a:cs typeface="Arial" charset="0"/>
              </a:rPr>
              <a:t>V</a:t>
            </a:r>
            <a:br>
              <a:rPr lang="en-US" sz="1100" smtClean="0">
                <a:solidFill>
                  <a:srgbClr val="FFFFFF"/>
                </a:solidFill>
                <a:latin typeface="Verdana" pitchFamily="34" charset="0"/>
                <a:cs typeface="Arial" charset="0"/>
              </a:rPr>
            </a:br>
            <a:r>
              <a:rPr lang="en-US" sz="1100" smtClean="0">
                <a:solidFill>
                  <a:srgbClr val="FFFFFF"/>
                </a:solidFill>
                <a:latin typeface="Verdana" pitchFamily="34" charset="0"/>
                <a:cs typeface="Arial" charset="0"/>
              </a:rPr>
              <a:t>A</a:t>
            </a:r>
            <a:br>
              <a:rPr lang="en-US" sz="1100" smtClean="0">
                <a:solidFill>
                  <a:srgbClr val="FFFFFF"/>
                </a:solidFill>
                <a:latin typeface="Verdana" pitchFamily="34" charset="0"/>
                <a:cs typeface="Arial" charset="0"/>
              </a:rPr>
            </a:br>
            <a:r>
              <a:rPr lang="en-US" sz="1100" smtClean="0">
                <a:solidFill>
                  <a:srgbClr val="FFFFFF"/>
                </a:solidFill>
                <a:latin typeface="Verdana" pitchFamily="34" charset="0"/>
                <a:cs typeface="Arial" charset="0"/>
              </a:rPr>
              <a:t>L</a:t>
            </a:r>
            <a:endParaRPr lang="en-US" sz="1100" smtClean="0">
              <a:solidFill>
                <a:srgbClr val="000000"/>
              </a:solidFill>
              <a:cs typeface="Arial" charset="0"/>
            </a:endParaRPr>
          </a:p>
        </p:txBody>
      </p:sp>
      <p:sp>
        <p:nvSpPr>
          <p:cNvPr id="50189" name="Text Box 15"/>
          <p:cNvSpPr txBox="1">
            <a:spLocks noChangeArrowheads="1"/>
          </p:cNvSpPr>
          <p:nvPr/>
        </p:nvSpPr>
        <p:spPr bwMode="auto">
          <a:xfrm>
            <a:off x="1843088" y="2670175"/>
            <a:ext cx="1062037" cy="720725"/>
          </a:xfrm>
          <a:prstGeom prst="rect">
            <a:avLst/>
          </a:prstGeom>
          <a:solidFill>
            <a:srgbClr val="005AB4"/>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u="sng" smtClean="0">
                <a:solidFill>
                  <a:srgbClr val="FFFFFF"/>
                </a:solidFill>
                <a:latin typeface="Verdana" pitchFamily="34" charset="0"/>
                <a:cs typeface="Arial" charset="0"/>
              </a:rPr>
              <a:t>&gt;</a:t>
            </a:r>
            <a:r>
              <a:rPr lang="en-US" sz="1100" smtClean="0">
                <a:solidFill>
                  <a:srgbClr val="FFFFFF"/>
                </a:solidFill>
                <a:latin typeface="Verdana" pitchFamily="34" charset="0"/>
                <a:cs typeface="Arial" charset="0"/>
              </a:rPr>
              <a:t>90%</a:t>
            </a:r>
          </a:p>
          <a:p>
            <a:pPr algn="ctr" eaLnBrk="1" fontAlgn="base" hangingPunct="1">
              <a:spcBef>
                <a:spcPct val="0"/>
              </a:spcBef>
              <a:spcAft>
                <a:spcPct val="0"/>
              </a:spcAft>
            </a:pPr>
            <a:r>
              <a:rPr lang="en-US" sz="1100" smtClean="0">
                <a:solidFill>
                  <a:srgbClr val="FFFFFF"/>
                </a:solidFill>
                <a:latin typeface="Verdana" pitchFamily="34" charset="0"/>
                <a:cs typeface="Arial" charset="0"/>
              </a:rPr>
              <a:t>RESECTION; KPS&gt;70</a:t>
            </a:r>
            <a:endParaRPr lang="en-US" sz="1100" smtClean="0">
              <a:solidFill>
                <a:srgbClr val="000000"/>
              </a:solidFill>
              <a:cs typeface="Arial" charset="0"/>
            </a:endParaRPr>
          </a:p>
        </p:txBody>
      </p:sp>
      <p:sp>
        <p:nvSpPr>
          <p:cNvPr id="50190" name="Text Box 17"/>
          <p:cNvSpPr txBox="1">
            <a:spLocks noChangeArrowheads="1"/>
          </p:cNvSpPr>
          <p:nvPr/>
        </p:nvSpPr>
        <p:spPr bwMode="auto">
          <a:xfrm>
            <a:off x="4945063" y="3462338"/>
            <a:ext cx="1358900" cy="812800"/>
          </a:xfrm>
          <a:prstGeom prst="rect">
            <a:avLst/>
          </a:prstGeom>
          <a:solidFill>
            <a:srgbClr val="0000F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Bevacizuma</a:t>
            </a:r>
            <a:r>
              <a:rPr lang="en-US" sz="1000" smtClean="0">
                <a:solidFill>
                  <a:srgbClr val="FFFFFF"/>
                </a:solidFill>
                <a:latin typeface="Verdana" pitchFamily="34" charset="0"/>
                <a:cs typeface="Arial" charset="0"/>
              </a:rPr>
              <a:t>b alone</a:t>
            </a:r>
            <a:endParaRPr lang="en-US" sz="1000" smtClean="0">
              <a:solidFill>
                <a:srgbClr val="000000"/>
              </a:solidFill>
              <a:cs typeface="Arial" charset="0"/>
            </a:endParaRPr>
          </a:p>
        </p:txBody>
      </p:sp>
      <p:sp>
        <p:nvSpPr>
          <p:cNvPr id="50191" name="Text Box 18"/>
          <p:cNvSpPr txBox="1">
            <a:spLocks noChangeArrowheads="1"/>
          </p:cNvSpPr>
          <p:nvPr/>
        </p:nvSpPr>
        <p:spPr bwMode="auto">
          <a:xfrm>
            <a:off x="4945063" y="1554163"/>
            <a:ext cx="1382712" cy="820737"/>
          </a:xfrm>
          <a:prstGeom prst="rect">
            <a:avLst/>
          </a:prstGeom>
          <a:solidFill>
            <a:srgbClr val="FF0000"/>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G-200 +</a:t>
            </a:r>
          </a:p>
          <a:p>
            <a:pPr algn="ctr" eaLnBrk="1" fontAlgn="base" hangingPunct="1">
              <a:spcBef>
                <a:spcPct val="0"/>
              </a:spcBef>
              <a:spcAft>
                <a:spcPct val="0"/>
              </a:spcAft>
            </a:pPr>
            <a:r>
              <a:rPr lang="en-US" sz="1100" smtClean="0">
                <a:solidFill>
                  <a:srgbClr val="FFFFFF"/>
                </a:solidFill>
                <a:latin typeface="Verdana" pitchFamily="34" charset="0"/>
                <a:cs typeface="Arial" charset="0"/>
              </a:rPr>
              <a:t>bevacizumab</a:t>
            </a:r>
            <a:endParaRPr lang="en-US" sz="1100" smtClean="0">
              <a:solidFill>
                <a:srgbClr val="000000"/>
              </a:solidFill>
              <a:cs typeface="Arial" charset="0"/>
            </a:endParaRPr>
          </a:p>
        </p:txBody>
      </p:sp>
      <p:sp>
        <p:nvSpPr>
          <p:cNvPr id="50192" name="Text Box 22"/>
          <p:cNvSpPr txBox="1">
            <a:spLocks noChangeArrowheads="1"/>
          </p:cNvSpPr>
          <p:nvPr/>
        </p:nvSpPr>
        <p:spPr bwMode="auto">
          <a:xfrm>
            <a:off x="4495800" y="1371600"/>
            <a:ext cx="228600" cy="2819400"/>
          </a:xfrm>
          <a:prstGeom prst="rect">
            <a:avLst/>
          </a:prstGeom>
          <a:solidFill>
            <a:srgbClr val="27314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R</a:t>
            </a:r>
          </a:p>
          <a:p>
            <a:pPr algn="ctr" eaLnBrk="1" fontAlgn="base" hangingPunct="1">
              <a:spcBef>
                <a:spcPct val="0"/>
              </a:spcBef>
              <a:spcAft>
                <a:spcPct val="0"/>
              </a:spcAft>
            </a:pPr>
            <a:r>
              <a:rPr lang="en-US" sz="1100" smtClean="0">
                <a:solidFill>
                  <a:srgbClr val="FFFFFF"/>
                </a:solidFill>
                <a:latin typeface="Verdana" pitchFamily="34" charset="0"/>
                <a:cs typeface="Arial" charset="0"/>
              </a:rPr>
              <a:t>A</a:t>
            </a:r>
          </a:p>
          <a:p>
            <a:pPr algn="ctr" eaLnBrk="1" fontAlgn="base" hangingPunct="1">
              <a:spcBef>
                <a:spcPct val="0"/>
              </a:spcBef>
              <a:spcAft>
                <a:spcPct val="0"/>
              </a:spcAft>
            </a:pPr>
            <a:r>
              <a:rPr lang="en-US" sz="1100" smtClean="0">
                <a:solidFill>
                  <a:srgbClr val="FFFFFF"/>
                </a:solidFill>
                <a:latin typeface="Verdana" pitchFamily="34" charset="0"/>
                <a:cs typeface="Arial" charset="0"/>
              </a:rPr>
              <a:t>N</a:t>
            </a:r>
          </a:p>
          <a:p>
            <a:pPr algn="ctr" eaLnBrk="1" fontAlgn="base" hangingPunct="1">
              <a:spcBef>
                <a:spcPct val="0"/>
              </a:spcBef>
              <a:spcAft>
                <a:spcPct val="0"/>
              </a:spcAft>
            </a:pPr>
            <a:r>
              <a:rPr lang="en-US" sz="1100" smtClean="0">
                <a:solidFill>
                  <a:srgbClr val="FFFFFF"/>
                </a:solidFill>
                <a:latin typeface="Verdana" pitchFamily="34" charset="0"/>
                <a:cs typeface="Arial" charset="0"/>
              </a:rPr>
              <a:t>D</a:t>
            </a:r>
          </a:p>
          <a:p>
            <a:pPr algn="ctr" eaLnBrk="1" fontAlgn="base" hangingPunct="1">
              <a:spcBef>
                <a:spcPct val="0"/>
              </a:spcBef>
              <a:spcAft>
                <a:spcPct val="0"/>
              </a:spcAft>
            </a:pPr>
            <a:r>
              <a:rPr lang="en-US" sz="1100" smtClean="0">
                <a:solidFill>
                  <a:srgbClr val="FFFFFF"/>
                </a:solidFill>
                <a:latin typeface="Verdana" pitchFamily="34" charset="0"/>
                <a:cs typeface="Arial" charset="0"/>
              </a:rPr>
              <a:t>O</a:t>
            </a:r>
          </a:p>
          <a:p>
            <a:pPr algn="ctr" eaLnBrk="1" fontAlgn="base" hangingPunct="1">
              <a:spcBef>
                <a:spcPct val="0"/>
              </a:spcBef>
              <a:spcAft>
                <a:spcPct val="0"/>
              </a:spcAft>
            </a:pPr>
            <a:r>
              <a:rPr lang="en-US" sz="1100" smtClean="0">
                <a:solidFill>
                  <a:srgbClr val="FFFFFF"/>
                </a:solidFill>
                <a:latin typeface="Verdana" pitchFamily="34" charset="0"/>
                <a:cs typeface="Arial" charset="0"/>
              </a:rPr>
              <a:t>MI</a:t>
            </a:r>
          </a:p>
          <a:p>
            <a:pPr algn="ctr" eaLnBrk="1" fontAlgn="base" hangingPunct="1">
              <a:spcBef>
                <a:spcPct val="0"/>
              </a:spcBef>
              <a:spcAft>
                <a:spcPct val="0"/>
              </a:spcAft>
            </a:pPr>
            <a:r>
              <a:rPr lang="en-US" sz="1100" smtClean="0">
                <a:solidFill>
                  <a:srgbClr val="FFFFFF"/>
                </a:solidFill>
                <a:latin typeface="Verdana" pitchFamily="34" charset="0"/>
                <a:cs typeface="Arial" charset="0"/>
              </a:rPr>
              <a:t>Z</a:t>
            </a:r>
          </a:p>
          <a:p>
            <a:pPr algn="ctr" eaLnBrk="1" fontAlgn="base" hangingPunct="1">
              <a:spcBef>
                <a:spcPct val="0"/>
              </a:spcBef>
              <a:spcAft>
                <a:spcPct val="0"/>
              </a:spcAft>
            </a:pPr>
            <a:r>
              <a:rPr lang="en-US" sz="1100" smtClean="0">
                <a:solidFill>
                  <a:srgbClr val="FFFFFF"/>
                </a:solidFill>
                <a:latin typeface="Verdana" pitchFamily="34" charset="0"/>
                <a:cs typeface="Arial" charset="0"/>
              </a:rPr>
              <a:t>E</a:t>
            </a:r>
            <a:r>
              <a:rPr lang="en-US" sz="800" smtClean="0">
                <a:solidFill>
                  <a:srgbClr val="FFFFFF"/>
                </a:solidFill>
                <a:latin typeface="Verdana" pitchFamily="34" charset="0"/>
                <a:cs typeface="Arial" charset="0"/>
              </a:rPr>
              <a:t> </a:t>
            </a:r>
            <a:endParaRPr lang="en-US" smtClean="0">
              <a:solidFill>
                <a:srgbClr val="000000"/>
              </a:solidFill>
              <a:cs typeface="Arial" charset="0"/>
            </a:endParaRPr>
          </a:p>
        </p:txBody>
      </p:sp>
      <p:sp>
        <p:nvSpPr>
          <p:cNvPr id="50193" name="Text Box 23"/>
          <p:cNvSpPr txBox="1">
            <a:spLocks noChangeArrowheads="1"/>
          </p:cNvSpPr>
          <p:nvPr/>
        </p:nvSpPr>
        <p:spPr bwMode="auto">
          <a:xfrm>
            <a:off x="3343275" y="1125538"/>
            <a:ext cx="225425" cy="3630612"/>
          </a:xfrm>
          <a:prstGeom prst="rect">
            <a:avLst/>
          </a:prstGeom>
          <a:solidFill>
            <a:srgbClr val="27314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PATH </a:t>
            </a:r>
          </a:p>
          <a:p>
            <a:pPr algn="ctr" eaLnBrk="1" fontAlgn="base" hangingPunct="1">
              <a:spcBef>
                <a:spcPct val="0"/>
              </a:spcBef>
              <a:spcAft>
                <a:spcPct val="0"/>
              </a:spcAft>
            </a:pPr>
            <a:r>
              <a:rPr lang="en-US" sz="1100" smtClean="0">
                <a:solidFill>
                  <a:srgbClr val="FFFFFF"/>
                </a:solidFill>
                <a:latin typeface="Verdana" pitchFamily="34" charset="0"/>
                <a:cs typeface="Arial" charset="0"/>
              </a:rPr>
              <a:t> CONF</a:t>
            </a:r>
          </a:p>
          <a:p>
            <a:pPr algn="ctr" eaLnBrk="1" fontAlgn="base" hangingPunct="1">
              <a:spcBef>
                <a:spcPct val="0"/>
              </a:spcBef>
              <a:spcAft>
                <a:spcPct val="0"/>
              </a:spcAft>
            </a:pPr>
            <a:r>
              <a:rPr lang="en-US" sz="1100" smtClean="0">
                <a:solidFill>
                  <a:srgbClr val="FFFFFF"/>
                </a:solidFill>
                <a:latin typeface="Verdana" pitchFamily="34" charset="0"/>
                <a:cs typeface="Arial" charset="0"/>
              </a:rPr>
              <a:t>I</a:t>
            </a:r>
          </a:p>
          <a:p>
            <a:pPr algn="ctr" eaLnBrk="1" fontAlgn="base" hangingPunct="1">
              <a:spcBef>
                <a:spcPct val="0"/>
              </a:spcBef>
              <a:spcAft>
                <a:spcPct val="0"/>
              </a:spcAft>
            </a:pPr>
            <a:r>
              <a:rPr lang="en-US" sz="1100" smtClean="0">
                <a:solidFill>
                  <a:srgbClr val="FFFFFF"/>
                </a:solidFill>
                <a:latin typeface="Verdana" pitchFamily="34" charset="0"/>
                <a:cs typeface="Arial" charset="0"/>
              </a:rPr>
              <a:t>RMED</a:t>
            </a:r>
          </a:p>
          <a:p>
            <a:pPr algn="ctr" eaLnBrk="1" fontAlgn="base" hangingPunct="1">
              <a:spcBef>
                <a:spcPct val="0"/>
              </a:spcBef>
              <a:spcAft>
                <a:spcPct val="0"/>
              </a:spcAft>
            </a:pPr>
            <a:r>
              <a:rPr lang="en-US" sz="1100" smtClean="0">
                <a:solidFill>
                  <a:srgbClr val="FFFFFF"/>
                </a:solidFill>
                <a:latin typeface="Verdana" pitchFamily="34" charset="0"/>
                <a:cs typeface="Arial" charset="0"/>
              </a:rPr>
              <a:t> GBM</a:t>
            </a:r>
            <a:endParaRPr lang="en-US" sz="1100" smtClean="0">
              <a:solidFill>
                <a:srgbClr val="000000"/>
              </a:solidFill>
              <a:cs typeface="Arial" charset="0"/>
            </a:endParaRPr>
          </a:p>
          <a:p>
            <a:pPr algn="ctr" eaLnBrk="1" fontAlgn="base" hangingPunct="1">
              <a:spcBef>
                <a:spcPct val="0"/>
              </a:spcBef>
              <a:spcAft>
                <a:spcPct val="0"/>
              </a:spcAft>
            </a:pPr>
            <a:r>
              <a:rPr lang="en-US" sz="800" smtClean="0">
                <a:solidFill>
                  <a:srgbClr val="FFFFFF"/>
                </a:solidFill>
                <a:latin typeface="Verdana" pitchFamily="34" charset="0"/>
                <a:cs typeface="Arial" charset="0"/>
              </a:rPr>
              <a:t> </a:t>
            </a:r>
            <a:endParaRPr lang="en-US" smtClean="0">
              <a:solidFill>
                <a:srgbClr val="000000"/>
              </a:solidFill>
              <a:cs typeface="Arial" charset="0"/>
            </a:endParaRPr>
          </a:p>
        </p:txBody>
      </p:sp>
      <p:sp>
        <p:nvSpPr>
          <p:cNvPr id="50194" name="Text Box 24"/>
          <p:cNvSpPr txBox="1">
            <a:spLocks noChangeArrowheads="1"/>
          </p:cNvSpPr>
          <p:nvPr/>
        </p:nvSpPr>
        <p:spPr bwMode="auto">
          <a:xfrm>
            <a:off x="3927475" y="1274763"/>
            <a:ext cx="222250" cy="3511550"/>
          </a:xfrm>
          <a:prstGeom prst="rect">
            <a:avLst/>
          </a:prstGeom>
          <a:solidFill>
            <a:srgbClr val="27314F"/>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MANUFA CTURE </a:t>
            </a:r>
          </a:p>
          <a:p>
            <a:pPr algn="ctr" eaLnBrk="1" fontAlgn="base" hangingPunct="1">
              <a:spcBef>
                <a:spcPct val="0"/>
              </a:spcBef>
              <a:spcAft>
                <a:spcPct val="0"/>
              </a:spcAft>
            </a:pPr>
            <a:endParaRPr lang="en-US" sz="1100" smtClean="0">
              <a:solidFill>
                <a:srgbClr val="FFFFFF"/>
              </a:solidFill>
              <a:latin typeface="Verdana" pitchFamily="34" charset="0"/>
              <a:cs typeface="Arial" charset="0"/>
            </a:endParaRPr>
          </a:p>
          <a:p>
            <a:pPr algn="ctr" eaLnBrk="1" fontAlgn="base" hangingPunct="1">
              <a:spcBef>
                <a:spcPct val="0"/>
              </a:spcBef>
              <a:spcAft>
                <a:spcPct val="0"/>
              </a:spcAft>
            </a:pPr>
            <a:r>
              <a:rPr lang="en-US" sz="1100" smtClean="0">
                <a:solidFill>
                  <a:srgbClr val="FFFFFF"/>
                </a:solidFill>
                <a:latin typeface="Verdana" pitchFamily="34" charset="0"/>
                <a:cs typeface="Arial" charset="0"/>
              </a:rPr>
              <a:t>≥ 6 v  I a l s  </a:t>
            </a:r>
            <a:endParaRPr lang="en-US" sz="1100" smtClean="0">
              <a:solidFill>
                <a:srgbClr val="000000"/>
              </a:solidFill>
              <a:cs typeface="Arial" charset="0"/>
            </a:endParaRPr>
          </a:p>
        </p:txBody>
      </p:sp>
      <p:sp>
        <p:nvSpPr>
          <p:cNvPr id="50195" name="Line 25"/>
          <p:cNvSpPr>
            <a:spLocks noChangeShapeType="1"/>
          </p:cNvSpPr>
          <p:nvPr/>
        </p:nvSpPr>
        <p:spPr bwMode="auto">
          <a:xfrm flipV="1">
            <a:off x="3568700" y="2982913"/>
            <a:ext cx="358775" cy="1587"/>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96" name="Text Box 28"/>
          <p:cNvSpPr txBox="1">
            <a:spLocks noChangeArrowheads="1"/>
          </p:cNvSpPr>
          <p:nvPr/>
        </p:nvSpPr>
        <p:spPr bwMode="auto">
          <a:xfrm>
            <a:off x="6538913" y="2147888"/>
            <a:ext cx="1125537" cy="1584325"/>
          </a:xfrm>
          <a:prstGeom prst="rect">
            <a:avLst/>
          </a:prstGeom>
          <a:solidFill>
            <a:srgbClr val="005AB4"/>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endParaRPr lang="en-US" sz="800" smtClean="0">
              <a:solidFill>
                <a:srgbClr val="FFFFFF"/>
              </a:solidFill>
              <a:latin typeface="Arial Unicode MS" pitchFamily="34" charset="-128"/>
              <a:cs typeface="Arial" charset="0"/>
            </a:endParaRPr>
          </a:p>
          <a:p>
            <a:pPr algn="ctr" eaLnBrk="1" fontAlgn="base" hangingPunct="1">
              <a:spcBef>
                <a:spcPct val="0"/>
              </a:spcBef>
              <a:spcAft>
                <a:spcPct val="0"/>
              </a:spcAft>
            </a:pPr>
            <a:r>
              <a:rPr lang="en-US" sz="1100" smtClean="0">
                <a:solidFill>
                  <a:srgbClr val="FFFFFF"/>
                </a:solidFill>
                <a:latin typeface="Verdana" pitchFamily="34" charset="0"/>
                <a:cs typeface="Arial" charset="0"/>
              </a:rPr>
              <a:t>18 Months </a:t>
            </a:r>
          </a:p>
          <a:p>
            <a:pPr algn="ctr" eaLnBrk="1" fontAlgn="base" hangingPunct="1">
              <a:spcBef>
                <a:spcPct val="0"/>
              </a:spcBef>
              <a:spcAft>
                <a:spcPct val="0"/>
              </a:spcAft>
            </a:pPr>
            <a:r>
              <a:rPr lang="en-US" sz="1100" smtClean="0">
                <a:solidFill>
                  <a:srgbClr val="FFFFFF"/>
                </a:solidFill>
                <a:latin typeface="Verdana" pitchFamily="34" charset="0"/>
                <a:cs typeface="Arial" charset="0"/>
              </a:rPr>
              <a:t>Follow up</a:t>
            </a:r>
            <a:endParaRPr lang="en-US" sz="1100" smtClean="0">
              <a:solidFill>
                <a:srgbClr val="000000"/>
              </a:solidFill>
              <a:cs typeface="Arial" charset="0"/>
            </a:endParaRPr>
          </a:p>
        </p:txBody>
      </p:sp>
      <p:sp>
        <p:nvSpPr>
          <p:cNvPr id="50197" name="Line 31"/>
          <p:cNvSpPr>
            <a:spLocks noChangeShapeType="1"/>
          </p:cNvSpPr>
          <p:nvPr/>
        </p:nvSpPr>
        <p:spPr bwMode="auto">
          <a:xfrm flipV="1">
            <a:off x="4152900" y="2971800"/>
            <a:ext cx="358775"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198" name="Text Box 32"/>
          <p:cNvSpPr txBox="1">
            <a:spLocks noChangeArrowheads="1"/>
          </p:cNvSpPr>
          <p:nvPr/>
        </p:nvSpPr>
        <p:spPr bwMode="auto">
          <a:xfrm>
            <a:off x="533400" y="4876800"/>
            <a:ext cx="89296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92100" eaLnBrk="0" hangingPunct="0">
              <a:defRPr b="1">
                <a:solidFill>
                  <a:schemeClr val="tx1"/>
                </a:solidFill>
                <a:latin typeface="Arial" charset="0"/>
                <a:ea typeface="ＭＳ Ｐゴシック" charset="-128"/>
              </a:defRPr>
            </a:lvl1pPr>
            <a:lvl2pPr marL="742950" indent="-285750" defTabSz="292100" eaLnBrk="0" hangingPunct="0">
              <a:defRPr b="1">
                <a:solidFill>
                  <a:schemeClr val="tx1"/>
                </a:solidFill>
                <a:latin typeface="Arial" charset="0"/>
                <a:ea typeface="ＭＳ Ｐゴシック" charset="-128"/>
              </a:defRPr>
            </a:lvl2pPr>
            <a:lvl3pPr marL="1143000" indent="-228600" defTabSz="292100" eaLnBrk="0" hangingPunct="0">
              <a:defRPr b="1">
                <a:solidFill>
                  <a:schemeClr val="tx1"/>
                </a:solidFill>
                <a:latin typeface="Arial" charset="0"/>
                <a:ea typeface="ＭＳ Ｐゴシック" charset="-128"/>
              </a:defRPr>
            </a:lvl3pPr>
            <a:lvl4pPr marL="1600200" indent="-228600" defTabSz="292100" eaLnBrk="0" hangingPunct="0">
              <a:defRPr b="1">
                <a:solidFill>
                  <a:schemeClr val="tx1"/>
                </a:solidFill>
                <a:latin typeface="Arial" charset="0"/>
                <a:ea typeface="ＭＳ Ｐゴシック" charset="-128"/>
              </a:defRPr>
            </a:lvl4pPr>
            <a:lvl5pPr marL="2057400" indent="-228600" defTabSz="292100" eaLnBrk="0" hangingPunct="0">
              <a:defRPr b="1">
                <a:solidFill>
                  <a:schemeClr val="tx1"/>
                </a:solidFill>
                <a:latin typeface="Arial" charset="0"/>
                <a:ea typeface="ＭＳ Ｐゴシック" charset="-128"/>
              </a:defRPr>
            </a:lvl5pPr>
            <a:lvl6pPr marL="2514600" indent="-228600" defTabSz="292100" eaLnBrk="0" fontAlgn="base" hangingPunct="0">
              <a:spcBef>
                <a:spcPct val="0"/>
              </a:spcBef>
              <a:spcAft>
                <a:spcPct val="0"/>
              </a:spcAft>
              <a:defRPr b="1">
                <a:solidFill>
                  <a:schemeClr val="tx1"/>
                </a:solidFill>
                <a:latin typeface="Arial" charset="0"/>
                <a:ea typeface="ＭＳ Ｐゴシック" charset="-128"/>
              </a:defRPr>
            </a:lvl6pPr>
            <a:lvl7pPr marL="2971800" indent="-228600" defTabSz="292100" eaLnBrk="0" fontAlgn="base" hangingPunct="0">
              <a:spcBef>
                <a:spcPct val="0"/>
              </a:spcBef>
              <a:spcAft>
                <a:spcPct val="0"/>
              </a:spcAft>
              <a:defRPr b="1">
                <a:solidFill>
                  <a:schemeClr val="tx1"/>
                </a:solidFill>
                <a:latin typeface="Arial" charset="0"/>
                <a:ea typeface="ＭＳ Ｐゴシック" charset="-128"/>
              </a:defRPr>
            </a:lvl7pPr>
            <a:lvl8pPr marL="3429000" indent="-228600" defTabSz="292100" eaLnBrk="0" fontAlgn="base" hangingPunct="0">
              <a:spcBef>
                <a:spcPct val="0"/>
              </a:spcBef>
              <a:spcAft>
                <a:spcPct val="0"/>
              </a:spcAft>
              <a:defRPr b="1">
                <a:solidFill>
                  <a:schemeClr val="tx1"/>
                </a:solidFill>
                <a:latin typeface="Arial" charset="0"/>
                <a:ea typeface="ＭＳ Ｐゴシック" charset="-128"/>
              </a:defRPr>
            </a:lvl8pPr>
            <a:lvl9pPr marL="3886200" indent="-228600" defTabSz="292100" eaLnBrk="0" fontAlgn="base" hangingPunct="0">
              <a:spcBef>
                <a:spcPct val="0"/>
              </a:spcBef>
              <a:spcAft>
                <a:spcPct val="0"/>
              </a:spcAft>
              <a:defRPr b="1">
                <a:solidFill>
                  <a:schemeClr val="tx1"/>
                </a:solidFill>
                <a:latin typeface="Arial" charset="0"/>
                <a:ea typeface="ＭＳ Ｐゴシック" charset="-128"/>
              </a:defRPr>
            </a:lvl9pPr>
          </a:lstStyle>
          <a:p>
            <a:pPr eaLnBrk="1" fontAlgn="base" hangingPunct="1">
              <a:spcBef>
                <a:spcPct val="0"/>
              </a:spcBef>
              <a:spcAft>
                <a:spcPct val="0"/>
              </a:spcAft>
            </a:pPr>
            <a:r>
              <a:rPr lang="en-US" smtClean="0">
                <a:solidFill>
                  <a:srgbClr val="000000"/>
                </a:solidFill>
                <a:latin typeface="Palatino Linotype" pitchFamily="18" charset="0"/>
                <a:cs typeface="Arial" charset="0"/>
              </a:rPr>
              <a:t>1º Endpoint: 	Overall survival </a:t>
            </a:r>
          </a:p>
          <a:p>
            <a:pPr eaLnBrk="1" fontAlgn="base" hangingPunct="1">
              <a:spcBef>
                <a:spcPct val="0"/>
              </a:spcBef>
              <a:spcAft>
                <a:spcPct val="0"/>
              </a:spcAft>
            </a:pPr>
            <a:r>
              <a:rPr lang="en-US" smtClean="0">
                <a:solidFill>
                  <a:srgbClr val="000000"/>
                </a:solidFill>
                <a:latin typeface="Palatino Linotype" pitchFamily="18" charset="0"/>
                <a:cs typeface="Arial" charset="0"/>
              </a:rPr>
              <a:t>2º Endpoints:	Safety, </a:t>
            </a:r>
          </a:p>
          <a:p>
            <a:pPr eaLnBrk="1" fontAlgn="base" hangingPunct="1">
              <a:spcBef>
                <a:spcPct val="0"/>
              </a:spcBef>
              <a:spcAft>
                <a:spcPct val="0"/>
              </a:spcAft>
            </a:pPr>
            <a:r>
              <a:rPr lang="en-US" smtClean="0">
                <a:solidFill>
                  <a:srgbClr val="000000"/>
                </a:solidFill>
                <a:latin typeface="Palatino Linotype" pitchFamily="18" charset="0"/>
                <a:cs typeface="Arial" charset="0"/>
              </a:rPr>
              <a:t>					Progression Free Survival</a:t>
            </a:r>
          </a:p>
          <a:p>
            <a:pPr eaLnBrk="1" fontAlgn="base" hangingPunct="1">
              <a:lnSpc>
                <a:spcPct val="50000"/>
              </a:lnSpc>
              <a:spcBef>
                <a:spcPct val="0"/>
              </a:spcBef>
              <a:spcAft>
                <a:spcPct val="0"/>
              </a:spcAft>
            </a:pPr>
            <a:r>
              <a:rPr lang="en-US" sz="1200" smtClean="0">
                <a:solidFill>
                  <a:srgbClr val="000000"/>
                </a:solidFill>
                <a:latin typeface="Palatino Linotype" pitchFamily="18" charset="0"/>
                <a:cs typeface="Arial" charset="0"/>
              </a:rPr>
              <a:t>							</a:t>
            </a:r>
          </a:p>
          <a:p>
            <a:pPr eaLnBrk="1" fontAlgn="base" hangingPunct="1">
              <a:spcBef>
                <a:spcPct val="0"/>
              </a:spcBef>
              <a:spcAft>
                <a:spcPct val="0"/>
              </a:spcAft>
            </a:pPr>
            <a:endParaRPr lang="en-US" sz="1200" smtClean="0">
              <a:solidFill>
                <a:srgbClr val="000000"/>
              </a:solidFill>
              <a:latin typeface="Palatino Linotype" pitchFamily="18" charset="0"/>
              <a:cs typeface="Arial" charset="0"/>
            </a:endParaRPr>
          </a:p>
          <a:p>
            <a:pPr eaLnBrk="1" fontAlgn="base" hangingPunct="1">
              <a:spcBef>
                <a:spcPct val="0"/>
              </a:spcBef>
              <a:spcAft>
                <a:spcPct val="0"/>
              </a:spcAft>
            </a:pPr>
            <a:r>
              <a:rPr lang="en-US" sz="1200" smtClean="0">
                <a:solidFill>
                  <a:srgbClr val="000000"/>
                </a:solidFill>
                <a:latin typeface="Palatino Linotype" pitchFamily="18" charset="0"/>
                <a:cs typeface="Arial" charset="0"/>
              </a:rPr>
              <a:t>				</a:t>
            </a:r>
          </a:p>
          <a:p>
            <a:pPr eaLnBrk="1" fontAlgn="base" hangingPunct="1">
              <a:spcBef>
                <a:spcPct val="0"/>
              </a:spcBef>
              <a:spcAft>
                <a:spcPct val="0"/>
              </a:spcAft>
            </a:pPr>
            <a:r>
              <a:rPr lang="en-US" sz="1400" smtClean="0">
                <a:solidFill>
                  <a:srgbClr val="000000"/>
                </a:solidFill>
                <a:latin typeface="Trebuchet MS" pitchFamily="34" charset="0"/>
                <a:cs typeface="Arial" charset="0"/>
              </a:rPr>
              <a:t>							</a:t>
            </a:r>
          </a:p>
        </p:txBody>
      </p:sp>
      <p:sp>
        <p:nvSpPr>
          <p:cNvPr id="50199" name="Text Box 35"/>
          <p:cNvSpPr txBox="1">
            <a:spLocks noChangeArrowheads="1"/>
          </p:cNvSpPr>
          <p:nvPr/>
        </p:nvSpPr>
        <p:spPr bwMode="auto">
          <a:xfrm>
            <a:off x="4800600" y="1066800"/>
            <a:ext cx="4108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fontAlgn="base" hangingPunct="1">
              <a:spcBef>
                <a:spcPct val="0"/>
              </a:spcBef>
              <a:spcAft>
                <a:spcPct val="0"/>
              </a:spcAft>
            </a:pPr>
            <a:r>
              <a:rPr lang="en-US" smtClean="0">
                <a:solidFill>
                  <a:srgbClr val="FFFFFF"/>
                </a:solidFill>
                <a:latin typeface="Calibri" pitchFamily="34" charset="0"/>
                <a:cs typeface="Arial" charset="0"/>
              </a:rPr>
              <a:t>Multi-center, three arm, randomized trial</a:t>
            </a:r>
          </a:p>
        </p:txBody>
      </p:sp>
      <p:sp>
        <p:nvSpPr>
          <p:cNvPr id="50200" name="Text Box 39"/>
          <p:cNvSpPr txBox="1">
            <a:spLocks noChangeArrowheads="1"/>
          </p:cNvSpPr>
          <p:nvPr/>
        </p:nvSpPr>
        <p:spPr bwMode="auto">
          <a:xfrm>
            <a:off x="5334000" y="4419600"/>
            <a:ext cx="3657600" cy="23082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eaLnBrk="1" fontAlgn="base" hangingPunct="1">
              <a:spcBef>
                <a:spcPct val="0"/>
              </a:spcBef>
              <a:spcAft>
                <a:spcPct val="0"/>
              </a:spcAft>
            </a:pPr>
            <a:r>
              <a:rPr lang="en-US" smtClean="0">
                <a:solidFill>
                  <a:srgbClr val="000000"/>
                </a:solidFill>
                <a:latin typeface="Palatino Linotype" pitchFamily="18" charset="0"/>
                <a:cs typeface="Arial" charset="0"/>
              </a:rPr>
              <a:t>Potential Exploratory/Correlative Studies:</a:t>
            </a:r>
          </a:p>
          <a:p>
            <a:pPr eaLnBrk="1" fontAlgn="base" hangingPunct="1">
              <a:spcBef>
                <a:spcPct val="0"/>
              </a:spcBef>
              <a:spcAft>
                <a:spcPct val="0"/>
              </a:spcAft>
            </a:pPr>
            <a:r>
              <a:rPr lang="en-US" smtClean="0">
                <a:solidFill>
                  <a:srgbClr val="000000"/>
                </a:solidFill>
                <a:latin typeface="Palatino Linotype" pitchFamily="18" charset="0"/>
                <a:cs typeface="Arial" charset="0"/>
              </a:rPr>
              <a:t>-Immune response</a:t>
            </a:r>
          </a:p>
          <a:p>
            <a:pPr eaLnBrk="1" fontAlgn="base" hangingPunct="1">
              <a:spcBef>
                <a:spcPct val="0"/>
              </a:spcBef>
              <a:spcAft>
                <a:spcPct val="0"/>
              </a:spcAft>
            </a:pPr>
            <a:r>
              <a:rPr lang="en-US" smtClean="0">
                <a:solidFill>
                  <a:srgbClr val="000000"/>
                </a:solidFill>
                <a:latin typeface="Palatino Linotype" pitchFamily="18" charset="0"/>
                <a:cs typeface="Arial" charset="0"/>
              </a:rPr>
              <a:t>-B7H1 expression</a:t>
            </a:r>
          </a:p>
          <a:p>
            <a:pPr eaLnBrk="1" fontAlgn="base" hangingPunct="1">
              <a:spcBef>
                <a:spcPct val="0"/>
              </a:spcBef>
              <a:spcAft>
                <a:spcPct val="0"/>
              </a:spcAft>
            </a:pPr>
            <a:r>
              <a:rPr lang="en-US" smtClean="0">
                <a:solidFill>
                  <a:srgbClr val="000000"/>
                </a:solidFill>
                <a:latin typeface="Palatino Linotype" pitchFamily="18" charset="0"/>
                <a:cs typeface="Arial" charset="0"/>
              </a:rPr>
              <a:t>-PI3 Kinase activation</a:t>
            </a:r>
          </a:p>
          <a:p>
            <a:pPr eaLnBrk="1" fontAlgn="base" hangingPunct="1">
              <a:spcBef>
                <a:spcPct val="0"/>
              </a:spcBef>
              <a:spcAft>
                <a:spcPct val="0"/>
              </a:spcAft>
            </a:pPr>
            <a:r>
              <a:rPr lang="en-US" smtClean="0">
                <a:solidFill>
                  <a:srgbClr val="000000"/>
                </a:solidFill>
                <a:latin typeface="Palatino Linotype" pitchFamily="18" charset="0"/>
                <a:cs typeface="Arial" charset="0"/>
              </a:rPr>
              <a:t>-Molecular profiling </a:t>
            </a:r>
          </a:p>
          <a:p>
            <a:pPr eaLnBrk="1" fontAlgn="base" hangingPunct="1">
              <a:spcBef>
                <a:spcPct val="0"/>
              </a:spcBef>
              <a:spcAft>
                <a:spcPct val="0"/>
              </a:spcAft>
            </a:pPr>
            <a:r>
              <a:rPr lang="en-US" smtClean="0">
                <a:solidFill>
                  <a:srgbClr val="000000"/>
                </a:solidFill>
                <a:latin typeface="Palatino Linotype" pitchFamily="18" charset="0"/>
                <a:cs typeface="Arial" charset="0"/>
              </a:rPr>
              <a:t>(initial tumor tissue and on biopsy at presumed progression) </a:t>
            </a:r>
          </a:p>
        </p:txBody>
      </p:sp>
      <p:sp>
        <p:nvSpPr>
          <p:cNvPr id="50201" name="Line 11"/>
          <p:cNvSpPr>
            <a:spLocks noChangeShapeType="1"/>
          </p:cNvSpPr>
          <p:nvPr/>
        </p:nvSpPr>
        <p:spPr bwMode="auto">
          <a:xfrm flipV="1">
            <a:off x="6302375" y="2916238"/>
            <a:ext cx="215900" cy="1587"/>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202" name="Text Box 28"/>
          <p:cNvSpPr txBox="1">
            <a:spLocks noChangeArrowheads="1"/>
          </p:cNvSpPr>
          <p:nvPr/>
        </p:nvSpPr>
        <p:spPr bwMode="auto">
          <a:xfrm>
            <a:off x="4945063" y="2517775"/>
            <a:ext cx="1358900" cy="811213"/>
          </a:xfrm>
          <a:prstGeom prst="rect">
            <a:avLst/>
          </a:prstGeom>
          <a:solidFill>
            <a:srgbClr val="339966"/>
          </a:solidFill>
          <a:ln w="9525">
            <a:solidFill>
              <a:srgbClr val="005172"/>
            </a:solidFill>
            <a:miter lim="800000"/>
            <a:headEnd/>
            <a:tailEnd/>
          </a:ln>
        </p:spPr>
        <p:txBody>
          <a:bodyPr lIns="56693" tIns="28346" rIns="56693" bIns="28346" anchor="ctr" anchorCtr="1"/>
          <a:lstStyle>
            <a:lvl1pPr eaLnBrk="0" hangingPunct="0">
              <a:defRPr b="1">
                <a:solidFill>
                  <a:schemeClr val="tx1"/>
                </a:solidFill>
                <a:latin typeface="Arial" charset="0"/>
                <a:ea typeface="ＭＳ Ｐゴシック" charset="-128"/>
              </a:defRPr>
            </a:lvl1pPr>
            <a:lvl2pPr marL="742950" indent="-285750" eaLnBrk="0" hangingPunct="0">
              <a:defRPr b="1">
                <a:solidFill>
                  <a:schemeClr val="tx1"/>
                </a:solidFill>
                <a:latin typeface="Arial" charset="0"/>
                <a:ea typeface="ＭＳ Ｐゴシック" charset="-128"/>
              </a:defRPr>
            </a:lvl2pPr>
            <a:lvl3pPr marL="1143000" indent="-228600" eaLnBrk="0" hangingPunct="0">
              <a:defRPr b="1">
                <a:solidFill>
                  <a:schemeClr val="tx1"/>
                </a:solidFill>
                <a:latin typeface="Arial" charset="0"/>
                <a:ea typeface="ＭＳ Ｐゴシック" charset="-128"/>
              </a:defRPr>
            </a:lvl3pPr>
            <a:lvl4pPr marL="1600200" indent="-228600" eaLnBrk="0" hangingPunct="0">
              <a:defRPr b="1">
                <a:solidFill>
                  <a:schemeClr val="tx1"/>
                </a:solidFill>
                <a:latin typeface="Arial" charset="0"/>
                <a:ea typeface="ＭＳ Ｐゴシック" charset="-128"/>
              </a:defRPr>
            </a:lvl4pPr>
            <a:lvl5pPr marL="2057400" indent="-228600" eaLnBrk="0" hangingPunct="0">
              <a:defRPr b="1">
                <a:solidFill>
                  <a:schemeClr val="tx1"/>
                </a:solidFill>
                <a:latin typeface="Arial" charset="0"/>
                <a:ea typeface="ＭＳ Ｐゴシック" charset="-128"/>
              </a:defRPr>
            </a:lvl5pPr>
            <a:lvl6pPr marL="2514600" indent="-228600" eaLnBrk="0" fontAlgn="base" hangingPunct="0">
              <a:spcBef>
                <a:spcPct val="0"/>
              </a:spcBef>
              <a:spcAft>
                <a:spcPct val="0"/>
              </a:spcAft>
              <a:defRPr b="1">
                <a:solidFill>
                  <a:schemeClr val="tx1"/>
                </a:solidFill>
                <a:latin typeface="Arial" charset="0"/>
                <a:ea typeface="ＭＳ Ｐゴシック" charset="-128"/>
              </a:defRPr>
            </a:lvl6pPr>
            <a:lvl7pPr marL="2971800" indent="-228600" eaLnBrk="0" fontAlgn="base" hangingPunct="0">
              <a:spcBef>
                <a:spcPct val="0"/>
              </a:spcBef>
              <a:spcAft>
                <a:spcPct val="0"/>
              </a:spcAft>
              <a:defRPr b="1">
                <a:solidFill>
                  <a:schemeClr val="tx1"/>
                </a:solidFill>
                <a:latin typeface="Arial" charset="0"/>
                <a:ea typeface="ＭＳ Ｐゴシック" charset="-128"/>
              </a:defRPr>
            </a:lvl7pPr>
            <a:lvl8pPr marL="3429000" indent="-228600" eaLnBrk="0" fontAlgn="base" hangingPunct="0">
              <a:spcBef>
                <a:spcPct val="0"/>
              </a:spcBef>
              <a:spcAft>
                <a:spcPct val="0"/>
              </a:spcAft>
              <a:defRPr b="1">
                <a:solidFill>
                  <a:schemeClr val="tx1"/>
                </a:solidFill>
                <a:latin typeface="Arial" charset="0"/>
                <a:ea typeface="ＭＳ Ｐゴシック" charset="-128"/>
              </a:defRPr>
            </a:lvl8pPr>
            <a:lvl9pPr marL="3886200" indent="-228600" eaLnBrk="0" fontAlgn="base" hangingPunct="0">
              <a:spcBef>
                <a:spcPct val="0"/>
              </a:spcBef>
              <a:spcAft>
                <a:spcPct val="0"/>
              </a:spcAft>
              <a:defRPr b="1">
                <a:solidFill>
                  <a:schemeClr val="tx1"/>
                </a:solidFill>
                <a:latin typeface="Arial" charset="0"/>
                <a:ea typeface="ＭＳ Ｐゴシック" charset="-128"/>
              </a:defRPr>
            </a:lvl9pPr>
          </a:lstStyle>
          <a:p>
            <a:pPr algn="ctr" eaLnBrk="1" fontAlgn="base" hangingPunct="1">
              <a:spcBef>
                <a:spcPct val="0"/>
              </a:spcBef>
              <a:spcAft>
                <a:spcPct val="0"/>
              </a:spcAft>
            </a:pPr>
            <a:r>
              <a:rPr lang="en-US" sz="1100" smtClean="0">
                <a:solidFill>
                  <a:srgbClr val="FFFFFF"/>
                </a:solidFill>
                <a:latin typeface="Verdana" pitchFamily="34" charset="0"/>
                <a:cs typeface="Arial" charset="0"/>
              </a:rPr>
              <a:t>G-200 alone followed by bevacizumab at progression</a:t>
            </a:r>
            <a:endParaRPr lang="en-US" sz="1100" smtClean="0">
              <a:solidFill>
                <a:srgbClr val="000000"/>
              </a:solidFill>
              <a:cs typeface="Arial" charset="0"/>
            </a:endParaRPr>
          </a:p>
        </p:txBody>
      </p:sp>
      <p:sp>
        <p:nvSpPr>
          <p:cNvPr id="50203" name="Line 11"/>
          <p:cNvSpPr>
            <a:spLocks noChangeShapeType="1"/>
          </p:cNvSpPr>
          <p:nvPr/>
        </p:nvSpPr>
        <p:spPr bwMode="auto">
          <a:xfrm flipV="1">
            <a:off x="4745038" y="3630613"/>
            <a:ext cx="215900" cy="1587"/>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204" name="Line 11"/>
          <p:cNvSpPr>
            <a:spLocks noChangeShapeType="1"/>
          </p:cNvSpPr>
          <p:nvPr/>
        </p:nvSpPr>
        <p:spPr bwMode="auto">
          <a:xfrm flipV="1">
            <a:off x="4740275" y="2968625"/>
            <a:ext cx="215900" cy="1588"/>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
        <p:nvSpPr>
          <p:cNvPr id="50205" name="Line 11"/>
          <p:cNvSpPr>
            <a:spLocks noChangeShapeType="1"/>
          </p:cNvSpPr>
          <p:nvPr/>
        </p:nvSpPr>
        <p:spPr bwMode="auto">
          <a:xfrm flipV="1">
            <a:off x="4735513" y="2220913"/>
            <a:ext cx="215900" cy="1587"/>
          </a:xfrm>
          <a:prstGeom prst="line">
            <a:avLst/>
          </a:prstGeom>
          <a:noFill/>
          <a:ln w="9525">
            <a:solidFill>
              <a:srgbClr val="005172"/>
            </a:solidFill>
            <a:round/>
            <a:headEnd/>
            <a:tailEnd type="triangle" w="med" len="med"/>
          </a:ln>
          <a:extLst>
            <a:ext uri="{909E8E84-426E-40DD-AFC4-6F175D3DCCD1}">
              <a14:hiddenFill xmlns:a14="http://schemas.microsoft.com/office/drawing/2010/main">
                <a:noFill/>
              </a14:hiddenFill>
            </a:ext>
          </a:extLst>
        </p:spPr>
        <p:txBody>
          <a:bodyPr anchor="ctr" anchorCtr="1"/>
          <a:lstStyle/>
          <a:p>
            <a:pPr fontAlgn="base">
              <a:spcBef>
                <a:spcPct val="0"/>
              </a:spcBef>
              <a:spcAft>
                <a:spcPct val="0"/>
              </a:spcAft>
            </a:pPr>
            <a:endParaRPr lang="en-US" b="1" smtClean="0">
              <a:solidFill>
                <a:srgbClr val="000000"/>
              </a:solidFill>
              <a:latin typeface="Arial" charset="0"/>
              <a:ea typeface="ＭＳ Ｐゴシック" charset="-128"/>
              <a:cs typeface="Arial" charset="0"/>
            </a:endParaRPr>
          </a:p>
        </p:txBody>
      </p:sp>
    </p:spTree>
    <p:extLst>
      <p:ext uri="{BB962C8B-B14F-4D97-AF65-F5344CB8AC3E}">
        <p14:creationId xmlns:p14="http://schemas.microsoft.com/office/powerpoint/2010/main" val="220609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20000" cy="1477328"/>
          </a:xfrm>
          <a:prstGeom prst="rect">
            <a:avLst/>
          </a:prstGeom>
          <a:noFill/>
        </p:spPr>
        <p:txBody>
          <a:bodyPr wrap="square" rtlCol="0">
            <a:spAutoFit/>
          </a:bodyPr>
          <a:lstStyle/>
          <a:p>
            <a:r>
              <a:rPr lang="en-US" sz="3600" b="1" dirty="0" smtClean="0">
                <a:solidFill>
                  <a:srgbClr val="FFFF00"/>
                </a:solidFill>
              </a:rPr>
              <a:t>SPORE Grants consist of:</a:t>
            </a:r>
          </a:p>
          <a:p>
            <a:endParaRPr lang="en-US" dirty="0">
              <a:solidFill>
                <a:srgbClr val="FFFF00"/>
              </a:solidFill>
            </a:endParaRPr>
          </a:p>
          <a:p>
            <a:r>
              <a:rPr lang="en-US" dirty="0" smtClean="0">
                <a:solidFill>
                  <a:srgbClr val="FFFF00"/>
                </a:solidFill>
              </a:rPr>
              <a:t>Four to five translational research projects that can reach a human endpoint within the 5 year term of the grant.</a:t>
            </a:r>
            <a:endParaRPr lang="en-US" dirty="0">
              <a:solidFill>
                <a:srgbClr val="FFFF00"/>
              </a:solidFill>
            </a:endParaRPr>
          </a:p>
        </p:txBody>
      </p:sp>
      <p:sp>
        <p:nvSpPr>
          <p:cNvPr id="5" name="TextBox 4"/>
          <p:cNvSpPr txBox="1"/>
          <p:nvPr/>
        </p:nvSpPr>
        <p:spPr>
          <a:xfrm>
            <a:off x="1531620" y="2131873"/>
            <a:ext cx="5402580" cy="1200329"/>
          </a:xfrm>
          <a:prstGeom prst="rect">
            <a:avLst/>
          </a:prstGeom>
          <a:noFill/>
        </p:spPr>
        <p:txBody>
          <a:bodyPr wrap="square" rtlCol="0">
            <a:spAutoFit/>
          </a:bodyPr>
          <a:lstStyle/>
          <a:p>
            <a:pPr marL="285750" indent="-285750">
              <a:buFont typeface="Arial" pitchFamily="34" charset="0"/>
              <a:buChar char="•"/>
            </a:pPr>
            <a:r>
              <a:rPr lang="en-US" dirty="0" smtClean="0">
                <a:solidFill>
                  <a:srgbClr val="FFFFFF"/>
                </a:solidFill>
              </a:rPr>
              <a:t>Scope similar to that of </a:t>
            </a:r>
            <a:r>
              <a:rPr lang="en-US" dirty="0" smtClean="0">
                <a:solidFill>
                  <a:srgbClr val="FFFFFF"/>
                </a:solidFill>
              </a:rPr>
              <a:t>R01 </a:t>
            </a:r>
            <a:r>
              <a:rPr lang="en-US" dirty="0" smtClean="0">
                <a:solidFill>
                  <a:srgbClr val="FFFFFF"/>
                </a:solidFill>
              </a:rPr>
              <a:t>proposals</a:t>
            </a:r>
          </a:p>
          <a:p>
            <a:pPr marL="285750" indent="-285750">
              <a:buFont typeface="Arial" pitchFamily="34" charset="0"/>
              <a:buChar char="•"/>
            </a:pPr>
            <a:r>
              <a:rPr lang="en-US" dirty="0" smtClean="0">
                <a:solidFill>
                  <a:srgbClr val="FFFFFF"/>
                </a:solidFill>
              </a:rPr>
              <a:t>Not necessarily related or synergistic</a:t>
            </a:r>
          </a:p>
          <a:p>
            <a:pPr marL="285750" indent="-285750">
              <a:buFont typeface="Arial" pitchFamily="34" charset="0"/>
              <a:buChar char="•"/>
            </a:pPr>
            <a:r>
              <a:rPr lang="en-US" dirty="0" smtClean="0">
                <a:solidFill>
                  <a:srgbClr val="FFFFFF"/>
                </a:solidFill>
              </a:rPr>
              <a:t>Emphasis on translational - each project has one basic and one </a:t>
            </a:r>
            <a:r>
              <a:rPr lang="en-US" dirty="0" smtClean="0">
                <a:solidFill>
                  <a:srgbClr val="FFFFFF"/>
                </a:solidFill>
              </a:rPr>
              <a:t>applied or clinical </a:t>
            </a:r>
            <a:r>
              <a:rPr lang="en-US" dirty="0" smtClean="0">
                <a:solidFill>
                  <a:srgbClr val="FFFFFF"/>
                </a:solidFill>
              </a:rPr>
              <a:t>investigator</a:t>
            </a:r>
            <a:endParaRPr lang="en-US" dirty="0">
              <a:solidFill>
                <a:srgbClr val="FFFFFF"/>
              </a:solidFill>
            </a:endParaRPr>
          </a:p>
        </p:txBody>
      </p:sp>
      <p:sp>
        <p:nvSpPr>
          <p:cNvPr id="6" name="TextBox 5"/>
          <p:cNvSpPr txBox="1"/>
          <p:nvPr/>
        </p:nvSpPr>
        <p:spPr>
          <a:xfrm>
            <a:off x="784860" y="3516868"/>
            <a:ext cx="5562600" cy="369332"/>
          </a:xfrm>
          <a:prstGeom prst="rect">
            <a:avLst/>
          </a:prstGeom>
          <a:noFill/>
        </p:spPr>
        <p:txBody>
          <a:bodyPr wrap="square" rtlCol="0">
            <a:spAutoFit/>
          </a:bodyPr>
          <a:lstStyle/>
          <a:p>
            <a:r>
              <a:rPr lang="en-US" dirty="0" smtClean="0">
                <a:solidFill>
                  <a:srgbClr val="FFFFFF"/>
                </a:solidFill>
              </a:rPr>
              <a:t>Cores that support the research projects</a:t>
            </a:r>
            <a:endParaRPr lang="en-US" dirty="0">
              <a:solidFill>
                <a:srgbClr val="FFFFFF"/>
              </a:solidFill>
            </a:endParaRPr>
          </a:p>
        </p:txBody>
      </p:sp>
      <p:sp>
        <p:nvSpPr>
          <p:cNvPr id="7" name="TextBox 6"/>
          <p:cNvSpPr txBox="1"/>
          <p:nvPr/>
        </p:nvSpPr>
        <p:spPr>
          <a:xfrm>
            <a:off x="1524000" y="3886200"/>
            <a:ext cx="6469380" cy="646331"/>
          </a:xfrm>
          <a:prstGeom prst="rect">
            <a:avLst/>
          </a:prstGeom>
          <a:noFill/>
        </p:spPr>
        <p:txBody>
          <a:bodyPr wrap="square" rtlCol="0">
            <a:spAutoFit/>
          </a:bodyPr>
          <a:lstStyle/>
          <a:p>
            <a:pPr marL="285750" indent="-285750">
              <a:buFont typeface="Arial" pitchFamily="34" charset="0"/>
              <a:buChar char="•"/>
            </a:pPr>
            <a:r>
              <a:rPr lang="en-US" dirty="0" smtClean="0">
                <a:solidFill>
                  <a:srgbClr val="FFFFFF"/>
                </a:solidFill>
              </a:rPr>
              <a:t>Tissue Core </a:t>
            </a:r>
            <a:r>
              <a:rPr lang="en-US" dirty="0">
                <a:solidFill>
                  <a:srgbClr val="FFFFFF"/>
                </a:solidFill>
              </a:rPr>
              <a:t>(</a:t>
            </a:r>
            <a:r>
              <a:rPr lang="en-US" dirty="0" smtClean="0">
                <a:solidFill>
                  <a:srgbClr val="FFFFFF"/>
                </a:solidFill>
              </a:rPr>
              <a:t>mandatory), as well as cores for Pre-clinical animal testing and Clinical Trials </a:t>
            </a:r>
            <a:endParaRPr lang="en-US" dirty="0">
              <a:solidFill>
                <a:srgbClr val="FFFFFF"/>
              </a:solidFill>
            </a:endParaRPr>
          </a:p>
        </p:txBody>
      </p:sp>
      <p:sp>
        <p:nvSpPr>
          <p:cNvPr id="8" name="TextBox 7"/>
          <p:cNvSpPr txBox="1"/>
          <p:nvPr/>
        </p:nvSpPr>
        <p:spPr>
          <a:xfrm>
            <a:off x="838200" y="4756666"/>
            <a:ext cx="6629400" cy="646331"/>
          </a:xfrm>
          <a:prstGeom prst="rect">
            <a:avLst/>
          </a:prstGeom>
          <a:noFill/>
        </p:spPr>
        <p:txBody>
          <a:bodyPr wrap="square" rtlCol="0">
            <a:spAutoFit/>
          </a:bodyPr>
          <a:lstStyle/>
          <a:p>
            <a:r>
              <a:rPr lang="en-US" dirty="0" smtClean="0">
                <a:solidFill>
                  <a:srgbClr val="FFFFFF"/>
                </a:solidFill>
              </a:rPr>
              <a:t>Developmental and Career Developmental Research Programs</a:t>
            </a:r>
            <a:r>
              <a:rPr lang="en-US" dirty="0" smtClean="0">
                <a:solidFill>
                  <a:srgbClr val="FFFFFF"/>
                </a:solidFill>
              </a:rPr>
              <a:t>:  “Promotes the Pipeline”</a:t>
            </a:r>
            <a:endParaRPr lang="en-US" dirty="0">
              <a:solidFill>
                <a:srgbClr val="FFFFFF"/>
              </a:solidFill>
            </a:endParaRPr>
          </a:p>
        </p:txBody>
      </p:sp>
      <p:sp>
        <p:nvSpPr>
          <p:cNvPr id="9" name="TextBox 8"/>
          <p:cNvSpPr txBox="1"/>
          <p:nvPr/>
        </p:nvSpPr>
        <p:spPr>
          <a:xfrm>
            <a:off x="1600200" y="5477470"/>
            <a:ext cx="6400800" cy="923330"/>
          </a:xfrm>
          <a:prstGeom prst="rect">
            <a:avLst/>
          </a:prstGeom>
          <a:noFill/>
        </p:spPr>
        <p:txBody>
          <a:bodyPr wrap="square" rtlCol="0">
            <a:spAutoFit/>
          </a:bodyPr>
          <a:lstStyle/>
          <a:p>
            <a:pPr marL="285750" indent="-285750">
              <a:buFont typeface="Arial" pitchFamily="34" charset="0"/>
              <a:buChar char="•"/>
            </a:pPr>
            <a:r>
              <a:rPr lang="en-US" dirty="0" smtClean="0">
                <a:solidFill>
                  <a:srgbClr val="FFFFFF"/>
                </a:solidFill>
              </a:rPr>
              <a:t>Programs that provide roughly $50K/</a:t>
            </a:r>
            <a:r>
              <a:rPr lang="en-US" dirty="0" err="1" smtClean="0">
                <a:solidFill>
                  <a:srgbClr val="FFFFFF"/>
                </a:solidFill>
              </a:rPr>
              <a:t>yr</a:t>
            </a:r>
            <a:r>
              <a:rPr lang="en-US" dirty="0" smtClean="0">
                <a:solidFill>
                  <a:srgbClr val="FFFFFF"/>
                </a:solidFill>
              </a:rPr>
              <a:t> for each of 4-6 smaller projects that expand the base of research and support early career development  </a:t>
            </a:r>
            <a:endParaRPr lang="en-US" dirty="0">
              <a:solidFill>
                <a:srgbClr val="FFFFFF"/>
              </a:solidFill>
            </a:endParaRPr>
          </a:p>
        </p:txBody>
      </p:sp>
    </p:spTree>
    <p:extLst>
      <p:ext uri="{BB962C8B-B14F-4D97-AF65-F5344CB8AC3E}">
        <p14:creationId xmlns:p14="http://schemas.microsoft.com/office/powerpoint/2010/main" val="47490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the Current UCSF Projects/Cores</a:t>
            </a:r>
            <a:endParaRPr lang="en-US" dirty="0"/>
          </a:p>
        </p:txBody>
      </p:sp>
      <p:sp>
        <p:nvSpPr>
          <p:cNvPr id="3" name="Content Placeholder 2"/>
          <p:cNvSpPr>
            <a:spLocks noGrp="1"/>
          </p:cNvSpPr>
          <p:nvPr>
            <p:ph idx="1"/>
          </p:nvPr>
        </p:nvSpPr>
        <p:spPr/>
        <p:txBody>
          <a:bodyPr/>
          <a:lstStyle/>
          <a:p>
            <a:r>
              <a:rPr lang="en-US" sz="1800" dirty="0" smtClean="0">
                <a:solidFill>
                  <a:srgbClr val="FFFF00"/>
                </a:solidFill>
              </a:rPr>
              <a:t>P-1:</a:t>
            </a:r>
            <a:r>
              <a:rPr lang="en-US" sz="1800" dirty="0" smtClean="0"/>
              <a:t>  The San Francisco Bay Area Adult </a:t>
            </a:r>
            <a:r>
              <a:rPr lang="en-US" sz="1800" dirty="0" err="1" smtClean="0"/>
              <a:t>Glioma</a:t>
            </a:r>
            <a:r>
              <a:rPr lang="en-US" sz="1800" dirty="0" smtClean="0"/>
              <a:t> Survival Study (PIs </a:t>
            </a:r>
            <a:r>
              <a:rPr lang="en-US" sz="1800" dirty="0" smtClean="0"/>
              <a:t>—epidemiology and </a:t>
            </a:r>
            <a:r>
              <a:rPr lang="en-US" sz="1800" dirty="0" err="1" smtClean="0"/>
              <a:t>neuro</a:t>
            </a:r>
            <a:r>
              <a:rPr lang="en-US" sz="1800" dirty="0" smtClean="0"/>
              <a:t>-oncology)</a:t>
            </a:r>
            <a:endParaRPr lang="en-US" sz="1800" dirty="0" smtClean="0"/>
          </a:p>
          <a:p>
            <a:r>
              <a:rPr lang="en-US" sz="1800" dirty="0" smtClean="0">
                <a:solidFill>
                  <a:srgbClr val="FFFF00"/>
                </a:solidFill>
              </a:rPr>
              <a:t>P-2:</a:t>
            </a:r>
            <a:r>
              <a:rPr lang="en-US" sz="1800" dirty="0" smtClean="0"/>
              <a:t>  Novel Biomarkers of Malignant Progression in Recurrent Low Grade </a:t>
            </a:r>
            <a:r>
              <a:rPr lang="en-US" sz="1800" dirty="0" err="1" smtClean="0"/>
              <a:t>Glioma</a:t>
            </a:r>
            <a:r>
              <a:rPr lang="en-US" sz="1800" dirty="0" smtClean="0"/>
              <a:t> (PIs – </a:t>
            </a:r>
            <a:r>
              <a:rPr lang="en-US" sz="1800" dirty="0" err="1" smtClean="0"/>
              <a:t>neuro</a:t>
            </a:r>
            <a:r>
              <a:rPr lang="en-US" sz="1800" dirty="0" smtClean="0"/>
              <a:t>-oncology and imaging and genomics)</a:t>
            </a:r>
            <a:endParaRPr lang="en-US" sz="1800" dirty="0" smtClean="0"/>
          </a:p>
          <a:p>
            <a:r>
              <a:rPr lang="en-US" sz="1800" dirty="0" smtClean="0">
                <a:solidFill>
                  <a:srgbClr val="FFFF00"/>
                </a:solidFill>
              </a:rPr>
              <a:t>P-3:</a:t>
            </a:r>
            <a:r>
              <a:rPr lang="en-US" sz="1800" dirty="0" smtClean="0"/>
              <a:t>  Novel Approaches for Improving Pediatric BRAFV600E </a:t>
            </a:r>
            <a:r>
              <a:rPr lang="en-US" sz="1800" dirty="0" err="1" smtClean="0"/>
              <a:t>Glioma</a:t>
            </a:r>
            <a:r>
              <a:rPr lang="en-US" sz="1800" dirty="0" smtClean="0"/>
              <a:t> Patient Outcomes (PIs – </a:t>
            </a:r>
            <a:r>
              <a:rPr lang="en-US" sz="1800" dirty="0" smtClean="0"/>
              <a:t>cell biology and </a:t>
            </a:r>
            <a:r>
              <a:rPr lang="en-US" sz="1800" dirty="0" err="1" smtClean="0"/>
              <a:t>neuro</a:t>
            </a:r>
            <a:r>
              <a:rPr lang="en-US" sz="1800" dirty="0" smtClean="0"/>
              <a:t>-oncology)</a:t>
            </a:r>
            <a:endParaRPr lang="en-US" sz="1800" dirty="0" smtClean="0"/>
          </a:p>
          <a:p>
            <a:r>
              <a:rPr lang="en-US" sz="1800" dirty="0" smtClean="0">
                <a:solidFill>
                  <a:srgbClr val="FFFF00"/>
                </a:solidFill>
              </a:rPr>
              <a:t>P-4:</a:t>
            </a:r>
            <a:r>
              <a:rPr lang="en-US" sz="1800" dirty="0" smtClean="0"/>
              <a:t>  Overcoming Local and Peripheral Immune Suppression in </a:t>
            </a:r>
            <a:r>
              <a:rPr lang="en-US" sz="1800" dirty="0" err="1" smtClean="0"/>
              <a:t>Glioma</a:t>
            </a:r>
            <a:r>
              <a:rPr lang="en-US" sz="1800" dirty="0" smtClean="0"/>
              <a:t> to Facilitate Effective  </a:t>
            </a:r>
            <a:r>
              <a:rPr lang="en-US" sz="1800" dirty="0" err="1" smtClean="0"/>
              <a:t>Glioma</a:t>
            </a:r>
            <a:r>
              <a:rPr lang="en-US" sz="1800" dirty="0" smtClean="0"/>
              <a:t> Therapy (PIs – </a:t>
            </a:r>
            <a:r>
              <a:rPr lang="en-US" sz="1800" dirty="0" smtClean="0"/>
              <a:t>neurosurgery and cell biology)</a:t>
            </a:r>
            <a:endParaRPr lang="en-US" sz="1800" dirty="0" smtClean="0"/>
          </a:p>
          <a:p>
            <a:r>
              <a:rPr lang="en-US" sz="1800" dirty="0" smtClean="0">
                <a:solidFill>
                  <a:srgbClr val="FFC000"/>
                </a:solidFill>
              </a:rPr>
              <a:t>Shared Resource Core A </a:t>
            </a:r>
            <a:r>
              <a:rPr lang="en-US" sz="1800" dirty="0" smtClean="0"/>
              <a:t>– </a:t>
            </a:r>
            <a:r>
              <a:rPr lang="en-US" sz="1800" dirty="0" err="1" smtClean="0"/>
              <a:t>Biospecimen</a:t>
            </a:r>
            <a:r>
              <a:rPr lang="en-US" sz="1800" dirty="0" smtClean="0"/>
              <a:t>/Pathology </a:t>
            </a:r>
            <a:endParaRPr lang="en-US" sz="1800" dirty="0" smtClean="0"/>
          </a:p>
          <a:p>
            <a:r>
              <a:rPr lang="en-US" sz="1800" dirty="0" smtClean="0">
                <a:solidFill>
                  <a:srgbClr val="FFC000"/>
                </a:solidFill>
              </a:rPr>
              <a:t>Shared </a:t>
            </a:r>
            <a:r>
              <a:rPr lang="en-US" sz="1800" dirty="0" smtClean="0">
                <a:solidFill>
                  <a:srgbClr val="FFC000"/>
                </a:solidFill>
              </a:rPr>
              <a:t>Resource Core B </a:t>
            </a:r>
            <a:r>
              <a:rPr lang="en-US" sz="1800" dirty="0" smtClean="0"/>
              <a:t>– Pre Clinical Animal Model </a:t>
            </a:r>
            <a:endParaRPr lang="en-US" sz="1800" dirty="0" smtClean="0"/>
          </a:p>
          <a:p>
            <a:r>
              <a:rPr lang="en-US" sz="1800" dirty="0" smtClean="0">
                <a:solidFill>
                  <a:srgbClr val="FFC000"/>
                </a:solidFill>
              </a:rPr>
              <a:t>Shared </a:t>
            </a:r>
            <a:r>
              <a:rPr lang="en-US" sz="1800" dirty="0" smtClean="0">
                <a:solidFill>
                  <a:srgbClr val="FFC000"/>
                </a:solidFill>
              </a:rPr>
              <a:t>Resource Core C </a:t>
            </a:r>
            <a:r>
              <a:rPr lang="en-US" sz="1800" dirty="0" smtClean="0"/>
              <a:t>– Biostatistics and </a:t>
            </a:r>
            <a:r>
              <a:rPr lang="en-US" sz="1800" dirty="0" smtClean="0"/>
              <a:t>Clinical</a:t>
            </a:r>
            <a:endParaRPr lang="en-US" sz="1800" dirty="0" smtClean="0"/>
          </a:p>
          <a:p>
            <a:r>
              <a:rPr lang="en-US" sz="1800" dirty="0" smtClean="0">
                <a:solidFill>
                  <a:srgbClr val="FFC000"/>
                </a:solidFill>
              </a:rPr>
              <a:t>Shared Resource Core D </a:t>
            </a:r>
            <a:r>
              <a:rPr lang="en-US" sz="1800" dirty="0" smtClean="0"/>
              <a:t>– </a:t>
            </a:r>
            <a:r>
              <a:rPr lang="en-US" sz="1800" dirty="0" smtClean="0"/>
              <a:t>Administrative</a:t>
            </a:r>
            <a:endParaRPr lang="en-US" sz="1800" dirty="0" smtClean="0"/>
          </a:p>
        </p:txBody>
      </p:sp>
    </p:spTree>
    <p:extLst>
      <p:ext uri="{BB962C8B-B14F-4D97-AF65-F5344CB8AC3E}">
        <p14:creationId xmlns:p14="http://schemas.microsoft.com/office/powerpoint/2010/main" val="703203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Why Pursue SPORE Funding?</a:t>
            </a:r>
            <a:endParaRPr lang="en-US" sz="3200" dirty="0"/>
          </a:p>
        </p:txBody>
      </p:sp>
      <p:sp>
        <p:nvSpPr>
          <p:cNvPr id="2" name="Content Placeholder 1"/>
          <p:cNvSpPr>
            <a:spLocks noGrp="1"/>
          </p:cNvSpPr>
          <p:nvPr>
            <p:ph idx="1"/>
          </p:nvPr>
        </p:nvSpPr>
        <p:spPr>
          <a:xfrm>
            <a:off x="381000" y="1524000"/>
            <a:ext cx="7680960" cy="4724400"/>
          </a:xfrm>
        </p:spPr>
        <p:txBody>
          <a:bodyPr>
            <a:normAutofit/>
          </a:bodyPr>
          <a:lstStyle/>
          <a:p>
            <a:pPr marL="457200" indent="-457200">
              <a:buAutoNum type="arabicPeriod"/>
            </a:pPr>
            <a:r>
              <a:rPr lang="en-US" sz="2800" dirty="0" smtClean="0">
                <a:solidFill>
                  <a:srgbClr val="FFC000"/>
                </a:solidFill>
              </a:rPr>
              <a:t>Improves teamwork</a:t>
            </a:r>
          </a:p>
          <a:p>
            <a:pPr marL="514350" lvl="1" indent="-342900"/>
            <a:endParaRPr lang="en-US" sz="2200" dirty="0" smtClean="0"/>
          </a:p>
          <a:p>
            <a:pPr marL="514350" lvl="1" indent="-342900">
              <a:buFont typeface="Arial"/>
              <a:buChar char="•"/>
            </a:pPr>
            <a:r>
              <a:rPr lang="en-US" sz="2200" dirty="0" smtClean="0"/>
              <a:t>SPORE grants are one of the few NIH mechanisms that support team-based research </a:t>
            </a:r>
          </a:p>
          <a:p>
            <a:pPr marL="514350" lvl="1" indent="-342900">
              <a:buFont typeface="Arial"/>
              <a:buChar char="•"/>
            </a:pPr>
            <a:endParaRPr lang="en-US" sz="2200" dirty="0" smtClean="0"/>
          </a:p>
          <a:p>
            <a:pPr marL="514350" lvl="1" indent="-342900">
              <a:buFont typeface="Arial"/>
              <a:buChar char="•"/>
            </a:pPr>
            <a:r>
              <a:rPr lang="en-US" sz="2200" dirty="0" smtClean="0"/>
              <a:t>The emphasis on translation requires basic scientists to work with clinicians</a:t>
            </a:r>
          </a:p>
          <a:p>
            <a:pPr marL="514350" lvl="1" indent="-342900">
              <a:buFont typeface="Arial"/>
              <a:buChar char="•"/>
            </a:pPr>
            <a:endParaRPr lang="en-US" sz="2200" dirty="0" smtClean="0"/>
          </a:p>
          <a:p>
            <a:pPr marL="514350" lvl="1" indent="-342900">
              <a:buFont typeface="Arial"/>
              <a:buChar char="•"/>
            </a:pPr>
            <a:r>
              <a:rPr lang="en-US" sz="2200" dirty="0" smtClean="0"/>
              <a:t>Unlike R01 funding, the success of the SPORE program depends on the success of each project and component</a:t>
            </a:r>
          </a:p>
          <a:p>
            <a:pPr marL="514350" lvl="1" indent="-342900"/>
            <a:endParaRPr lang="en-US" sz="2200" dirty="0" smtClean="0"/>
          </a:p>
          <a:p>
            <a:pPr marL="514350" lvl="1" indent="-342900"/>
            <a:endParaRPr lang="en-US" sz="2200" dirty="0" smtClean="0"/>
          </a:p>
          <a:p>
            <a:pPr marL="342900"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149092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0" y="3352800"/>
            <a:ext cx="5029200" cy="3505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76200"/>
            <a:ext cx="7680960" cy="1066800"/>
          </a:xfrm>
        </p:spPr>
        <p:txBody>
          <a:bodyPr>
            <a:normAutofit/>
          </a:bodyPr>
          <a:lstStyle/>
          <a:p>
            <a:r>
              <a:rPr lang="en-US" sz="3200" dirty="0"/>
              <a:t>Improves </a:t>
            </a:r>
            <a:r>
              <a:rPr lang="en-US" sz="3200" dirty="0" smtClean="0"/>
              <a:t>teamwork:  UCSF Examples</a:t>
            </a:r>
            <a:endParaRPr lang="en-US" sz="3200" dirty="0"/>
          </a:p>
        </p:txBody>
      </p:sp>
      <p:sp>
        <p:nvSpPr>
          <p:cNvPr id="2" name="Content Placeholder 1"/>
          <p:cNvSpPr>
            <a:spLocks noGrp="1"/>
          </p:cNvSpPr>
          <p:nvPr>
            <p:ph idx="1"/>
          </p:nvPr>
        </p:nvSpPr>
        <p:spPr>
          <a:xfrm>
            <a:off x="416724" y="1146740"/>
            <a:ext cx="8258174" cy="4724400"/>
          </a:xfrm>
        </p:spPr>
        <p:txBody>
          <a:bodyPr>
            <a:normAutofit/>
          </a:bodyPr>
          <a:lstStyle/>
          <a:p>
            <a:pPr marL="285750" indent="-285750">
              <a:buFont typeface="Arial" pitchFamily="34" charset="0"/>
              <a:buChar char="•"/>
            </a:pPr>
            <a:r>
              <a:rPr lang="en-US" sz="2000" dirty="0" smtClean="0"/>
              <a:t>The UCSF Brain Tumor SPORE Program is lead by a neurosurgeon, but the Executive Committee includes </a:t>
            </a:r>
            <a:r>
              <a:rPr lang="en-US" sz="2000" dirty="0" err="1" smtClean="0"/>
              <a:t>neuro</a:t>
            </a:r>
            <a:r>
              <a:rPr lang="en-US" sz="2000" dirty="0" smtClean="0"/>
              <a:t>-oncologists, and a basic scientists, and a </a:t>
            </a:r>
            <a:r>
              <a:rPr lang="en-US" sz="2000" dirty="0" err="1" smtClean="0"/>
              <a:t>neuro-patholgist</a:t>
            </a:r>
            <a:r>
              <a:rPr lang="en-US" sz="2000" dirty="0" smtClean="0"/>
              <a:t> </a:t>
            </a:r>
          </a:p>
          <a:p>
            <a:pPr marL="285750" indent="-285750">
              <a:buFont typeface="Arial" pitchFamily="34" charset="0"/>
              <a:buChar char="•"/>
            </a:pPr>
            <a:r>
              <a:rPr lang="en-US" sz="2000" dirty="0" smtClean="0"/>
              <a:t>Individual projects link cross-disciplinary investigators</a:t>
            </a:r>
          </a:p>
          <a:p>
            <a:r>
              <a:rPr lang="en-US" sz="2000" dirty="0" smtClean="0"/>
              <a:t>Example</a:t>
            </a:r>
            <a:r>
              <a:rPr lang="en-US" sz="2000" dirty="0"/>
              <a:t>: </a:t>
            </a:r>
            <a:endParaRPr lang="en-US" sz="2000" dirty="0" smtClean="0"/>
          </a:p>
          <a:p>
            <a:r>
              <a:rPr lang="en-US" dirty="0" smtClean="0">
                <a:solidFill>
                  <a:srgbClr val="FFFF00"/>
                </a:solidFill>
              </a:rPr>
              <a:t>Project 2:</a:t>
            </a:r>
            <a:r>
              <a:rPr lang="en-US" dirty="0" smtClean="0"/>
              <a:t> Novel </a:t>
            </a:r>
            <a:r>
              <a:rPr lang="en-US" dirty="0"/>
              <a:t>Biomarkers of Malignant Progression in Low Grade Glioma. </a:t>
            </a:r>
            <a:endParaRPr lang="en-US" dirty="0" smtClean="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285750" indent="-285750">
              <a:buFont typeface="Arial" pitchFamily="34" charset="0"/>
              <a:buChar char="•"/>
            </a:pPr>
            <a:endParaRPr lang="en-US" sz="2000" dirty="0"/>
          </a:p>
        </p:txBody>
      </p:sp>
      <p:sp>
        <p:nvSpPr>
          <p:cNvPr id="4" name="Oval 3"/>
          <p:cNvSpPr/>
          <p:nvPr/>
        </p:nvSpPr>
        <p:spPr>
          <a:xfrm rot="19948008">
            <a:off x="2137472" y="4552003"/>
            <a:ext cx="2057400" cy="2022425"/>
          </a:xfrm>
          <a:prstGeom prst="ellipse">
            <a:avLst/>
          </a:prstGeom>
          <a:solidFill>
            <a:schemeClr val="tx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p:txBody>
      </p:sp>
      <p:sp>
        <p:nvSpPr>
          <p:cNvPr id="5" name="Oval 4"/>
          <p:cNvSpPr/>
          <p:nvPr/>
        </p:nvSpPr>
        <p:spPr>
          <a:xfrm rot="19948008">
            <a:off x="3772568" y="4572614"/>
            <a:ext cx="2019300" cy="1981200"/>
          </a:xfrm>
          <a:prstGeom prst="ellipse">
            <a:avLst/>
          </a:prstGeom>
          <a:solidFill>
            <a:schemeClr val="accent6">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Oval 5"/>
          <p:cNvSpPr/>
          <p:nvPr/>
        </p:nvSpPr>
        <p:spPr>
          <a:xfrm rot="19948008">
            <a:off x="2921744" y="3568705"/>
            <a:ext cx="2133600" cy="2095500"/>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p:txBody>
      </p:sp>
      <p:sp>
        <p:nvSpPr>
          <p:cNvPr id="7" name="TextBox 6"/>
          <p:cNvSpPr txBox="1"/>
          <p:nvPr/>
        </p:nvSpPr>
        <p:spPr>
          <a:xfrm>
            <a:off x="4003784" y="5570835"/>
            <a:ext cx="1981200" cy="523220"/>
          </a:xfrm>
          <a:prstGeom prst="rect">
            <a:avLst/>
          </a:prstGeom>
          <a:noFill/>
        </p:spPr>
        <p:txBody>
          <a:bodyPr wrap="square" rtlCol="0">
            <a:spAutoFit/>
          </a:bodyPr>
          <a:lstStyle/>
          <a:p>
            <a:r>
              <a:rPr lang="en-US" sz="1400" dirty="0" smtClean="0"/>
              <a:t>Sarah Nelson, PhD</a:t>
            </a:r>
          </a:p>
          <a:p>
            <a:r>
              <a:rPr lang="en-US" sz="1400" dirty="0" smtClean="0"/>
              <a:t>          Imaging</a:t>
            </a:r>
            <a:endParaRPr lang="en-US" sz="1400" dirty="0"/>
          </a:p>
        </p:txBody>
      </p:sp>
      <p:sp>
        <p:nvSpPr>
          <p:cNvPr id="8" name="TextBox 7"/>
          <p:cNvSpPr txBox="1"/>
          <p:nvPr/>
        </p:nvSpPr>
        <p:spPr>
          <a:xfrm>
            <a:off x="2152124" y="5638800"/>
            <a:ext cx="1828800" cy="523220"/>
          </a:xfrm>
          <a:prstGeom prst="rect">
            <a:avLst/>
          </a:prstGeom>
          <a:noFill/>
        </p:spPr>
        <p:txBody>
          <a:bodyPr wrap="square" rtlCol="0">
            <a:spAutoFit/>
          </a:bodyPr>
          <a:lstStyle/>
          <a:p>
            <a:r>
              <a:rPr lang="en-US" sz="1400" dirty="0" smtClean="0"/>
              <a:t>Joe Costello, PhD</a:t>
            </a:r>
          </a:p>
          <a:p>
            <a:r>
              <a:rPr lang="en-US" sz="1400" dirty="0" smtClean="0"/>
              <a:t>         Genomics</a:t>
            </a:r>
            <a:endParaRPr lang="en-US" sz="1400" dirty="0"/>
          </a:p>
        </p:txBody>
      </p:sp>
      <p:sp>
        <p:nvSpPr>
          <p:cNvPr id="9" name="TextBox 8"/>
          <p:cNvSpPr txBox="1"/>
          <p:nvPr/>
        </p:nvSpPr>
        <p:spPr>
          <a:xfrm>
            <a:off x="3066524" y="3867834"/>
            <a:ext cx="1981200" cy="523220"/>
          </a:xfrm>
          <a:prstGeom prst="rect">
            <a:avLst/>
          </a:prstGeom>
          <a:noFill/>
        </p:spPr>
        <p:txBody>
          <a:bodyPr wrap="square" rtlCol="0">
            <a:spAutoFit/>
          </a:bodyPr>
          <a:lstStyle/>
          <a:p>
            <a:r>
              <a:rPr lang="en-US" sz="1400" dirty="0" smtClean="0"/>
              <a:t>Susan Chang, MD</a:t>
            </a:r>
          </a:p>
          <a:p>
            <a:r>
              <a:rPr lang="en-US" sz="1400" dirty="0" err="1" smtClean="0"/>
              <a:t>Neuro-oncology</a:t>
            </a:r>
            <a:endParaRPr lang="en-US" sz="1400" dirty="0"/>
          </a:p>
        </p:txBody>
      </p:sp>
      <p:sp>
        <p:nvSpPr>
          <p:cNvPr id="11" name="5-Point Star 10"/>
          <p:cNvSpPr/>
          <p:nvPr/>
        </p:nvSpPr>
        <p:spPr>
          <a:xfrm>
            <a:off x="3843238" y="5261917"/>
            <a:ext cx="321092" cy="296565"/>
          </a:xfrm>
          <a:prstGeom prst="star5">
            <a:avLst/>
          </a:prstGeom>
          <a:solidFill>
            <a:srgbClr val="FF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638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Why Pursue SPORE Funding?</a:t>
            </a:r>
            <a:endParaRPr lang="en-US" sz="3200" dirty="0"/>
          </a:p>
        </p:txBody>
      </p:sp>
      <p:sp>
        <p:nvSpPr>
          <p:cNvPr id="2" name="Content Placeholder 1"/>
          <p:cNvSpPr>
            <a:spLocks noGrp="1"/>
          </p:cNvSpPr>
          <p:nvPr>
            <p:ph idx="1"/>
          </p:nvPr>
        </p:nvSpPr>
        <p:spPr>
          <a:xfrm>
            <a:off x="381000" y="1524000"/>
            <a:ext cx="8229600" cy="4724400"/>
          </a:xfrm>
        </p:spPr>
        <p:txBody>
          <a:bodyPr>
            <a:normAutofit fontScale="92500" lnSpcReduction="10000"/>
          </a:bodyPr>
          <a:lstStyle/>
          <a:p>
            <a:pPr marL="0" indent="0">
              <a:buNone/>
            </a:pPr>
            <a:r>
              <a:rPr lang="en-US" sz="2800" dirty="0" smtClean="0">
                <a:solidFill>
                  <a:srgbClr val="FFC000"/>
                </a:solidFill>
              </a:rPr>
              <a:t>2.  Provides funding for infrastructure</a:t>
            </a:r>
          </a:p>
          <a:p>
            <a:pPr marL="514350" lvl="1" indent="-342900"/>
            <a:endParaRPr lang="en-US" sz="2200" dirty="0" smtClean="0"/>
          </a:p>
          <a:p>
            <a:pPr marL="514350" lvl="1" indent="-342900">
              <a:spcBef>
                <a:spcPts val="1728"/>
              </a:spcBef>
              <a:buFont typeface="Arial"/>
              <a:buChar char="•"/>
            </a:pPr>
            <a:r>
              <a:rPr lang="en-US" sz="2200" dirty="0" smtClean="0"/>
              <a:t>SPORE grants are one of the few NIH mechanisms that support the construction and maintenance of tissue banks, animal testing cores, and the funding of  personnel needed for translational research</a:t>
            </a:r>
          </a:p>
          <a:p>
            <a:pPr marL="514350" lvl="1" indent="-342900">
              <a:spcBef>
                <a:spcPts val="1728"/>
              </a:spcBef>
              <a:buFont typeface="Arial"/>
              <a:buChar char="•"/>
            </a:pPr>
            <a:r>
              <a:rPr lang="en-US" sz="2200" dirty="0" smtClean="0"/>
              <a:t>The infrastructure created by the SPORE can be used to strengthen the entire brain tumor research community</a:t>
            </a:r>
          </a:p>
          <a:p>
            <a:pPr marL="514350" lvl="1" indent="-342900">
              <a:spcBef>
                <a:spcPts val="1728"/>
              </a:spcBef>
              <a:buFont typeface="Arial"/>
              <a:buChar char="•"/>
            </a:pPr>
            <a:r>
              <a:rPr lang="en-US" sz="2200" dirty="0" smtClean="0"/>
              <a:t>Lessens departmental financial commitment to necessary research activities </a:t>
            </a:r>
          </a:p>
          <a:p>
            <a:pPr marL="514350" lvl="1" indent="-342900">
              <a:spcBef>
                <a:spcPts val="1728"/>
              </a:spcBef>
              <a:buFont typeface="Arial"/>
              <a:buChar char="•"/>
            </a:pPr>
            <a:r>
              <a:rPr lang="en-US" sz="2200" dirty="0" smtClean="0"/>
              <a:t>Budget Expenses covered by SPORE:  Tissue Core A = $392k; Animal Core B = 121k; Data Manager(15%) and Research Nurse(10%) Salaries = 31k</a:t>
            </a:r>
          </a:p>
          <a:p>
            <a:pPr marL="514350" lvl="1" indent="-342900"/>
            <a:endParaRPr lang="en-US" sz="2200" dirty="0" smtClean="0"/>
          </a:p>
          <a:p>
            <a:pPr marL="514350" lvl="1" indent="-342900"/>
            <a:endParaRPr lang="en-US" sz="2200" dirty="0" smtClean="0"/>
          </a:p>
          <a:p>
            <a:pPr marL="342900"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2434198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7680960" cy="1066800"/>
          </a:xfrm>
        </p:spPr>
        <p:txBody>
          <a:bodyPr>
            <a:normAutofit/>
          </a:bodyPr>
          <a:lstStyle/>
          <a:p>
            <a:r>
              <a:rPr lang="en-US" sz="3200" dirty="0" smtClean="0"/>
              <a:t>Builds Infrastructure:  UCSF Examples</a:t>
            </a:r>
            <a:endParaRPr lang="en-US" sz="3200" dirty="0"/>
          </a:p>
        </p:txBody>
      </p:sp>
      <p:sp>
        <p:nvSpPr>
          <p:cNvPr id="2" name="Content Placeholder 1"/>
          <p:cNvSpPr>
            <a:spLocks noGrp="1"/>
          </p:cNvSpPr>
          <p:nvPr>
            <p:ph idx="1"/>
          </p:nvPr>
        </p:nvSpPr>
        <p:spPr>
          <a:xfrm>
            <a:off x="457200" y="1371600"/>
            <a:ext cx="7965276" cy="3200400"/>
          </a:xfrm>
        </p:spPr>
        <p:txBody>
          <a:bodyPr>
            <a:normAutofit/>
          </a:bodyPr>
          <a:lstStyle/>
          <a:p>
            <a:pPr marL="285750" indent="-285750">
              <a:buFont typeface="Arial" pitchFamily="34" charset="0"/>
              <a:buChar char="•"/>
            </a:pPr>
            <a:r>
              <a:rPr lang="en-US" sz="2000" dirty="0" smtClean="0"/>
              <a:t>The UCSF Brain Tumor SPORE </a:t>
            </a:r>
            <a:r>
              <a:rPr lang="en-US" sz="2000" dirty="0" smtClean="0"/>
              <a:t>Program provides </a:t>
            </a:r>
            <a:r>
              <a:rPr lang="en-US" sz="2000" dirty="0" smtClean="0"/>
              <a:t>roughly one-third of the entire costs of the UCSF Tissue Core and the UCSF Pre-Clinical Animal Core – this is mostly in the form salaries for technicians who provide valuable functions </a:t>
            </a:r>
            <a:r>
              <a:rPr lang="en-US" sz="2000" dirty="0" smtClean="0"/>
              <a:t>that could </a:t>
            </a:r>
            <a:r>
              <a:rPr lang="en-US" sz="2000" dirty="0" smtClean="0"/>
              <a:t>not be supported by other means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SPORE funding also provides support for a Research Nurse and Data Manager for clinical trials, as well as for two biostatisticians</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pPr marL="457200" lvl="1" indent="-285750"/>
            <a:endParaRPr lang="en-US" dirty="0"/>
          </a:p>
        </p:txBody>
      </p:sp>
      <p:sp>
        <p:nvSpPr>
          <p:cNvPr id="10" name="TextBox 9"/>
          <p:cNvSpPr txBox="1"/>
          <p:nvPr/>
        </p:nvSpPr>
        <p:spPr>
          <a:xfrm>
            <a:off x="838200" y="4419600"/>
            <a:ext cx="7239000" cy="1384995"/>
          </a:xfrm>
          <a:prstGeom prst="rect">
            <a:avLst/>
          </a:prstGeom>
          <a:noFill/>
        </p:spPr>
        <p:txBody>
          <a:bodyPr wrap="square" rtlCol="0">
            <a:spAutoFit/>
          </a:bodyPr>
          <a:lstStyle/>
          <a:p>
            <a:pPr algn="ctr"/>
            <a:r>
              <a:rPr lang="en-US" sz="2800" dirty="0" smtClean="0">
                <a:solidFill>
                  <a:schemeClr val="bg2">
                    <a:lumMod val="60000"/>
                    <a:lumOff val="40000"/>
                  </a:schemeClr>
                </a:solidFill>
              </a:rPr>
              <a:t>SPORE funding reduces infrastructure costs and allows an expansion of services available for brain tumor researchers</a:t>
            </a:r>
            <a:endParaRPr lang="en-US" sz="2800" dirty="0">
              <a:solidFill>
                <a:schemeClr val="bg2">
                  <a:lumMod val="60000"/>
                  <a:lumOff val="40000"/>
                </a:schemeClr>
              </a:solidFill>
            </a:endParaRPr>
          </a:p>
        </p:txBody>
      </p:sp>
    </p:spTree>
    <p:extLst>
      <p:ext uri="{BB962C8B-B14F-4D97-AF65-F5344CB8AC3E}">
        <p14:creationId xmlns:p14="http://schemas.microsoft.com/office/powerpoint/2010/main" val="251329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7680960" cy="1066800"/>
          </a:xfrm>
        </p:spPr>
        <p:txBody>
          <a:bodyPr>
            <a:normAutofit/>
          </a:bodyPr>
          <a:lstStyle/>
          <a:p>
            <a:r>
              <a:rPr lang="en-US" sz="3200" dirty="0" smtClean="0"/>
              <a:t>Why Pursue SPORE Funding?</a:t>
            </a:r>
            <a:endParaRPr lang="en-US" sz="3200" dirty="0"/>
          </a:p>
        </p:txBody>
      </p:sp>
      <p:sp>
        <p:nvSpPr>
          <p:cNvPr id="2" name="Content Placeholder 1"/>
          <p:cNvSpPr>
            <a:spLocks noGrp="1"/>
          </p:cNvSpPr>
          <p:nvPr>
            <p:ph idx="1"/>
          </p:nvPr>
        </p:nvSpPr>
        <p:spPr>
          <a:xfrm>
            <a:off x="381000" y="1219200"/>
            <a:ext cx="8229600" cy="4724400"/>
          </a:xfrm>
        </p:spPr>
        <p:txBody>
          <a:bodyPr>
            <a:normAutofit fontScale="92500" lnSpcReduction="10000"/>
          </a:bodyPr>
          <a:lstStyle/>
          <a:p>
            <a:pPr marL="514350" indent="-514350">
              <a:buAutoNum type="arabicPeriod" startAt="3"/>
            </a:pPr>
            <a:r>
              <a:rPr lang="en-US" sz="2800" dirty="0" smtClean="0">
                <a:solidFill>
                  <a:srgbClr val="FFC000"/>
                </a:solidFill>
              </a:rPr>
              <a:t>Helps build the local brain tumor community</a:t>
            </a:r>
          </a:p>
          <a:p>
            <a:pPr marL="514350" indent="-514350">
              <a:buAutoNum type="arabicPeriod" startAt="3"/>
            </a:pPr>
            <a:endParaRPr lang="en-US" sz="2200" dirty="0" smtClean="0"/>
          </a:p>
          <a:p>
            <a:pPr marL="514350" lvl="1" indent="-342900">
              <a:buFont typeface="Arial"/>
              <a:buChar char="•"/>
            </a:pPr>
            <a:r>
              <a:rPr lang="en-US" sz="2200" dirty="0" smtClean="0"/>
              <a:t>The Career Developmental and Developmental Research Programs of the SPORE provide a means to support investigators beyond those involved in the 4 main projects</a:t>
            </a:r>
          </a:p>
          <a:p>
            <a:pPr marL="514350" lvl="1" indent="-342900">
              <a:buFont typeface="Arial"/>
              <a:buChar char="•"/>
            </a:pPr>
            <a:endParaRPr lang="en-US" sz="2200" dirty="0" smtClean="0"/>
          </a:p>
          <a:p>
            <a:pPr marL="514350" lvl="1" indent="-342900">
              <a:buFont typeface="Arial"/>
              <a:buChar char="•"/>
            </a:pPr>
            <a:r>
              <a:rPr lang="en-US" sz="2200" dirty="0" smtClean="0"/>
              <a:t>Supported investigators include those new to the university and/or new to the field, as well as those investigators with ideas that may mature in the near future</a:t>
            </a:r>
          </a:p>
          <a:p>
            <a:pPr marL="514350" lvl="1" indent="-342900">
              <a:buFont typeface="Arial"/>
              <a:buChar char="•"/>
            </a:pPr>
            <a:endParaRPr lang="en-US" sz="2200" dirty="0" smtClean="0"/>
          </a:p>
          <a:p>
            <a:pPr marL="514350" lvl="1" indent="-342900">
              <a:buFont typeface="Arial"/>
              <a:buChar char="•"/>
            </a:pPr>
            <a:r>
              <a:rPr lang="en-US" sz="2200" dirty="0" smtClean="0"/>
              <a:t>Encourages non-brain tumor investigators to consider  a commitment to brain tumor research </a:t>
            </a:r>
          </a:p>
          <a:p>
            <a:pPr marL="514350" lvl="1" indent="-342900">
              <a:buFont typeface="Arial"/>
              <a:buChar char="•"/>
            </a:pPr>
            <a:endParaRPr lang="en-US" sz="2200" dirty="0" smtClean="0"/>
          </a:p>
          <a:p>
            <a:pPr marL="514350" lvl="1" indent="-342900">
              <a:buFont typeface="Arial"/>
              <a:buChar char="•"/>
            </a:pPr>
            <a:r>
              <a:rPr lang="en-US" sz="2200" dirty="0" smtClean="0"/>
              <a:t>Can facilitate recruitment </a:t>
            </a:r>
          </a:p>
          <a:p>
            <a:pPr marL="514350" lvl="1" indent="-342900"/>
            <a:endParaRPr lang="en-US" sz="2200" dirty="0" smtClean="0"/>
          </a:p>
          <a:p>
            <a:pPr marL="514350" lvl="1" indent="-342900"/>
            <a:endParaRPr lang="en-US" sz="2200" dirty="0" smtClean="0"/>
          </a:p>
          <a:p>
            <a:pPr marL="342900" indent="-342900">
              <a:buFont typeface="Arial" pitchFamily="34" charset="0"/>
              <a:buChar char="•"/>
            </a:pPr>
            <a:endParaRPr lang="en-US" sz="2400" dirty="0" smtClean="0"/>
          </a:p>
          <a:p>
            <a:endParaRPr lang="en-US" sz="2400" dirty="0"/>
          </a:p>
        </p:txBody>
      </p:sp>
    </p:spTree>
    <p:extLst>
      <p:ext uri="{BB962C8B-B14F-4D97-AF65-F5344CB8AC3E}">
        <p14:creationId xmlns:p14="http://schemas.microsoft.com/office/powerpoint/2010/main" val="1562950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Arial"/>
      </a:majorFont>
      <a:minorFont>
        <a:latin typeface="Arial"/>
        <a:ea typeface="ヒラギノ角ゴ Pro W3"/>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1633</TotalTime>
  <Words>1664</Words>
  <Application>Microsoft Office PowerPoint</Application>
  <PresentationFormat>On-screen Show (4:3)</PresentationFormat>
  <Paragraphs>215</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Blank Presentation</vt:lpstr>
      <vt:lpstr>1_Default Design</vt:lpstr>
      <vt:lpstr>PowerPoint Presentation</vt:lpstr>
      <vt:lpstr>PowerPoint Presentation</vt:lpstr>
      <vt:lpstr>PowerPoint Presentation</vt:lpstr>
      <vt:lpstr>List of the Current UCSF Projects/Cores</vt:lpstr>
      <vt:lpstr>Why Pursue SPORE Funding?</vt:lpstr>
      <vt:lpstr>Improves teamwork:  UCSF Examples</vt:lpstr>
      <vt:lpstr>Why Pursue SPORE Funding?</vt:lpstr>
      <vt:lpstr>Builds Infrastructure:  UCSF Examples</vt:lpstr>
      <vt:lpstr>Why Pursue SPORE Funding?</vt:lpstr>
      <vt:lpstr>Builds the Brain Tumor Community:  UCSF Examples</vt:lpstr>
      <vt:lpstr>Why Pursue SPORE Funding?</vt:lpstr>
      <vt:lpstr>Generates Other Funding:  UCSF Examples</vt:lpstr>
      <vt:lpstr>Why Pursue SPORE Funding?</vt:lpstr>
      <vt:lpstr>Miscellaneous Benefits:  UCSF Examples</vt:lpstr>
      <vt:lpstr>Critical Parameters for a Successful SPORE Program:   The UCSF Experience</vt:lpstr>
      <vt:lpstr>Critical Parameters for a Successful SPORE Program:   The UCSF Experience</vt:lpstr>
      <vt:lpstr>Critical Parameters for a Successful SPORE Program:   The UCSF Experience</vt:lpstr>
      <vt:lpstr>Critical Parameters for a Successful SPORE Program:   The UCSF Experience</vt:lpstr>
      <vt:lpstr>Summary:</vt:lpstr>
      <vt:lpstr>Thank you for the opportunity to speak</vt:lpstr>
      <vt:lpstr>PowerPoint Presentation</vt:lpstr>
      <vt:lpstr>HSP vaccine (G200)  and Bevacizumab  for recurrent GBM (ALLIANCE A071101)  </vt:lpstr>
    </vt:vector>
  </TitlesOfParts>
  <Manager/>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Pieper, Russ</dc:creator>
  <cp:keywords/>
  <dc:description/>
  <cp:lastModifiedBy>Mitchel Berger</cp:lastModifiedBy>
  <cp:revision>49</cp:revision>
  <dcterms:created xsi:type="dcterms:W3CDTF">2013-05-14T21:55:00Z</dcterms:created>
  <dcterms:modified xsi:type="dcterms:W3CDTF">2013-06-09T16:33:24Z</dcterms:modified>
  <cp:category/>
</cp:coreProperties>
</file>