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56" r:id="rId2"/>
    <p:sldId id="359" r:id="rId3"/>
    <p:sldId id="366" r:id="rId4"/>
    <p:sldId id="298" r:id="rId5"/>
    <p:sldId id="335" r:id="rId6"/>
    <p:sldId id="356" r:id="rId7"/>
    <p:sldId id="317" r:id="rId8"/>
    <p:sldId id="304" r:id="rId9"/>
    <p:sldId id="336" r:id="rId10"/>
    <p:sldId id="350" r:id="rId11"/>
    <p:sldId id="360" r:id="rId12"/>
    <p:sldId id="345" r:id="rId13"/>
    <p:sldId id="310" r:id="rId14"/>
    <p:sldId id="361" r:id="rId15"/>
    <p:sldId id="362" r:id="rId16"/>
    <p:sldId id="363" r:id="rId17"/>
    <p:sldId id="371" r:id="rId18"/>
    <p:sldId id="372" r:id="rId19"/>
    <p:sldId id="374" r:id="rId20"/>
    <p:sldId id="353" r:id="rId21"/>
    <p:sldId id="369" r:id="rId22"/>
    <p:sldId id="347" r:id="rId23"/>
    <p:sldId id="357" r:id="rId24"/>
    <p:sldId id="358" r:id="rId25"/>
    <p:sldId id="326" r:id="rId26"/>
    <p:sldId id="325" r:id="rId27"/>
    <p:sldId id="327" r:id="rId28"/>
    <p:sldId id="328" r:id="rId29"/>
    <p:sldId id="329" r:id="rId30"/>
    <p:sldId id="323" r:id="rId31"/>
    <p:sldId id="324" r:id="rId32"/>
    <p:sldId id="365" r:id="rId33"/>
    <p:sldId id="340" r:id="rId34"/>
    <p:sldId id="337" r:id="rId35"/>
    <p:sldId id="375" r:id="rId36"/>
    <p:sldId id="339" r:id="rId37"/>
    <p:sldId id="341" r:id="rId38"/>
    <p:sldId id="342" r:id="rId3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A50C2"/>
    <a:srgbClr val="0000CC"/>
    <a:srgbClr val="005395"/>
    <a:srgbClr val="1F2EA1"/>
    <a:srgbClr val="3333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786" autoAdjust="0"/>
  </p:normalViewPr>
  <p:slideViewPr>
    <p:cSldViewPr>
      <p:cViewPr varScale="1">
        <p:scale>
          <a:sx n="76" d="100"/>
          <a:sy n="76" d="100"/>
        </p:scale>
        <p:origin x="13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66BB4BDB-A843-4FA4-BA51-0D17D71824C3}" type="datetimeFigureOut">
              <a:rPr lang="en-US" smtClean="0"/>
              <a:t>7/10/2023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A7C4C4D-0026-4DA8-B4EB-357F13A6AAA6}" type="slidenum">
              <a:rPr lang="en-US" smtClean="0"/>
              <a:t>‹#›</a:t>
            </a:fld>
            <a:endParaRPr lang="en-US"/>
          </a:p>
        </p:txBody>
      </p:sp>
    </p:spTree>
    <p:extLst>
      <p:ext uri="{BB962C8B-B14F-4D97-AF65-F5344CB8AC3E}">
        <p14:creationId xmlns:p14="http://schemas.microsoft.com/office/powerpoint/2010/main" val="3735812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fld id="{A977E653-822F-4342-AC0D-9BA02C9D4CA8}" type="datetimeFigureOut">
              <a:rPr lang="en-US" smtClean="0"/>
              <a:pPr/>
              <a:t>7/10/2023</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31B2C27C-D63E-4C26-9C26-28B9E35947FD}" type="slidenum">
              <a:rPr lang="en-US" smtClean="0"/>
              <a:pPr/>
              <a:t>‹#›</a:t>
            </a:fld>
            <a:endParaRPr lang="en-US"/>
          </a:p>
        </p:txBody>
      </p:sp>
    </p:spTree>
    <p:extLst>
      <p:ext uri="{BB962C8B-B14F-4D97-AF65-F5344CB8AC3E}">
        <p14:creationId xmlns:p14="http://schemas.microsoft.com/office/powerpoint/2010/main" val="578479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2C27C-D63E-4C26-9C26-28B9E35947FD}" type="slidenum">
              <a:rPr lang="en-US" smtClean="0"/>
              <a:pPr/>
              <a:t>6</a:t>
            </a:fld>
            <a:endParaRPr lang="en-US"/>
          </a:p>
        </p:txBody>
      </p:sp>
    </p:spTree>
    <p:extLst>
      <p:ext uri="{BB962C8B-B14F-4D97-AF65-F5344CB8AC3E}">
        <p14:creationId xmlns:p14="http://schemas.microsoft.com/office/powerpoint/2010/main" val="309915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2C27C-D63E-4C26-9C26-28B9E35947FD}" type="slidenum">
              <a:rPr lang="en-US" smtClean="0"/>
              <a:pPr/>
              <a:t>38</a:t>
            </a:fld>
            <a:endParaRPr lang="en-US"/>
          </a:p>
        </p:txBody>
      </p:sp>
    </p:spTree>
    <p:extLst>
      <p:ext uri="{BB962C8B-B14F-4D97-AF65-F5344CB8AC3E}">
        <p14:creationId xmlns:p14="http://schemas.microsoft.com/office/powerpoint/2010/main" val="652777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7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Box 2"/>
          <p:cNvSpPr txBox="1"/>
          <p:nvPr userDrawn="1"/>
        </p:nvSpPr>
        <p:spPr>
          <a:xfrm>
            <a:off x="0" y="1"/>
            <a:ext cx="9144000" cy="461793"/>
          </a:xfrm>
          <a:prstGeom prst="rect">
            <a:avLst/>
          </a:prstGeom>
          <a:noFill/>
        </p:spPr>
        <p:txBody>
          <a:bodyPr wrap="square" rtlCol="0">
            <a:spAutoFit/>
          </a:bodyPr>
          <a:lstStyle/>
          <a:p>
            <a:pPr algn="ctr"/>
            <a:r>
              <a:rPr lang="en-US" sz="2401" dirty="0"/>
              <a:t>Neurosurgery Faculty: Surgeons</a:t>
            </a:r>
          </a:p>
        </p:txBody>
      </p:sp>
      <p:cxnSp>
        <p:nvCxnSpPr>
          <p:cNvPr id="4" name="Straight Connector 3"/>
          <p:cNvCxnSpPr/>
          <p:nvPr userDrawn="1"/>
        </p:nvCxnSpPr>
        <p:spPr>
          <a:xfrm>
            <a:off x="57165" y="684057"/>
            <a:ext cx="9038404" cy="0"/>
          </a:xfrm>
          <a:prstGeom prst="line">
            <a:avLst/>
          </a:prstGeom>
          <a:ln>
            <a:solidFill>
              <a:srgbClr val="3B5984"/>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0776" y="8966"/>
            <a:ext cx="1067769" cy="568319"/>
          </a:xfrm>
          <a:prstGeom prst="rect">
            <a:avLst/>
          </a:prstGeom>
        </p:spPr>
      </p:pic>
      <p:sp>
        <p:nvSpPr>
          <p:cNvPr id="7" name="Picture Placeholder 6"/>
          <p:cNvSpPr>
            <a:spLocks noGrp="1"/>
          </p:cNvSpPr>
          <p:nvPr>
            <p:ph type="pic" sz="quarter" idx="10"/>
          </p:nvPr>
        </p:nvSpPr>
        <p:spPr>
          <a:xfrm>
            <a:off x="290268" y="773815"/>
            <a:ext cx="1447415" cy="2404872"/>
          </a:xfrm>
          <a:prstGeom prst="rect">
            <a:avLst/>
          </a:prstGeom>
        </p:spPr>
        <p:txBody>
          <a:bodyPr/>
          <a:lstStyle/>
          <a:p>
            <a:endParaRPr lang="en-US" dirty="0"/>
          </a:p>
        </p:txBody>
      </p:sp>
      <p:sp>
        <p:nvSpPr>
          <p:cNvPr id="9" name="Text Placeholder 8"/>
          <p:cNvSpPr>
            <a:spLocks noGrp="1"/>
          </p:cNvSpPr>
          <p:nvPr>
            <p:ph type="body" sz="quarter" idx="11" hasCustomPrompt="1"/>
          </p:nvPr>
        </p:nvSpPr>
        <p:spPr>
          <a:xfrm>
            <a:off x="290268" y="3183449"/>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12" name="Text Placeholder 8"/>
          <p:cNvSpPr>
            <a:spLocks noGrp="1"/>
          </p:cNvSpPr>
          <p:nvPr>
            <p:ph type="body" sz="quarter" idx="12" hasCustomPrompt="1"/>
          </p:nvPr>
        </p:nvSpPr>
        <p:spPr>
          <a:xfrm>
            <a:off x="290268" y="3462531"/>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13" name="Picture Placeholder 6"/>
          <p:cNvSpPr>
            <a:spLocks noGrp="1"/>
          </p:cNvSpPr>
          <p:nvPr>
            <p:ph type="pic" sz="quarter" idx="13"/>
          </p:nvPr>
        </p:nvSpPr>
        <p:spPr>
          <a:xfrm>
            <a:off x="2070525" y="773815"/>
            <a:ext cx="1447415" cy="2404872"/>
          </a:xfrm>
          <a:prstGeom prst="rect">
            <a:avLst/>
          </a:prstGeom>
        </p:spPr>
        <p:txBody>
          <a:bodyPr/>
          <a:lstStyle/>
          <a:p>
            <a:endParaRPr lang="en-US" dirty="0"/>
          </a:p>
        </p:txBody>
      </p:sp>
      <p:sp>
        <p:nvSpPr>
          <p:cNvPr id="14" name="Text Placeholder 8"/>
          <p:cNvSpPr>
            <a:spLocks noGrp="1"/>
          </p:cNvSpPr>
          <p:nvPr>
            <p:ph type="body" sz="quarter" idx="14" hasCustomPrompt="1"/>
          </p:nvPr>
        </p:nvSpPr>
        <p:spPr>
          <a:xfrm>
            <a:off x="2070525" y="3183449"/>
            <a:ext cx="1447415" cy="274320"/>
          </a:xfrm>
          <a:prstGeom prst="rect">
            <a:avLst/>
          </a:prstGeom>
        </p:spPr>
        <p:txBody>
          <a:bodyPr anchor="ctr"/>
          <a:lstStyle>
            <a:lvl1pPr marL="0" indent="0" algn="ctr">
              <a:buNone/>
              <a:defRPr sz="1050">
                <a:latin typeface="Arial Narrow" panose="020B0606020202030204" pitchFamily="34" charset="0"/>
                <a:cs typeface="Arial" panose="020B0604020202020204" pitchFamily="34" charset="0"/>
              </a:defRPr>
            </a:lvl1pPr>
          </a:lstStyle>
          <a:p>
            <a:pPr lvl="0"/>
            <a:r>
              <a:rPr lang="en-US" dirty="0"/>
              <a:t>Name</a:t>
            </a:r>
          </a:p>
        </p:txBody>
      </p:sp>
      <p:sp>
        <p:nvSpPr>
          <p:cNvPr id="15" name="Text Placeholder 8"/>
          <p:cNvSpPr>
            <a:spLocks noGrp="1"/>
          </p:cNvSpPr>
          <p:nvPr>
            <p:ph type="body" sz="quarter" idx="15" hasCustomPrompt="1"/>
          </p:nvPr>
        </p:nvSpPr>
        <p:spPr>
          <a:xfrm>
            <a:off x="2070525" y="3462531"/>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16" name="Picture Placeholder 6"/>
          <p:cNvSpPr>
            <a:spLocks noGrp="1"/>
          </p:cNvSpPr>
          <p:nvPr>
            <p:ph type="pic" sz="quarter" idx="16"/>
          </p:nvPr>
        </p:nvSpPr>
        <p:spPr>
          <a:xfrm>
            <a:off x="3851705" y="773815"/>
            <a:ext cx="1447415" cy="2404872"/>
          </a:xfrm>
          <a:prstGeom prst="rect">
            <a:avLst/>
          </a:prstGeom>
        </p:spPr>
        <p:txBody>
          <a:bodyPr/>
          <a:lstStyle/>
          <a:p>
            <a:endParaRPr lang="en-US" dirty="0"/>
          </a:p>
        </p:txBody>
      </p:sp>
      <p:sp>
        <p:nvSpPr>
          <p:cNvPr id="17" name="Text Placeholder 8"/>
          <p:cNvSpPr>
            <a:spLocks noGrp="1"/>
          </p:cNvSpPr>
          <p:nvPr>
            <p:ph type="body" sz="quarter" idx="17" hasCustomPrompt="1"/>
          </p:nvPr>
        </p:nvSpPr>
        <p:spPr>
          <a:xfrm>
            <a:off x="3851705" y="3183449"/>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18" name="Text Placeholder 8"/>
          <p:cNvSpPr>
            <a:spLocks noGrp="1"/>
          </p:cNvSpPr>
          <p:nvPr>
            <p:ph type="body" sz="quarter" idx="18" hasCustomPrompt="1"/>
          </p:nvPr>
        </p:nvSpPr>
        <p:spPr>
          <a:xfrm>
            <a:off x="3851705" y="3462531"/>
            <a:ext cx="1447415" cy="274320"/>
          </a:xfrm>
          <a:prstGeom prst="rect">
            <a:avLst/>
          </a:prstGeom>
        </p:spPr>
        <p:txBody>
          <a:bodyPr anchor="ctr"/>
          <a:lstStyle>
            <a:lvl1pPr marL="0" indent="0" algn="ctr">
              <a:lnSpc>
                <a:spcPct val="100000"/>
              </a:lnSpc>
              <a:spcBef>
                <a:spcPts val="0"/>
              </a:spcBef>
              <a:buNone/>
              <a:defRPr sz="900">
                <a:latin typeface="Arial Narrow" panose="020B0606020202030204" pitchFamily="34" charset="0"/>
              </a:defRPr>
            </a:lvl1pPr>
          </a:lstStyle>
          <a:p>
            <a:pPr lvl="0"/>
            <a:r>
              <a:rPr lang="en-US" dirty="0"/>
              <a:t>Title</a:t>
            </a:r>
          </a:p>
        </p:txBody>
      </p:sp>
      <p:sp>
        <p:nvSpPr>
          <p:cNvPr id="19" name="Picture Placeholder 6"/>
          <p:cNvSpPr>
            <a:spLocks noGrp="1"/>
          </p:cNvSpPr>
          <p:nvPr>
            <p:ph type="pic" sz="quarter" idx="19"/>
          </p:nvPr>
        </p:nvSpPr>
        <p:spPr>
          <a:xfrm>
            <a:off x="5631040" y="779350"/>
            <a:ext cx="1447415" cy="2404872"/>
          </a:xfrm>
          <a:prstGeom prst="rect">
            <a:avLst/>
          </a:prstGeom>
        </p:spPr>
        <p:txBody>
          <a:bodyPr/>
          <a:lstStyle/>
          <a:p>
            <a:endParaRPr lang="en-US" dirty="0"/>
          </a:p>
        </p:txBody>
      </p:sp>
      <p:sp>
        <p:nvSpPr>
          <p:cNvPr id="20" name="Text Placeholder 8"/>
          <p:cNvSpPr>
            <a:spLocks noGrp="1"/>
          </p:cNvSpPr>
          <p:nvPr>
            <p:ph type="body" sz="quarter" idx="20" hasCustomPrompt="1"/>
          </p:nvPr>
        </p:nvSpPr>
        <p:spPr>
          <a:xfrm>
            <a:off x="5631040" y="3188984"/>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21" name="Text Placeholder 8"/>
          <p:cNvSpPr>
            <a:spLocks noGrp="1"/>
          </p:cNvSpPr>
          <p:nvPr>
            <p:ph type="body" sz="quarter" idx="21" hasCustomPrompt="1"/>
          </p:nvPr>
        </p:nvSpPr>
        <p:spPr>
          <a:xfrm>
            <a:off x="5631040" y="3468066"/>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22" name="Picture Placeholder 6"/>
          <p:cNvSpPr>
            <a:spLocks noGrp="1"/>
          </p:cNvSpPr>
          <p:nvPr>
            <p:ph type="pic" sz="quarter" idx="22"/>
          </p:nvPr>
        </p:nvSpPr>
        <p:spPr>
          <a:xfrm>
            <a:off x="7412220" y="773815"/>
            <a:ext cx="1447415" cy="2404872"/>
          </a:xfrm>
          <a:prstGeom prst="rect">
            <a:avLst/>
          </a:prstGeom>
        </p:spPr>
        <p:txBody>
          <a:bodyPr/>
          <a:lstStyle/>
          <a:p>
            <a:endParaRPr lang="en-US" dirty="0"/>
          </a:p>
        </p:txBody>
      </p:sp>
      <p:sp>
        <p:nvSpPr>
          <p:cNvPr id="23" name="Text Placeholder 8"/>
          <p:cNvSpPr>
            <a:spLocks noGrp="1"/>
          </p:cNvSpPr>
          <p:nvPr>
            <p:ph type="body" sz="quarter" idx="23" hasCustomPrompt="1"/>
          </p:nvPr>
        </p:nvSpPr>
        <p:spPr>
          <a:xfrm>
            <a:off x="7412220" y="3183449"/>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24" name="Text Placeholder 8"/>
          <p:cNvSpPr>
            <a:spLocks noGrp="1"/>
          </p:cNvSpPr>
          <p:nvPr>
            <p:ph type="body" sz="quarter" idx="24" hasCustomPrompt="1"/>
          </p:nvPr>
        </p:nvSpPr>
        <p:spPr>
          <a:xfrm>
            <a:off x="7412220" y="3462531"/>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25" name="Picture Placeholder 6"/>
          <p:cNvSpPr>
            <a:spLocks noGrp="1"/>
          </p:cNvSpPr>
          <p:nvPr>
            <p:ph type="pic" sz="quarter" idx="25"/>
          </p:nvPr>
        </p:nvSpPr>
        <p:spPr>
          <a:xfrm>
            <a:off x="290268" y="3830758"/>
            <a:ext cx="1447415" cy="2404872"/>
          </a:xfrm>
          <a:prstGeom prst="rect">
            <a:avLst/>
          </a:prstGeom>
        </p:spPr>
        <p:txBody>
          <a:bodyPr/>
          <a:lstStyle/>
          <a:p>
            <a:endParaRPr lang="en-US" dirty="0"/>
          </a:p>
        </p:txBody>
      </p:sp>
      <p:sp>
        <p:nvSpPr>
          <p:cNvPr id="26" name="Text Placeholder 8"/>
          <p:cNvSpPr>
            <a:spLocks noGrp="1"/>
          </p:cNvSpPr>
          <p:nvPr>
            <p:ph type="body" sz="quarter" idx="26" hasCustomPrompt="1"/>
          </p:nvPr>
        </p:nvSpPr>
        <p:spPr>
          <a:xfrm>
            <a:off x="290268" y="6240392"/>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27" name="Text Placeholder 8"/>
          <p:cNvSpPr>
            <a:spLocks noGrp="1"/>
          </p:cNvSpPr>
          <p:nvPr>
            <p:ph type="body" sz="quarter" idx="27" hasCustomPrompt="1"/>
          </p:nvPr>
        </p:nvSpPr>
        <p:spPr>
          <a:xfrm>
            <a:off x="290268" y="6519474"/>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28" name="Picture Placeholder 6"/>
          <p:cNvSpPr>
            <a:spLocks noGrp="1"/>
          </p:cNvSpPr>
          <p:nvPr>
            <p:ph type="pic" sz="quarter" idx="28"/>
          </p:nvPr>
        </p:nvSpPr>
        <p:spPr>
          <a:xfrm>
            <a:off x="2070525" y="3830758"/>
            <a:ext cx="1447415" cy="2404872"/>
          </a:xfrm>
          <a:prstGeom prst="rect">
            <a:avLst/>
          </a:prstGeom>
        </p:spPr>
        <p:txBody>
          <a:bodyPr/>
          <a:lstStyle/>
          <a:p>
            <a:endParaRPr lang="en-US" dirty="0"/>
          </a:p>
        </p:txBody>
      </p:sp>
      <p:sp>
        <p:nvSpPr>
          <p:cNvPr id="29" name="Text Placeholder 8"/>
          <p:cNvSpPr>
            <a:spLocks noGrp="1"/>
          </p:cNvSpPr>
          <p:nvPr>
            <p:ph type="body" sz="quarter" idx="29" hasCustomPrompt="1"/>
          </p:nvPr>
        </p:nvSpPr>
        <p:spPr>
          <a:xfrm>
            <a:off x="2070525" y="6240392"/>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30" name="Text Placeholder 8"/>
          <p:cNvSpPr>
            <a:spLocks noGrp="1"/>
          </p:cNvSpPr>
          <p:nvPr>
            <p:ph type="body" sz="quarter" idx="30" hasCustomPrompt="1"/>
          </p:nvPr>
        </p:nvSpPr>
        <p:spPr>
          <a:xfrm>
            <a:off x="2070525" y="6519474"/>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31" name="Picture Placeholder 6"/>
          <p:cNvSpPr>
            <a:spLocks noGrp="1"/>
          </p:cNvSpPr>
          <p:nvPr>
            <p:ph type="pic" sz="quarter" idx="31"/>
          </p:nvPr>
        </p:nvSpPr>
        <p:spPr>
          <a:xfrm>
            <a:off x="3851705" y="3830758"/>
            <a:ext cx="1447415" cy="2404872"/>
          </a:xfrm>
          <a:prstGeom prst="rect">
            <a:avLst/>
          </a:prstGeom>
        </p:spPr>
        <p:txBody>
          <a:bodyPr/>
          <a:lstStyle/>
          <a:p>
            <a:endParaRPr lang="en-US" dirty="0"/>
          </a:p>
        </p:txBody>
      </p:sp>
      <p:sp>
        <p:nvSpPr>
          <p:cNvPr id="32" name="Text Placeholder 8"/>
          <p:cNvSpPr>
            <a:spLocks noGrp="1"/>
          </p:cNvSpPr>
          <p:nvPr>
            <p:ph type="body" sz="quarter" idx="32" hasCustomPrompt="1"/>
          </p:nvPr>
        </p:nvSpPr>
        <p:spPr>
          <a:xfrm>
            <a:off x="3851705" y="6240392"/>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33" name="Text Placeholder 8"/>
          <p:cNvSpPr>
            <a:spLocks noGrp="1"/>
          </p:cNvSpPr>
          <p:nvPr>
            <p:ph type="body" sz="quarter" idx="33" hasCustomPrompt="1"/>
          </p:nvPr>
        </p:nvSpPr>
        <p:spPr>
          <a:xfrm>
            <a:off x="3851705" y="6519474"/>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34" name="Picture Placeholder 6"/>
          <p:cNvSpPr>
            <a:spLocks noGrp="1"/>
          </p:cNvSpPr>
          <p:nvPr>
            <p:ph type="pic" sz="quarter" idx="34"/>
          </p:nvPr>
        </p:nvSpPr>
        <p:spPr>
          <a:xfrm>
            <a:off x="5631040" y="3836293"/>
            <a:ext cx="1447415" cy="2404872"/>
          </a:xfrm>
          <a:prstGeom prst="rect">
            <a:avLst/>
          </a:prstGeom>
        </p:spPr>
        <p:txBody>
          <a:bodyPr/>
          <a:lstStyle/>
          <a:p>
            <a:endParaRPr lang="en-US" dirty="0"/>
          </a:p>
        </p:txBody>
      </p:sp>
      <p:sp>
        <p:nvSpPr>
          <p:cNvPr id="35" name="Text Placeholder 8"/>
          <p:cNvSpPr>
            <a:spLocks noGrp="1"/>
          </p:cNvSpPr>
          <p:nvPr>
            <p:ph type="body" sz="quarter" idx="35" hasCustomPrompt="1"/>
          </p:nvPr>
        </p:nvSpPr>
        <p:spPr>
          <a:xfrm>
            <a:off x="5631040" y="6245927"/>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36" name="Text Placeholder 8"/>
          <p:cNvSpPr>
            <a:spLocks noGrp="1"/>
          </p:cNvSpPr>
          <p:nvPr>
            <p:ph type="body" sz="quarter" idx="36" hasCustomPrompt="1"/>
          </p:nvPr>
        </p:nvSpPr>
        <p:spPr>
          <a:xfrm>
            <a:off x="5631040" y="6525009"/>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
        <p:nvSpPr>
          <p:cNvPr id="37" name="Picture Placeholder 6"/>
          <p:cNvSpPr>
            <a:spLocks noGrp="1"/>
          </p:cNvSpPr>
          <p:nvPr>
            <p:ph type="pic" sz="quarter" idx="37"/>
          </p:nvPr>
        </p:nvSpPr>
        <p:spPr>
          <a:xfrm>
            <a:off x="7412220" y="3830758"/>
            <a:ext cx="1447415" cy="2404872"/>
          </a:xfrm>
          <a:prstGeom prst="rect">
            <a:avLst/>
          </a:prstGeom>
        </p:spPr>
        <p:txBody>
          <a:bodyPr/>
          <a:lstStyle/>
          <a:p>
            <a:endParaRPr lang="en-US" dirty="0"/>
          </a:p>
        </p:txBody>
      </p:sp>
      <p:sp>
        <p:nvSpPr>
          <p:cNvPr id="38" name="Text Placeholder 8"/>
          <p:cNvSpPr>
            <a:spLocks noGrp="1"/>
          </p:cNvSpPr>
          <p:nvPr>
            <p:ph type="body" sz="quarter" idx="38" hasCustomPrompt="1"/>
          </p:nvPr>
        </p:nvSpPr>
        <p:spPr>
          <a:xfrm>
            <a:off x="7412220" y="6240392"/>
            <a:ext cx="1447415" cy="274320"/>
          </a:xfrm>
          <a:prstGeom prst="rect">
            <a:avLst/>
          </a:prstGeom>
        </p:spPr>
        <p:txBody>
          <a:bodyPr anchor="ctr"/>
          <a:lstStyle>
            <a:lvl1pPr marL="0" indent="0" algn="ctr">
              <a:buNone/>
              <a:defRPr sz="1050">
                <a:latin typeface="Arial Narrow" panose="020B0606020202030204" pitchFamily="34" charset="0"/>
              </a:defRPr>
            </a:lvl1pPr>
          </a:lstStyle>
          <a:p>
            <a:pPr lvl="0"/>
            <a:r>
              <a:rPr lang="en-US" dirty="0"/>
              <a:t>Name</a:t>
            </a:r>
          </a:p>
        </p:txBody>
      </p:sp>
      <p:sp>
        <p:nvSpPr>
          <p:cNvPr id="39" name="Text Placeholder 8"/>
          <p:cNvSpPr>
            <a:spLocks noGrp="1"/>
          </p:cNvSpPr>
          <p:nvPr>
            <p:ph type="body" sz="quarter" idx="39" hasCustomPrompt="1"/>
          </p:nvPr>
        </p:nvSpPr>
        <p:spPr>
          <a:xfrm>
            <a:off x="7412220" y="6519474"/>
            <a:ext cx="1447415" cy="274320"/>
          </a:xfrm>
          <a:prstGeom prst="rect">
            <a:avLst/>
          </a:prstGeom>
        </p:spPr>
        <p:txBody>
          <a:bodyPr anchor="ctr"/>
          <a:lstStyle>
            <a:lvl1pPr marL="0" indent="0" algn="ctr">
              <a:spcBef>
                <a:spcPts val="0"/>
              </a:spcBef>
              <a:buNone/>
              <a:defRPr sz="900">
                <a:latin typeface="Arial Narrow" panose="020B0606020202030204" pitchFamily="34" charset="0"/>
              </a:defRPr>
            </a:lvl1pPr>
          </a:lstStyle>
          <a:p>
            <a:pPr lvl="0"/>
            <a:r>
              <a:rPr lang="en-US" dirty="0"/>
              <a:t>Title</a:t>
            </a:r>
          </a:p>
        </p:txBody>
      </p:sp>
    </p:spTree>
    <p:extLst>
      <p:ext uri="{BB962C8B-B14F-4D97-AF65-F5344CB8AC3E}">
        <p14:creationId xmlns:p14="http://schemas.microsoft.com/office/powerpoint/2010/main" val="3338024701"/>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neurosurgery.med.uky.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https://gallery.mailchimp.com/e238db80e2deec85e5810008f/images/c27a12b2-5084-48e9-a48f-3040429cade6.jpg" TargetMode="Externa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533400"/>
            <a:ext cx="8153400" cy="35052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nSpc>
                <a:spcPct val="150000"/>
              </a:lnSpc>
            </a:pPr>
            <a:r>
              <a:rPr lang="en-US" b="1" dirty="0">
                <a:solidFill>
                  <a:schemeClr val="bg1"/>
                </a:solidFill>
              </a:rPr>
              <a:t>University of Kentucky</a:t>
            </a:r>
          </a:p>
          <a:p>
            <a:pPr>
              <a:lnSpc>
                <a:spcPct val="150000"/>
              </a:lnSpc>
            </a:pPr>
            <a:r>
              <a:rPr lang="en-US" b="1" dirty="0">
                <a:solidFill>
                  <a:schemeClr val="bg1"/>
                </a:solidFill>
              </a:rPr>
              <a:t>Neurosurgery Training Program</a:t>
            </a:r>
          </a:p>
        </p:txBody>
      </p:sp>
      <p:sp>
        <p:nvSpPr>
          <p:cNvPr id="3" name="Rectangle 3"/>
          <p:cNvSpPr txBox="1">
            <a:spLocks noChangeArrowheads="1"/>
          </p:cNvSpPr>
          <p:nvPr/>
        </p:nvSpPr>
        <p:spPr>
          <a:xfrm>
            <a:off x="719667" y="4430020"/>
            <a:ext cx="7662333" cy="1513579"/>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000" b="1" dirty="0">
                <a:solidFill>
                  <a:schemeClr val="bg1"/>
                </a:solidFill>
              </a:rPr>
              <a:t>Contact: Mrs. Soma Chakraborty Patra, Program Coordinator</a:t>
            </a:r>
          </a:p>
          <a:p>
            <a:pPr marL="0" indent="0" algn="ctr">
              <a:buNone/>
            </a:pPr>
            <a:r>
              <a:rPr lang="en-US" sz="2000" b="1" dirty="0">
                <a:solidFill>
                  <a:schemeClr val="bg1"/>
                </a:solidFill>
              </a:rPr>
              <a:t>Email: sch270@uky.edu</a:t>
            </a:r>
          </a:p>
          <a:p>
            <a:pPr marL="0" indent="0" algn="ctr">
              <a:buNone/>
            </a:pPr>
            <a:r>
              <a:rPr lang="en-US" sz="2000" dirty="0">
                <a:solidFill>
                  <a:schemeClr val="accent3"/>
                </a:solidFill>
                <a:hlinkClick r:id="rId2"/>
              </a:rPr>
              <a:t>https://neurosurgery.med.uky.edu/</a:t>
            </a:r>
            <a:endParaRPr lang="en-US" sz="2000" b="1" dirty="0">
              <a:solidFill>
                <a:schemeClr val="accent3"/>
              </a:solidFill>
            </a:endParaRPr>
          </a:p>
        </p:txBody>
      </p:sp>
      <p:pic>
        <p:nvPicPr>
          <p:cNvPr id="4" name="Picture 3">
            <a:extLst>
              <a:ext uri="{FF2B5EF4-FFF2-40B4-BE49-F238E27FC236}">
                <a16:creationId xmlns:a16="http://schemas.microsoft.com/office/drawing/2014/main" id="{726EBF66-18F9-4531-B88B-226C926C50FB}"/>
              </a:ext>
            </a:extLst>
          </p:cNvPr>
          <p:cNvPicPr>
            <a:picLocks noChangeAspect="1"/>
          </p:cNvPicPr>
          <p:nvPr/>
        </p:nvPicPr>
        <p:blipFill>
          <a:blip r:embed="rId3"/>
          <a:stretch>
            <a:fillRect/>
          </a:stretch>
        </p:blipFill>
        <p:spPr>
          <a:xfrm>
            <a:off x="6553200" y="5901669"/>
            <a:ext cx="2590800" cy="950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09600" y="95794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kern="0" dirty="0">
                <a:solidFill>
                  <a:schemeClr val="bg1"/>
                </a:solidFill>
              </a:rPr>
              <a:t>Program Overview</a:t>
            </a: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4810125" y="1031812"/>
            <a:ext cx="3848100" cy="445458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800" kern="0" dirty="0">
                <a:solidFill>
                  <a:schemeClr val="bg1"/>
                </a:solidFill>
              </a:rPr>
              <a:t>Seven Years of Training</a:t>
            </a:r>
          </a:p>
          <a:p>
            <a:pPr lvl="1"/>
            <a:r>
              <a:rPr lang="en-US" sz="2400" kern="0" dirty="0">
                <a:solidFill>
                  <a:schemeClr val="bg1"/>
                </a:solidFill>
              </a:rPr>
              <a:t>1 year: Neurosurgery and Neurosciences</a:t>
            </a:r>
          </a:p>
          <a:p>
            <a:pPr lvl="1"/>
            <a:r>
              <a:rPr lang="en-US" sz="2400" kern="0" dirty="0">
                <a:solidFill>
                  <a:schemeClr val="bg1"/>
                </a:solidFill>
              </a:rPr>
              <a:t>6 years: Neurosurgery Residency</a:t>
            </a:r>
          </a:p>
        </p:txBody>
      </p:sp>
      <p:pic>
        <p:nvPicPr>
          <p:cNvPr id="5" name="Picture 4">
            <a:extLst>
              <a:ext uri="{FF2B5EF4-FFF2-40B4-BE49-F238E27FC236}">
                <a16:creationId xmlns:a16="http://schemas.microsoft.com/office/drawing/2014/main" id="{8502346B-0601-4B60-823F-A71D0F4265D8}"/>
              </a:ext>
            </a:extLst>
          </p:cNvPr>
          <p:cNvPicPr>
            <a:picLocks noChangeAspect="1"/>
          </p:cNvPicPr>
          <p:nvPr/>
        </p:nvPicPr>
        <p:blipFill>
          <a:blip r:embed="rId2"/>
          <a:stretch>
            <a:fillRect/>
          </a:stretch>
        </p:blipFill>
        <p:spPr>
          <a:xfrm>
            <a:off x="6552975" y="5882195"/>
            <a:ext cx="2591025" cy="951058"/>
          </a:xfrm>
          <a:prstGeom prst="rect">
            <a:avLst/>
          </a:prstGeom>
        </p:spPr>
      </p:pic>
      <p:pic>
        <p:nvPicPr>
          <p:cNvPr id="9" name="Picture 8">
            <a:extLst>
              <a:ext uri="{FF2B5EF4-FFF2-40B4-BE49-F238E27FC236}">
                <a16:creationId xmlns:a16="http://schemas.microsoft.com/office/drawing/2014/main" id="{137E4E40-2029-41ED-B207-7EFDE1116B29}"/>
              </a:ext>
            </a:extLst>
          </p:cNvPr>
          <p:cNvPicPr>
            <a:picLocks noChangeAspect="1"/>
          </p:cNvPicPr>
          <p:nvPr/>
        </p:nvPicPr>
        <p:blipFill>
          <a:blip r:embed="rId3"/>
          <a:stretch>
            <a:fillRect/>
          </a:stretch>
        </p:blipFill>
        <p:spPr>
          <a:xfrm>
            <a:off x="70444" y="1584664"/>
            <a:ext cx="5110162" cy="2608916"/>
          </a:xfrm>
          <a:prstGeom prst="rect">
            <a:avLst/>
          </a:prstGeom>
        </p:spPr>
      </p:pic>
    </p:spTree>
    <p:extLst>
      <p:ext uri="{BB962C8B-B14F-4D97-AF65-F5344CB8AC3E}">
        <p14:creationId xmlns:p14="http://schemas.microsoft.com/office/powerpoint/2010/main" val="136764328"/>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533400" y="1371600"/>
            <a:ext cx="8335432"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647700" y="266700"/>
            <a:ext cx="78867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600" dirty="0">
                <a:solidFill>
                  <a:schemeClr val="bg1"/>
                </a:solidFill>
              </a:rPr>
              <a:t>Program Overview</a:t>
            </a:r>
            <a:br>
              <a:rPr lang="en-US" sz="3600" dirty="0">
                <a:solidFill>
                  <a:schemeClr val="bg1"/>
                </a:solidFill>
              </a:rPr>
            </a:br>
            <a:r>
              <a:rPr lang="en-US" sz="3600" dirty="0">
                <a:solidFill>
                  <a:schemeClr val="bg1"/>
                </a:solidFill>
              </a:rPr>
              <a:t>PGY-1</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11" name="Content Placeholder 2"/>
          <p:cNvSpPr txBox="1">
            <a:spLocks/>
          </p:cNvSpPr>
          <p:nvPr/>
        </p:nvSpPr>
        <p:spPr>
          <a:xfrm>
            <a:off x="647700" y="1481327"/>
            <a:ext cx="4533900" cy="44180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09728" indent="0">
              <a:buNone/>
            </a:pPr>
            <a:r>
              <a:rPr lang="en-US" sz="2800" kern="0" dirty="0">
                <a:solidFill>
                  <a:schemeClr val="bg1"/>
                </a:solidFill>
              </a:rPr>
              <a:t>Clinical Neurosciences </a:t>
            </a:r>
            <a:endParaRPr lang="en-US" sz="1100" i="1" kern="0" dirty="0">
              <a:solidFill>
                <a:schemeClr val="bg1"/>
              </a:solidFill>
            </a:endParaRPr>
          </a:p>
          <a:p>
            <a:r>
              <a:rPr lang="en-US" sz="2400" kern="0" dirty="0">
                <a:solidFill>
                  <a:schemeClr val="bg1"/>
                </a:solidFill>
              </a:rPr>
              <a:t>Neurology – 1 month</a:t>
            </a:r>
          </a:p>
          <a:p>
            <a:r>
              <a:rPr lang="en-US" sz="2400" kern="0" dirty="0">
                <a:solidFill>
                  <a:schemeClr val="bg1"/>
                </a:solidFill>
              </a:rPr>
              <a:t>Neuroanatomy &amp; Neuropathology – 1 month</a:t>
            </a:r>
          </a:p>
          <a:p>
            <a:pPr lvl="1"/>
            <a:r>
              <a:rPr lang="en-US" sz="1100" kern="0" dirty="0">
                <a:solidFill>
                  <a:schemeClr val="bg1"/>
                </a:solidFill>
              </a:rPr>
              <a:t>Teach the Neuroanatomy course in February/March The month is split between the two services</a:t>
            </a:r>
          </a:p>
          <a:p>
            <a:r>
              <a:rPr lang="en-US" sz="2200" kern="0" dirty="0">
                <a:solidFill>
                  <a:schemeClr val="bg1"/>
                </a:solidFill>
              </a:rPr>
              <a:t>Neurosurgery – 6 months</a:t>
            </a:r>
          </a:p>
          <a:p>
            <a:r>
              <a:rPr lang="en-US" sz="2200" kern="0" dirty="0">
                <a:solidFill>
                  <a:schemeClr val="bg1"/>
                </a:solidFill>
              </a:rPr>
              <a:t>Neuro Critical Care – 3 months</a:t>
            </a:r>
          </a:p>
          <a:p>
            <a:r>
              <a:rPr lang="en-US" sz="2200" kern="0" dirty="0">
                <a:solidFill>
                  <a:schemeClr val="bg1"/>
                </a:solidFill>
              </a:rPr>
              <a:t>Neuroradiology – 1 months</a:t>
            </a:r>
          </a:p>
          <a:p>
            <a:pPr lvl="1"/>
            <a:endParaRPr lang="en-US" sz="1400" kern="0" dirty="0">
              <a:solidFill>
                <a:schemeClr val="bg1"/>
              </a:solidFill>
            </a:endParaRPr>
          </a:p>
          <a:p>
            <a:pPr marL="393192" lvl="1" indent="0">
              <a:buFontTx/>
              <a:buNone/>
            </a:pPr>
            <a:endParaRPr lang="en-US" kern="0" dirty="0"/>
          </a:p>
        </p:txBody>
      </p:sp>
      <p:sp>
        <p:nvSpPr>
          <p:cNvPr id="8" name="Content Placeholder 2"/>
          <p:cNvSpPr txBox="1">
            <a:spLocks/>
          </p:cNvSpPr>
          <p:nvPr/>
        </p:nvSpPr>
        <p:spPr>
          <a:xfrm>
            <a:off x="878896" y="5129650"/>
            <a:ext cx="3657600" cy="10271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566928" indent="-457200"/>
            <a:r>
              <a:rPr lang="en-US" sz="1400" kern="0" dirty="0">
                <a:solidFill>
                  <a:schemeClr val="bg1"/>
                </a:solidFill>
              </a:rPr>
              <a:t>Attend the Society of Neurological Surgeons Intern boot camp in July and Junior boot camp in April</a:t>
            </a:r>
          </a:p>
          <a:p>
            <a:pPr lvl="1"/>
            <a:endParaRPr lang="en-US" sz="1400" kern="0" dirty="0">
              <a:solidFill>
                <a:schemeClr val="bg1"/>
              </a:solidFill>
            </a:endParaRPr>
          </a:p>
          <a:p>
            <a:pPr marL="393192" lvl="1" indent="0">
              <a:buFontTx/>
              <a:buNone/>
            </a:pPr>
            <a:endParaRPr lang="en-US" kern="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4107177"/>
            <a:ext cx="1400440" cy="20671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910" y="1481327"/>
            <a:ext cx="2971800" cy="2971800"/>
          </a:xfrm>
          <a:prstGeom prst="rect">
            <a:avLst/>
          </a:prstGeom>
        </p:spPr>
      </p:pic>
      <p:pic>
        <p:nvPicPr>
          <p:cNvPr id="9" name="Picture 8">
            <a:extLst>
              <a:ext uri="{FF2B5EF4-FFF2-40B4-BE49-F238E27FC236}">
                <a16:creationId xmlns:a16="http://schemas.microsoft.com/office/drawing/2014/main" id="{50114073-0449-44A7-AB5F-E7790EB30C1B}"/>
              </a:ext>
            </a:extLst>
          </p:cNvPr>
          <p:cNvPicPr>
            <a:picLocks noChangeAspect="1"/>
          </p:cNvPicPr>
          <p:nvPr/>
        </p:nvPicPr>
        <p:blipFill>
          <a:blip r:embed="rId4"/>
          <a:stretch>
            <a:fillRect/>
          </a:stretch>
        </p:blipFill>
        <p:spPr>
          <a:xfrm>
            <a:off x="6508323" y="5899390"/>
            <a:ext cx="2591025" cy="951058"/>
          </a:xfrm>
          <a:prstGeom prst="rect">
            <a:avLst/>
          </a:prstGeom>
        </p:spPr>
      </p:pic>
    </p:spTree>
    <p:extLst>
      <p:ext uri="{BB962C8B-B14F-4D97-AF65-F5344CB8AC3E}">
        <p14:creationId xmlns:p14="http://schemas.microsoft.com/office/powerpoint/2010/main" val="286012455"/>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76200"/>
            <a:ext cx="7391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C370D613-A34C-4C6C-8D55-822C1BA1AD86}"/>
              </a:ext>
            </a:extLst>
          </p:cNvPr>
          <p:cNvPicPr>
            <a:picLocks noChangeAspect="1"/>
          </p:cNvPicPr>
          <p:nvPr/>
        </p:nvPicPr>
        <p:blipFill>
          <a:blip r:embed="rId3"/>
          <a:stretch>
            <a:fillRect/>
          </a:stretch>
        </p:blipFill>
        <p:spPr>
          <a:xfrm>
            <a:off x="6552975" y="5893690"/>
            <a:ext cx="2591025" cy="951058"/>
          </a:xfrm>
          <a:prstGeom prst="rect">
            <a:avLst/>
          </a:prstGeom>
        </p:spPr>
      </p:pic>
    </p:spTree>
    <p:extLst>
      <p:ext uri="{BB962C8B-B14F-4D97-AF65-F5344CB8AC3E}">
        <p14:creationId xmlns:p14="http://schemas.microsoft.com/office/powerpoint/2010/main" val="1978820736"/>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47700" y="137160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3600" dirty="0">
                <a:solidFill>
                  <a:schemeClr val="bg1"/>
                </a:solidFill>
              </a:rPr>
              <a:t>Program Overview</a:t>
            </a:r>
            <a:br>
              <a:rPr lang="en-US" sz="3600" dirty="0">
                <a:solidFill>
                  <a:schemeClr val="bg1"/>
                </a:solidFill>
              </a:rPr>
            </a:br>
            <a:r>
              <a:rPr lang="en-US" sz="3600" dirty="0">
                <a:solidFill>
                  <a:schemeClr val="bg1"/>
                </a:solidFill>
              </a:rPr>
              <a:t>PGY-2 and PGY-3</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9" name="Content Placeholder 1"/>
          <p:cNvSpPr txBox="1">
            <a:spLocks/>
          </p:cNvSpPr>
          <p:nvPr/>
        </p:nvSpPr>
        <p:spPr>
          <a:xfrm>
            <a:off x="575733" y="1515195"/>
            <a:ext cx="3839634" cy="417849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kern="0" dirty="0">
                <a:solidFill>
                  <a:schemeClr val="bg1"/>
                </a:solidFill>
              </a:rPr>
              <a:t>Adult and Pediatric Neurosurgery at UKMC</a:t>
            </a:r>
          </a:p>
          <a:p>
            <a:pPr marL="0" indent="0">
              <a:buNone/>
            </a:pPr>
            <a:endParaRPr lang="en-US" sz="2400" kern="0" dirty="0">
              <a:solidFill>
                <a:schemeClr val="bg1"/>
              </a:solidFill>
            </a:endParaRPr>
          </a:p>
          <a:p>
            <a:pPr lvl="1"/>
            <a:r>
              <a:rPr lang="en-US" sz="2000" kern="0" dirty="0">
                <a:solidFill>
                  <a:schemeClr val="bg1"/>
                </a:solidFill>
              </a:rPr>
              <a:t>Neuropathology (1 month; PGY2 &amp; 3)</a:t>
            </a:r>
          </a:p>
          <a:p>
            <a:pPr lvl="1"/>
            <a:r>
              <a:rPr lang="en-US" sz="2000" kern="0" dirty="0">
                <a:solidFill>
                  <a:schemeClr val="bg1"/>
                </a:solidFill>
              </a:rPr>
              <a:t>Neuro Interventional Radiology (PGY3, 1 month)</a:t>
            </a:r>
          </a:p>
        </p:txBody>
      </p:sp>
      <p:pic>
        <p:nvPicPr>
          <p:cNvPr id="11" name="Picture 2" descr="http://ukhealthcare.uky.edu/uploadedImages/physicians-providers/nursing/patient-care(1)/_DSC6711_PavApatient_ro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5367" y="1828799"/>
            <a:ext cx="4233333" cy="2819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4CBEF6-9D98-40F0-AE75-077957F698F9}"/>
              </a:ext>
            </a:extLst>
          </p:cNvPr>
          <p:cNvPicPr>
            <a:picLocks noChangeAspect="1"/>
          </p:cNvPicPr>
          <p:nvPr/>
        </p:nvPicPr>
        <p:blipFill>
          <a:blip r:embed="rId3"/>
          <a:stretch>
            <a:fillRect/>
          </a:stretch>
        </p:blipFill>
        <p:spPr>
          <a:xfrm>
            <a:off x="6505529" y="5867185"/>
            <a:ext cx="2591025" cy="951058"/>
          </a:xfrm>
          <a:prstGeom prst="rect">
            <a:avLst/>
          </a:prstGeom>
        </p:spPr>
      </p:pic>
    </p:spTree>
    <p:extLst>
      <p:ext uri="{BB962C8B-B14F-4D97-AF65-F5344CB8AC3E}">
        <p14:creationId xmlns:p14="http://schemas.microsoft.com/office/powerpoint/2010/main" val="353616597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457200" y="1371600"/>
            <a:ext cx="81915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3600" dirty="0">
                <a:solidFill>
                  <a:schemeClr val="bg1"/>
                </a:solidFill>
              </a:rPr>
              <a:t>Program Overview</a:t>
            </a:r>
            <a:br>
              <a:rPr lang="en-US" sz="3600" dirty="0">
                <a:solidFill>
                  <a:schemeClr val="bg1"/>
                </a:solidFill>
              </a:rPr>
            </a:br>
            <a:r>
              <a:rPr lang="en-US" sz="3600" dirty="0">
                <a:solidFill>
                  <a:schemeClr val="bg1"/>
                </a:solidFill>
              </a:rPr>
              <a:t>PGY-4</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9" name="Content Placeholder 1"/>
          <p:cNvSpPr txBox="1">
            <a:spLocks/>
          </p:cNvSpPr>
          <p:nvPr/>
        </p:nvSpPr>
        <p:spPr>
          <a:xfrm>
            <a:off x="5009322" y="1443229"/>
            <a:ext cx="4038600" cy="442417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300" kern="0" dirty="0">
                <a:solidFill>
                  <a:schemeClr val="bg1"/>
                </a:solidFill>
              </a:rPr>
              <a:t>“Floor chief”</a:t>
            </a:r>
          </a:p>
          <a:p>
            <a:r>
              <a:rPr lang="en-US" sz="2300" kern="0" dirty="0">
                <a:solidFill>
                  <a:schemeClr val="bg1"/>
                </a:solidFill>
              </a:rPr>
              <a:t>Q4 call with PGY2 residents</a:t>
            </a:r>
          </a:p>
          <a:p>
            <a:r>
              <a:rPr lang="en-US" sz="2300" kern="0" dirty="0">
                <a:solidFill>
                  <a:schemeClr val="bg1"/>
                </a:solidFill>
              </a:rPr>
              <a:t>Select research project &amp; mentor</a:t>
            </a:r>
          </a:p>
          <a:p>
            <a:pPr lvl="1"/>
            <a:r>
              <a:rPr lang="en-US" sz="1800" kern="0" dirty="0">
                <a:solidFill>
                  <a:schemeClr val="bg1"/>
                </a:solidFill>
              </a:rPr>
              <a:t>Attend one national Neurosurgery meeting (AANS/CNS/Southern)</a:t>
            </a:r>
          </a:p>
          <a:p>
            <a:pPr lvl="2"/>
            <a:r>
              <a:rPr lang="en-US" sz="1600" kern="0" dirty="0">
                <a:solidFill>
                  <a:schemeClr val="bg1"/>
                </a:solidFill>
              </a:rPr>
              <a:t>Attend Society of Neurological Surgeons Research Update in Neuroscience for Neurosurgeons meeting in Woods Hole, MA</a:t>
            </a:r>
          </a:p>
          <a:p>
            <a:pPr lvl="1"/>
            <a:endParaRPr lang="en-US" sz="2000" kern="0"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696" y="1600200"/>
            <a:ext cx="4572000" cy="3429000"/>
          </a:xfrm>
          <a:prstGeom prst="rect">
            <a:avLst/>
          </a:prstGeom>
        </p:spPr>
      </p:pic>
      <p:pic>
        <p:nvPicPr>
          <p:cNvPr id="3" name="Picture 2">
            <a:extLst>
              <a:ext uri="{FF2B5EF4-FFF2-40B4-BE49-F238E27FC236}">
                <a16:creationId xmlns:a16="http://schemas.microsoft.com/office/drawing/2014/main" id="{7AB1C21A-BF29-43D1-B7B4-B2D9F022501F}"/>
              </a:ext>
            </a:extLst>
          </p:cNvPr>
          <p:cNvPicPr>
            <a:picLocks noChangeAspect="1"/>
          </p:cNvPicPr>
          <p:nvPr/>
        </p:nvPicPr>
        <p:blipFill>
          <a:blip r:embed="rId3"/>
          <a:stretch>
            <a:fillRect/>
          </a:stretch>
        </p:blipFill>
        <p:spPr>
          <a:xfrm>
            <a:off x="6483401" y="5883965"/>
            <a:ext cx="2591025" cy="951058"/>
          </a:xfrm>
          <a:prstGeom prst="rect">
            <a:avLst/>
          </a:prstGeom>
        </p:spPr>
      </p:pic>
    </p:spTree>
    <p:extLst>
      <p:ext uri="{BB962C8B-B14F-4D97-AF65-F5344CB8AC3E}">
        <p14:creationId xmlns:p14="http://schemas.microsoft.com/office/powerpoint/2010/main" val="2346126619"/>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457200" y="1371600"/>
            <a:ext cx="81915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600" dirty="0">
                <a:solidFill>
                  <a:schemeClr val="bg1"/>
                </a:solidFill>
              </a:rPr>
              <a:t>Program Overview</a:t>
            </a:r>
            <a:br>
              <a:rPr lang="en-US" sz="3600" dirty="0">
                <a:solidFill>
                  <a:schemeClr val="bg1"/>
                </a:solidFill>
              </a:rPr>
            </a:br>
            <a:r>
              <a:rPr lang="en-US" sz="3600" dirty="0">
                <a:solidFill>
                  <a:schemeClr val="bg1"/>
                </a:solidFill>
              </a:rPr>
              <a:t>PGY-5 and PGY-6</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508000" y="1676399"/>
            <a:ext cx="4140200" cy="4114801"/>
          </a:xfrm>
          <a:prstGeom prst="rect">
            <a:avLst/>
          </a:prstGeom>
        </p:spPr>
        <p:txBody>
          <a:bodyPr>
            <a:normAutofit fontScale="700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solidFill>
                  <a:schemeClr val="bg1"/>
                </a:solidFill>
              </a:rPr>
              <a:t>PGY5</a:t>
            </a:r>
          </a:p>
          <a:p>
            <a:pPr lvl="1"/>
            <a:r>
              <a:rPr lang="en-US" kern="0" dirty="0">
                <a:solidFill>
                  <a:schemeClr val="bg1"/>
                </a:solidFill>
              </a:rPr>
              <a:t>6 months at VA Hospital</a:t>
            </a:r>
          </a:p>
          <a:p>
            <a:pPr lvl="2"/>
            <a:r>
              <a:rPr lang="en-US" kern="0" dirty="0">
                <a:solidFill>
                  <a:schemeClr val="bg1"/>
                </a:solidFill>
              </a:rPr>
              <a:t>Every aspect of VA NS service managed by PGY5</a:t>
            </a:r>
          </a:p>
          <a:p>
            <a:pPr lvl="1"/>
            <a:r>
              <a:rPr lang="en-US" kern="0" dirty="0">
                <a:solidFill>
                  <a:schemeClr val="bg1"/>
                </a:solidFill>
              </a:rPr>
              <a:t>6 months on research</a:t>
            </a:r>
          </a:p>
          <a:p>
            <a:pPr lvl="2"/>
            <a:r>
              <a:rPr lang="en-US" kern="0" dirty="0">
                <a:solidFill>
                  <a:schemeClr val="bg1"/>
                </a:solidFill>
              </a:rPr>
              <a:t>Research mentor selected, if not already done</a:t>
            </a:r>
          </a:p>
          <a:p>
            <a:pPr lvl="2"/>
            <a:r>
              <a:rPr lang="en-US" kern="0" dirty="0">
                <a:solidFill>
                  <a:schemeClr val="bg1"/>
                </a:solidFill>
              </a:rPr>
              <a:t>Must write &amp; publish chapter/article and present at regional/national meeting</a:t>
            </a:r>
          </a:p>
          <a:p>
            <a:pPr lvl="3"/>
            <a:r>
              <a:rPr lang="en-US" kern="0" dirty="0">
                <a:solidFill>
                  <a:schemeClr val="bg1"/>
                </a:solidFill>
              </a:rPr>
              <a:t>Attend one national Neurosurgery meeting (AANS/CNS/Southern)</a:t>
            </a:r>
          </a:p>
          <a:p>
            <a:pPr lvl="2"/>
            <a:endParaRPr lang="en-US" kern="0" dirty="0">
              <a:solidFill>
                <a:schemeClr val="bg1"/>
              </a:solidFill>
            </a:endParaRPr>
          </a:p>
        </p:txBody>
      </p:sp>
      <p:sp>
        <p:nvSpPr>
          <p:cNvPr id="9" name="Content Placeholder 2"/>
          <p:cNvSpPr txBox="1">
            <a:spLocks/>
          </p:cNvSpPr>
          <p:nvPr/>
        </p:nvSpPr>
        <p:spPr>
          <a:xfrm>
            <a:off x="4622800" y="1600200"/>
            <a:ext cx="4114800" cy="4262817"/>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200" kern="0" dirty="0">
                <a:solidFill>
                  <a:schemeClr val="bg1"/>
                </a:solidFill>
              </a:rPr>
              <a:t>PGY6</a:t>
            </a:r>
          </a:p>
          <a:p>
            <a:pPr lvl="1"/>
            <a:r>
              <a:rPr lang="en-US" sz="2200" kern="0" dirty="0">
                <a:solidFill>
                  <a:schemeClr val="bg1"/>
                </a:solidFill>
              </a:rPr>
              <a:t>6 months at UK</a:t>
            </a:r>
          </a:p>
          <a:p>
            <a:pPr lvl="1"/>
            <a:r>
              <a:rPr lang="en-US" sz="2200" kern="0" dirty="0">
                <a:solidFill>
                  <a:schemeClr val="bg1"/>
                </a:solidFill>
              </a:rPr>
              <a:t>6 months subspecialty training or research</a:t>
            </a:r>
          </a:p>
          <a:p>
            <a:pPr lvl="2"/>
            <a:r>
              <a:rPr lang="en-US" sz="2200" kern="0" dirty="0">
                <a:solidFill>
                  <a:schemeClr val="bg1"/>
                </a:solidFill>
              </a:rPr>
              <a:t>Subspecialty training can be done at another institution </a:t>
            </a:r>
            <a:r>
              <a:rPr lang="en-US" sz="1400" kern="0" dirty="0">
                <a:solidFill>
                  <a:schemeClr val="bg1"/>
                </a:solidFill>
              </a:rPr>
              <a:t>*must make request one year in advance*</a:t>
            </a:r>
          </a:p>
          <a:p>
            <a:pPr lvl="2"/>
            <a:r>
              <a:rPr lang="en-US" sz="1400" kern="0" dirty="0">
                <a:solidFill>
                  <a:schemeClr val="bg1"/>
                </a:solidFill>
              </a:rPr>
              <a:t>Attend one national Neurosurgery meeting (AANS/CNS/Southern)</a:t>
            </a:r>
          </a:p>
        </p:txBody>
      </p:sp>
      <p:pic>
        <p:nvPicPr>
          <p:cNvPr id="3" name="Picture 2">
            <a:extLst>
              <a:ext uri="{FF2B5EF4-FFF2-40B4-BE49-F238E27FC236}">
                <a16:creationId xmlns:a16="http://schemas.microsoft.com/office/drawing/2014/main" id="{73BBA1A1-679C-4B1E-83D3-BE4A9494FB1D}"/>
              </a:ext>
            </a:extLst>
          </p:cNvPr>
          <p:cNvPicPr>
            <a:picLocks noChangeAspect="1"/>
          </p:cNvPicPr>
          <p:nvPr/>
        </p:nvPicPr>
        <p:blipFill>
          <a:blip r:embed="rId2"/>
          <a:stretch>
            <a:fillRect/>
          </a:stretch>
        </p:blipFill>
        <p:spPr>
          <a:xfrm>
            <a:off x="6552975" y="5863017"/>
            <a:ext cx="2591025" cy="951058"/>
          </a:xfrm>
          <a:prstGeom prst="rect">
            <a:avLst/>
          </a:prstGeom>
        </p:spPr>
      </p:pic>
    </p:spTree>
    <p:extLst>
      <p:ext uri="{BB962C8B-B14F-4D97-AF65-F5344CB8AC3E}">
        <p14:creationId xmlns:p14="http://schemas.microsoft.com/office/powerpoint/2010/main" val="4140405836"/>
      </p:ext>
    </p:extLst>
  </p:cSld>
  <p:clrMapOvr>
    <a:masterClrMapping/>
  </p:clrMapOvr>
  <mc:AlternateContent xmlns:mc="http://schemas.openxmlformats.org/markup-compatibility/2006" xmlns:p14="http://schemas.microsoft.com/office/powerpoint/2010/main">
    <mc:Choice Requires="p14">
      <p:transition spd="slow" p14:dur="3400" advClick="0" advTm="7000">
        <p14:reveal/>
      </p:transition>
    </mc:Choice>
    <mc:Fallback xmlns="">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47700" y="137160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647700" y="266700"/>
            <a:ext cx="78867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600" dirty="0">
                <a:solidFill>
                  <a:schemeClr val="bg1"/>
                </a:solidFill>
              </a:rPr>
              <a:t>Program Overview</a:t>
            </a:r>
            <a:br>
              <a:rPr lang="en-US" sz="3600" dirty="0">
                <a:solidFill>
                  <a:schemeClr val="bg1"/>
                </a:solidFill>
              </a:rPr>
            </a:br>
            <a:r>
              <a:rPr lang="en-US" sz="3600" dirty="0">
                <a:solidFill>
                  <a:schemeClr val="bg1"/>
                </a:solidFill>
              </a:rPr>
              <a:t>PGY-7</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647700" y="1524000"/>
            <a:ext cx="4305300" cy="4038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kern="0" dirty="0">
                <a:solidFill>
                  <a:schemeClr val="bg1"/>
                </a:solidFill>
              </a:rPr>
              <a:t>Chief Resident/Senior Year</a:t>
            </a:r>
          </a:p>
          <a:p>
            <a:pPr lvl="1"/>
            <a:r>
              <a:rPr lang="en-US" sz="2000" kern="0" dirty="0">
                <a:solidFill>
                  <a:schemeClr val="bg1"/>
                </a:solidFill>
              </a:rPr>
              <a:t>Alternate administrative duties</a:t>
            </a:r>
          </a:p>
          <a:p>
            <a:pPr lvl="2"/>
            <a:r>
              <a:rPr lang="en-US" sz="1800" kern="0" dirty="0">
                <a:solidFill>
                  <a:schemeClr val="bg1"/>
                </a:solidFill>
              </a:rPr>
              <a:t>Call schedules, resident assignments, and assumes overall ownership of UK neurosurgery service</a:t>
            </a:r>
          </a:p>
          <a:p>
            <a:pPr lvl="1"/>
            <a:r>
              <a:rPr lang="en-US" sz="2000" kern="0" dirty="0">
                <a:solidFill>
                  <a:schemeClr val="bg1"/>
                </a:solidFill>
              </a:rPr>
              <a:t>Knowledgeable of entire patient census</a:t>
            </a:r>
          </a:p>
          <a:p>
            <a:pPr lvl="1"/>
            <a:r>
              <a:rPr lang="en-US" sz="2000" kern="0" dirty="0">
                <a:solidFill>
                  <a:schemeClr val="bg1"/>
                </a:solidFill>
              </a:rPr>
              <a:t>Attend one national Neurosurgery meeting (AANS/CNS/Southern)</a:t>
            </a:r>
          </a:p>
          <a:p>
            <a:pPr marL="457200" lvl="1" indent="0">
              <a:buNone/>
            </a:pPr>
            <a:endParaRPr lang="en-US" sz="2000" kern="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561903" y="2024824"/>
            <a:ext cx="4043173" cy="3032380"/>
          </a:xfrm>
          <a:prstGeom prst="rect">
            <a:avLst/>
          </a:prstGeom>
        </p:spPr>
      </p:pic>
      <p:pic>
        <p:nvPicPr>
          <p:cNvPr id="5" name="Picture 4">
            <a:extLst>
              <a:ext uri="{FF2B5EF4-FFF2-40B4-BE49-F238E27FC236}">
                <a16:creationId xmlns:a16="http://schemas.microsoft.com/office/drawing/2014/main" id="{42363A68-4A0B-4FD2-80EB-125CA204F068}"/>
              </a:ext>
            </a:extLst>
          </p:cNvPr>
          <p:cNvPicPr>
            <a:picLocks noChangeAspect="1"/>
          </p:cNvPicPr>
          <p:nvPr/>
        </p:nvPicPr>
        <p:blipFill>
          <a:blip r:embed="rId3"/>
          <a:stretch>
            <a:fillRect/>
          </a:stretch>
        </p:blipFill>
        <p:spPr>
          <a:xfrm>
            <a:off x="6552975" y="5860559"/>
            <a:ext cx="2591025" cy="951058"/>
          </a:xfrm>
          <a:prstGeom prst="rect">
            <a:avLst/>
          </a:prstGeom>
        </p:spPr>
      </p:pic>
    </p:spTree>
    <p:extLst>
      <p:ext uri="{BB962C8B-B14F-4D97-AF65-F5344CB8AC3E}">
        <p14:creationId xmlns:p14="http://schemas.microsoft.com/office/powerpoint/2010/main" val="212445131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47700" y="137160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647700" y="266700"/>
            <a:ext cx="78867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600" dirty="0">
                <a:solidFill>
                  <a:schemeClr val="bg1"/>
                </a:solidFill>
              </a:rPr>
              <a:t>Residency Structure</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647700" y="1524000"/>
            <a:ext cx="4305300" cy="4038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buNone/>
            </a:pPr>
            <a:endParaRPr lang="en-US" sz="2000" kern="0" dirty="0">
              <a:solidFill>
                <a:schemeClr val="bg1"/>
              </a:solidFill>
            </a:endParaRPr>
          </a:p>
        </p:txBody>
      </p:sp>
      <p:pic>
        <p:nvPicPr>
          <p:cNvPr id="5" name="Picture 4">
            <a:extLst>
              <a:ext uri="{FF2B5EF4-FFF2-40B4-BE49-F238E27FC236}">
                <a16:creationId xmlns:a16="http://schemas.microsoft.com/office/drawing/2014/main" id="{42363A68-4A0B-4FD2-80EB-125CA204F068}"/>
              </a:ext>
            </a:extLst>
          </p:cNvPr>
          <p:cNvPicPr>
            <a:picLocks noChangeAspect="1"/>
          </p:cNvPicPr>
          <p:nvPr/>
        </p:nvPicPr>
        <p:blipFill>
          <a:blip r:embed="rId2"/>
          <a:stretch>
            <a:fillRect/>
          </a:stretch>
        </p:blipFill>
        <p:spPr>
          <a:xfrm>
            <a:off x="6552975" y="5860559"/>
            <a:ext cx="2591025" cy="951058"/>
          </a:xfrm>
          <a:prstGeom prst="rect">
            <a:avLst/>
          </a:prstGeom>
        </p:spPr>
      </p:pic>
      <p:pic>
        <p:nvPicPr>
          <p:cNvPr id="9" name="Picture 8">
            <a:extLst>
              <a:ext uri="{FF2B5EF4-FFF2-40B4-BE49-F238E27FC236}">
                <a16:creationId xmlns:a16="http://schemas.microsoft.com/office/drawing/2014/main" id="{356D4AA1-74C9-46BE-AD2F-F88A99311AFA}"/>
              </a:ext>
            </a:extLst>
          </p:cNvPr>
          <p:cNvPicPr>
            <a:picLocks noChangeAspect="1"/>
          </p:cNvPicPr>
          <p:nvPr/>
        </p:nvPicPr>
        <p:blipFill>
          <a:blip r:embed="rId3"/>
          <a:stretch>
            <a:fillRect/>
          </a:stretch>
        </p:blipFill>
        <p:spPr>
          <a:xfrm>
            <a:off x="530001" y="838200"/>
            <a:ext cx="8083997" cy="4956478"/>
          </a:xfrm>
          <a:prstGeom prst="rect">
            <a:avLst/>
          </a:prstGeom>
        </p:spPr>
      </p:pic>
    </p:spTree>
    <p:extLst>
      <p:ext uri="{BB962C8B-B14F-4D97-AF65-F5344CB8AC3E}">
        <p14:creationId xmlns:p14="http://schemas.microsoft.com/office/powerpoint/2010/main" val="717951316"/>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47700" y="137160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647700" y="266700"/>
            <a:ext cx="78867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600" dirty="0">
                <a:solidFill>
                  <a:schemeClr val="bg1"/>
                </a:solidFill>
              </a:rPr>
              <a:t>Research Opportunities</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647700" y="1524000"/>
            <a:ext cx="4305300" cy="4038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buNone/>
            </a:pPr>
            <a:endParaRPr lang="en-US" sz="2000" kern="0" dirty="0">
              <a:solidFill>
                <a:schemeClr val="bg1"/>
              </a:solidFill>
            </a:endParaRPr>
          </a:p>
        </p:txBody>
      </p:sp>
      <p:pic>
        <p:nvPicPr>
          <p:cNvPr id="5" name="Picture 4">
            <a:extLst>
              <a:ext uri="{FF2B5EF4-FFF2-40B4-BE49-F238E27FC236}">
                <a16:creationId xmlns:a16="http://schemas.microsoft.com/office/drawing/2014/main" id="{42363A68-4A0B-4FD2-80EB-125CA204F068}"/>
              </a:ext>
            </a:extLst>
          </p:cNvPr>
          <p:cNvPicPr>
            <a:picLocks noChangeAspect="1"/>
          </p:cNvPicPr>
          <p:nvPr/>
        </p:nvPicPr>
        <p:blipFill>
          <a:blip r:embed="rId2"/>
          <a:stretch>
            <a:fillRect/>
          </a:stretch>
        </p:blipFill>
        <p:spPr>
          <a:xfrm>
            <a:off x="6552975" y="5860559"/>
            <a:ext cx="2591025" cy="951058"/>
          </a:xfrm>
          <a:prstGeom prst="rect">
            <a:avLst/>
          </a:prstGeom>
        </p:spPr>
      </p:pic>
      <p:sp>
        <p:nvSpPr>
          <p:cNvPr id="3" name="Rectangle 2">
            <a:extLst>
              <a:ext uri="{FF2B5EF4-FFF2-40B4-BE49-F238E27FC236}">
                <a16:creationId xmlns:a16="http://schemas.microsoft.com/office/drawing/2014/main" id="{799A589E-2ADF-4451-A803-4D61B453CCD4}"/>
              </a:ext>
            </a:extLst>
          </p:cNvPr>
          <p:cNvSpPr/>
          <p:nvPr/>
        </p:nvSpPr>
        <p:spPr>
          <a:xfrm>
            <a:off x="2286000" y="1859340"/>
            <a:ext cx="4876800" cy="3139321"/>
          </a:xfrm>
          <a:prstGeom prst="rect">
            <a:avLst/>
          </a:prstGeom>
        </p:spPr>
        <p:txBody>
          <a:bodyPr wrap="square">
            <a:spAutoFit/>
          </a:bodyPr>
          <a:lstStyle/>
          <a:p>
            <a:r>
              <a:rPr lang="en-US" dirty="0">
                <a:solidFill>
                  <a:schemeClr val="bg1"/>
                </a:solidFill>
              </a:rPr>
              <a:t>Clinical research</a:t>
            </a:r>
          </a:p>
          <a:p>
            <a:r>
              <a:rPr lang="en-US" dirty="0">
                <a:solidFill>
                  <a:schemeClr val="bg1"/>
                </a:solidFill>
              </a:rPr>
              <a:t>Vascular clinical trials: EMBOLISE, MIND, BACTRAC</a:t>
            </a:r>
          </a:p>
          <a:p>
            <a:r>
              <a:rPr lang="en-US" dirty="0">
                <a:solidFill>
                  <a:schemeClr val="bg1"/>
                </a:solidFill>
              </a:rPr>
              <a:t>Functional/DBS</a:t>
            </a:r>
          </a:p>
          <a:p>
            <a:r>
              <a:rPr lang="en-US" dirty="0">
                <a:solidFill>
                  <a:schemeClr val="bg1"/>
                </a:solidFill>
              </a:rPr>
              <a:t>Epilepsy</a:t>
            </a:r>
          </a:p>
          <a:p>
            <a:r>
              <a:rPr lang="en-US" dirty="0">
                <a:solidFill>
                  <a:schemeClr val="bg1"/>
                </a:solidFill>
              </a:rPr>
              <a:t>Tumor</a:t>
            </a:r>
          </a:p>
          <a:p>
            <a:r>
              <a:rPr lang="en-US" dirty="0">
                <a:solidFill>
                  <a:schemeClr val="bg1"/>
                </a:solidFill>
              </a:rPr>
              <a:t>Spine</a:t>
            </a:r>
          </a:p>
          <a:p>
            <a:endParaRPr lang="en-US" dirty="0">
              <a:solidFill>
                <a:schemeClr val="bg1"/>
              </a:solidFill>
            </a:endParaRPr>
          </a:p>
          <a:p>
            <a:r>
              <a:rPr lang="en-US" dirty="0">
                <a:solidFill>
                  <a:schemeClr val="bg1"/>
                </a:solidFill>
              </a:rPr>
              <a:t>Basic/translational research</a:t>
            </a:r>
          </a:p>
          <a:p>
            <a:r>
              <a:rPr lang="en-US" dirty="0">
                <a:solidFill>
                  <a:schemeClr val="bg1"/>
                </a:solidFill>
              </a:rPr>
              <a:t>Robust translational stroke science center</a:t>
            </a:r>
          </a:p>
          <a:p>
            <a:r>
              <a:rPr lang="en-US" dirty="0">
                <a:solidFill>
                  <a:schemeClr val="bg1"/>
                </a:solidFill>
              </a:rPr>
              <a:t>Parkinson’s disease</a:t>
            </a:r>
          </a:p>
        </p:txBody>
      </p:sp>
    </p:spTree>
    <p:extLst>
      <p:ext uri="{BB962C8B-B14F-4D97-AF65-F5344CB8AC3E}">
        <p14:creationId xmlns:p14="http://schemas.microsoft.com/office/powerpoint/2010/main" val="3973630992"/>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47700" y="137160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647700" y="266700"/>
            <a:ext cx="78867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600" dirty="0">
                <a:solidFill>
                  <a:schemeClr val="bg1"/>
                </a:solidFill>
              </a:rPr>
              <a:t>Enfolded Fellowship Opportunities</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647700" y="1524000"/>
            <a:ext cx="4305300" cy="4038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buNone/>
            </a:pPr>
            <a:endParaRPr lang="en-US" sz="2000" kern="0" dirty="0">
              <a:solidFill>
                <a:schemeClr val="bg1"/>
              </a:solidFill>
            </a:endParaRPr>
          </a:p>
        </p:txBody>
      </p:sp>
      <p:pic>
        <p:nvPicPr>
          <p:cNvPr id="5" name="Picture 4">
            <a:extLst>
              <a:ext uri="{FF2B5EF4-FFF2-40B4-BE49-F238E27FC236}">
                <a16:creationId xmlns:a16="http://schemas.microsoft.com/office/drawing/2014/main" id="{42363A68-4A0B-4FD2-80EB-125CA204F068}"/>
              </a:ext>
            </a:extLst>
          </p:cNvPr>
          <p:cNvPicPr>
            <a:picLocks noChangeAspect="1"/>
          </p:cNvPicPr>
          <p:nvPr/>
        </p:nvPicPr>
        <p:blipFill>
          <a:blip r:embed="rId2"/>
          <a:stretch>
            <a:fillRect/>
          </a:stretch>
        </p:blipFill>
        <p:spPr>
          <a:xfrm>
            <a:off x="6552975" y="5860559"/>
            <a:ext cx="2591025" cy="951058"/>
          </a:xfrm>
          <a:prstGeom prst="rect">
            <a:avLst/>
          </a:prstGeom>
        </p:spPr>
      </p:pic>
      <p:sp>
        <p:nvSpPr>
          <p:cNvPr id="3" name="Rectangle 2">
            <a:extLst>
              <a:ext uri="{FF2B5EF4-FFF2-40B4-BE49-F238E27FC236}">
                <a16:creationId xmlns:a16="http://schemas.microsoft.com/office/drawing/2014/main" id="{799A589E-2ADF-4451-A803-4D61B453CCD4}"/>
              </a:ext>
            </a:extLst>
          </p:cNvPr>
          <p:cNvSpPr/>
          <p:nvPr/>
        </p:nvSpPr>
        <p:spPr>
          <a:xfrm>
            <a:off x="2286000" y="1859340"/>
            <a:ext cx="4876800" cy="3139321"/>
          </a:xfrm>
          <a:prstGeom prst="rect">
            <a:avLst/>
          </a:prstGeom>
        </p:spPr>
        <p:txBody>
          <a:bodyPr wrap="square">
            <a:spAutoFit/>
          </a:bodyPr>
          <a:lstStyle/>
          <a:p>
            <a:r>
              <a:rPr lang="en-US" dirty="0">
                <a:solidFill>
                  <a:schemeClr val="bg1"/>
                </a:solidFill>
              </a:rPr>
              <a:t>Extramural rotations</a:t>
            </a:r>
          </a:p>
          <a:p>
            <a:pPr marL="342900" indent="-342900">
              <a:buFont typeface="Arial" panose="020B0604020202020204" pitchFamily="34" charset="0"/>
              <a:buChar char="•"/>
            </a:pPr>
            <a:r>
              <a:rPr lang="en-US" dirty="0">
                <a:solidFill>
                  <a:schemeClr val="bg1"/>
                </a:solidFill>
              </a:rPr>
              <a:t>MD Anderson</a:t>
            </a:r>
          </a:p>
          <a:p>
            <a:pPr marL="342900" indent="-342900">
              <a:buFont typeface="Arial" panose="020B0604020202020204" pitchFamily="34" charset="0"/>
              <a:buChar char="•"/>
            </a:pPr>
            <a:r>
              <a:rPr lang="en-US" dirty="0">
                <a:solidFill>
                  <a:schemeClr val="bg1"/>
                </a:solidFill>
              </a:rPr>
              <a:t>Barrow</a:t>
            </a:r>
          </a:p>
          <a:p>
            <a:pPr marL="342900" indent="-342900">
              <a:buFont typeface="Arial" panose="020B0604020202020204" pitchFamily="34" charset="0"/>
              <a:buChar char="•"/>
            </a:pPr>
            <a:r>
              <a:rPr lang="en-US" dirty="0">
                <a:solidFill>
                  <a:schemeClr val="bg1"/>
                </a:solidFill>
              </a:rPr>
              <a:t>Sick Kids/Toronto</a:t>
            </a:r>
          </a:p>
          <a:p>
            <a:pPr marL="342900" indent="-342900">
              <a:buFont typeface="Arial" panose="020B0604020202020204" pitchFamily="34" charset="0"/>
              <a:buChar char="•"/>
            </a:pPr>
            <a:endParaRPr lang="en-US" dirty="0">
              <a:solidFill>
                <a:schemeClr val="bg1"/>
              </a:solidFill>
            </a:endParaRPr>
          </a:p>
          <a:p>
            <a:r>
              <a:rPr lang="en-US" dirty="0">
                <a:solidFill>
                  <a:schemeClr val="bg1"/>
                </a:solidFill>
              </a:rPr>
              <a:t>Enfolded fellowships</a:t>
            </a:r>
          </a:p>
          <a:p>
            <a:pPr marL="342900" indent="-342900">
              <a:buFont typeface="Arial" panose="020B0604020202020204" pitchFamily="34" charset="0"/>
              <a:buChar char="•"/>
            </a:pPr>
            <a:r>
              <a:rPr lang="en-US" dirty="0">
                <a:solidFill>
                  <a:schemeClr val="bg1"/>
                </a:solidFill>
              </a:rPr>
              <a:t>Functional</a:t>
            </a:r>
          </a:p>
          <a:p>
            <a:pPr marL="342900" indent="-342900">
              <a:buFont typeface="Arial" panose="020B0604020202020204" pitchFamily="34" charset="0"/>
              <a:buChar char="•"/>
            </a:pPr>
            <a:r>
              <a:rPr lang="en-US" dirty="0">
                <a:solidFill>
                  <a:schemeClr val="bg1"/>
                </a:solidFill>
              </a:rPr>
              <a:t>Endovascular</a:t>
            </a:r>
          </a:p>
          <a:p>
            <a:pPr marL="342900" indent="-342900">
              <a:buFont typeface="Arial" panose="020B0604020202020204" pitchFamily="34" charset="0"/>
              <a:buChar char="•"/>
            </a:pPr>
            <a:r>
              <a:rPr lang="en-US" dirty="0">
                <a:solidFill>
                  <a:schemeClr val="bg1"/>
                </a:solidFill>
              </a:rPr>
              <a:t>Complex spine</a:t>
            </a:r>
          </a:p>
          <a:p>
            <a:pPr marL="342900" indent="-342900">
              <a:buFont typeface="Arial" panose="020B0604020202020204" pitchFamily="34" charset="0"/>
              <a:buChar char="•"/>
            </a:pPr>
            <a:r>
              <a:rPr lang="en-US" dirty="0">
                <a:solidFill>
                  <a:schemeClr val="bg1"/>
                </a:solidFill>
              </a:rPr>
              <a:t>Routine spine</a:t>
            </a:r>
          </a:p>
          <a:p>
            <a:endParaRPr lang="en-US" dirty="0">
              <a:solidFill>
                <a:schemeClr val="bg1"/>
              </a:solidFill>
            </a:endParaRPr>
          </a:p>
        </p:txBody>
      </p:sp>
    </p:spTree>
    <p:extLst>
      <p:ext uri="{BB962C8B-B14F-4D97-AF65-F5344CB8AC3E}">
        <p14:creationId xmlns:p14="http://schemas.microsoft.com/office/powerpoint/2010/main" val="2275908597"/>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gallery.mailchimp.com/e238db80e2deec85e5810008f/images/c27a12b2-5084-48e9-a48f-3040429cade6.jp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24888" y="838199"/>
            <a:ext cx="7926559" cy="48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38400" y="4770832"/>
            <a:ext cx="4191000" cy="954107"/>
          </a:xfrm>
          <a:prstGeom prst="rect">
            <a:avLst/>
          </a:prstGeom>
        </p:spPr>
        <p:txBody>
          <a:bodyPr wrap="square">
            <a:spAutoFit/>
          </a:bodyPr>
          <a:lstStyle/>
          <a:p>
            <a:pPr marL="0" marR="0">
              <a:lnSpc>
                <a:spcPct val="125000"/>
              </a:lnSpc>
              <a:spcBef>
                <a:spcPts val="0"/>
              </a:spcBef>
              <a:spcAft>
                <a:spcPts val="0"/>
              </a:spcAft>
            </a:pPr>
            <a:r>
              <a:rPr lang="en-US" b="1" spc="-55" dirty="0">
                <a:solidFill>
                  <a:schemeClr val="bg1"/>
                </a:solidFill>
                <a:latin typeface="Helvetica" panose="020B0604020202020204" pitchFamily="34" charset="0"/>
                <a:ea typeface="Times New Roman" panose="02020603050405020304" pitchFamily="18" charset="0"/>
              </a:rPr>
              <a:t>We're No. 1 in Kentucky for 4th-straight year</a:t>
            </a:r>
            <a:endParaRPr lang="en-US" b="1" spc="-55" dirty="0">
              <a:solidFill>
                <a:schemeClr val="bg1"/>
              </a:solidFill>
              <a:latin typeface="Helvetica" panose="020B0604020202020204" pitchFamily="34" charset="0"/>
              <a:ea typeface="Calibri" panose="020F0502020204030204" pitchFamily="34" charset="0"/>
            </a:endParaRPr>
          </a:p>
          <a:p>
            <a:r>
              <a:rPr lang="en-US" sz="1100" dirty="0">
                <a:solidFill>
                  <a:schemeClr val="bg1"/>
                </a:solidFill>
                <a:latin typeface="Times New Roman" panose="02020603050405020304" pitchFamily="18" charset="0"/>
                <a:ea typeface="Times New Roman" panose="02020603050405020304" pitchFamily="18" charset="0"/>
              </a:rPr>
              <a:t>Nationally ranked in cancer care</a:t>
            </a:r>
            <a:endParaRPr lang="en-US" dirty="0">
              <a:solidFill>
                <a:schemeClr val="bg1"/>
              </a:solidFill>
            </a:endParaRPr>
          </a:p>
        </p:txBody>
      </p:sp>
      <p:sp>
        <p:nvSpPr>
          <p:cNvPr id="4" name="Title 3"/>
          <p:cNvSpPr txBox="1">
            <a:spLocks/>
          </p:cNvSpPr>
          <p:nvPr/>
        </p:nvSpPr>
        <p:spPr>
          <a:xfrm>
            <a:off x="571500" y="152400"/>
            <a:ext cx="7924800" cy="876301"/>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a:solidFill>
                  <a:schemeClr val="bg1"/>
                </a:solidFill>
              </a:rPr>
              <a:t>University of Kentucky Hospital</a:t>
            </a:r>
          </a:p>
          <a:p>
            <a:endParaRPr lang="en-US" sz="3600" kern="0" dirty="0">
              <a:solidFill>
                <a:schemeClr val="bg1"/>
              </a:solidFill>
            </a:endParaRPr>
          </a:p>
        </p:txBody>
      </p:sp>
      <p:pic>
        <p:nvPicPr>
          <p:cNvPr id="5" name="Picture 4">
            <a:extLst>
              <a:ext uri="{FF2B5EF4-FFF2-40B4-BE49-F238E27FC236}">
                <a16:creationId xmlns:a16="http://schemas.microsoft.com/office/drawing/2014/main" id="{70B3838A-049E-455C-966E-2E3FDF32AB72}"/>
              </a:ext>
            </a:extLst>
          </p:cNvPr>
          <p:cNvPicPr>
            <a:picLocks noChangeAspect="1"/>
          </p:cNvPicPr>
          <p:nvPr/>
        </p:nvPicPr>
        <p:blipFill>
          <a:blip r:embed="rId3"/>
          <a:stretch>
            <a:fillRect/>
          </a:stretch>
        </p:blipFill>
        <p:spPr>
          <a:xfrm>
            <a:off x="6553200" y="5901669"/>
            <a:ext cx="2590800" cy="950359"/>
          </a:xfrm>
          <a:prstGeom prst="rect">
            <a:avLst/>
          </a:prstGeom>
        </p:spPr>
      </p:pic>
      <p:pic>
        <p:nvPicPr>
          <p:cNvPr id="3" name="Picture 2">
            <a:extLst>
              <a:ext uri="{FF2B5EF4-FFF2-40B4-BE49-F238E27FC236}">
                <a16:creationId xmlns:a16="http://schemas.microsoft.com/office/drawing/2014/main" id="{0FA7868C-4A3D-41D1-A0AB-F422427D5658}"/>
              </a:ext>
            </a:extLst>
          </p:cNvPr>
          <p:cNvPicPr>
            <a:picLocks noChangeAspect="1"/>
          </p:cNvPicPr>
          <p:nvPr/>
        </p:nvPicPr>
        <p:blipFill>
          <a:blip r:embed="rId4"/>
          <a:stretch>
            <a:fillRect/>
          </a:stretch>
        </p:blipFill>
        <p:spPr>
          <a:xfrm>
            <a:off x="492442" y="1028701"/>
            <a:ext cx="4411720" cy="1628777"/>
          </a:xfrm>
          <a:prstGeom prst="rect">
            <a:avLst/>
          </a:prstGeom>
        </p:spPr>
      </p:pic>
      <p:pic>
        <p:nvPicPr>
          <p:cNvPr id="6" name="Picture 5">
            <a:extLst>
              <a:ext uri="{FF2B5EF4-FFF2-40B4-BE49-F238E27FC236}">
                <a16:creationId xmlns:a16="http://schemas.microsoft.com/office/drawing/2014/main" id="{D2E358B3-500E-4454-A786-D2D51CD60F4A}"/>
              </a:ext>
            </a:extLst>
          </p:cNvPr>
          <p:cNvPicPr>
            <a:picLocks noChangeAspect="1"/>
          </p:cNvPicPr>
          <p:nvPr/>
        </p:nvPicPr>
        <p:blipFill>
          <a:blip r:embed="rId5"/>
          <a:stretch>
            <a:fillRect/>
          </a:stretch>
        </p:blipFill>
        <p:spPr>
          <a:xfrm>
            <a:off x="4014736" y="2657477"/>
            <a:ext cx="4336711" cy="1625194"/>
          </a:xfrm>
          <a:prstGeom prst="rect">
            <a:avLst/>
          </a:prstGeom>
        </p:spPr>
      </p:pic>
      <p:pic>
        <p:nvPicPr>
          <p:cNvPr id="7" name="Picture 6">
            <a:extLst>
              <a:ext uri="{FF2B5EF4-FFF2-40B4-BE49-F238E27FC236}">
                <a16:creationId xmlns:a16="http://schemas.microsoft.com/office/drawing/2014/main" id="{9D61F993-220B-4F6B-9CF4-388DF73653F2}"/>
              </a:ext>
            </a:extLst>
          </p:cNvPr>
          <p:cNvPicPr>
            <a:picLocks noChangeAspect="1"/>
          </p:cNvPicPr>
          <p:nvPr/>
        </p:nvPicPr>
        <p:blipFill>
          <a:blip r:embed="rId6"/>
          <a:stretch>
            <a:fillRect/>
          </a:stretch>
        </p:blipFill>
        <p:spPr>
          <a:xfrm>
            <a:off x="558248" y="2680668"/>
            <a:ext cx="3456488" cy="1628777"/>
          </a:xfrm>
          <a:prstGeom prst="rect">
            <a:avLst/>
          </a:prstGeom>
        </p:spPr>
      </p:pic>
      <p:pic>
        <p:nvPicPr>
          <p:cNvPr id="8" name="Picture 7">
            <a:extLst>
              <a:ext uri="{FF2B5EF4-FFF2-40B4-BE49-F238E27FC236}">
                <a16:creationId xmlns:a16="http://schemas.microsoft.com/office/drawing/2014/main" id="{572476D9-F40A-437F-A656-FD1A92D66D3E}"/>
              </a:ext>
            </a:extLst>
          </p:cNvPr>
          <p:cNvPicPr>
            <a:picLocks noChangeAspect="1"/>
          </p:cNvPicPr>
          <p:nvPr/>
        </p:nvPicPr>
        <p:blipFill>
          <a:blip r:embed="rId7"/>
          <a:stretch>
            <a:fillRect/>
          </a:stretch>
        </p:blipFill>
        <p:spPr>
          <a:xfrm>
            <a:off x="4904163" y="1067530"/>
            <a:ext cx="3325438" cy="1613138"/>
          </a:xfrm>
          <a:prstGeom prst="rect">
            <a:avLst/>
          </a:prstGeom>
        </p:spPr>
      </p:pic>
      <p:pic>
        <p:nvPicPr>
          <p:cNvPr id="9" name="Picture 8">
            <a:extLst>
              <a:ext uri="{FF2B5EF4-FFF2-40B4-BE49-F238E27FC236}">
                <a16:creationId xmlns:a16="http://schemas.microsoft.com/office/drawing/2014/main" id="{39E401FF-521D-474D-A816-7BE9735D6D1C}"/>
              </a:ext>
            </a:extLst>
          </p:cNvPr>
          <p:cNvPicPr>
            <a:picLocks noChangeAspect="1"/>
          </p:cNvPicPr>
          <p:nvPr/>
        </p:nvPicPr>
        <p:blipFill>
          <a:blip r:embed="rId8"/>
          <a:stretch>
            <a:fillRect/>
          </a:stretch>
        </p:blipFill>
        <p:spPr>
          <a:xfrm>
            <a:off x="4149314" y="4282671"/>
            <a:ext cx="4067553" cy="364857"/>
          </a:xfrm>
          <a:prstGeom prst="rect">
            <a:avLst/>
          </a:prstGeom>
        </p:spPr>
      </p:pic>
      <p:pic>
        <p:nvPicPr>
          <p:cNvPr id="10" name="Picture 9">
            <a:extLst>
              <a:ext uri="{FF2B5EF4-FFF2-40B4-BE49-F238E27FC236}">
                <a16:creationId xmlns:a16="http://schemas.microsoft.com/office/drawing/2014/main" id="{6730B417-9577-4B03-AAB4-7BA125C4EA36}"/>
              </a:ext>
            </a:extLst>
          </p:cNvPr>
          <p:cNvPicPr>
            <a:picLocks noChangeAspect="1"/>
          </p:cNvPicPr>
          <p:nvPr/>
        </p:nvPicPr>
        <p:blipFill>
          <a:blip r:embed="rId9"/>
          <a:stretch>
            <a:fillRect/>
          </a:stretch>
        </p:blipFill>
        <p:spPr>
          <a:xfrm>
            <a:off x="558247" y="4282671"/>
            <a:ext cx="3446213" cy="1244146"/>
          </a:xfrm>
          <a:prstGeom prst="rect">
            <a:avLst/>
          </a:prstGeom>
        </p:spPr>
      </p:pic>
      <p:pic>
        <p:nvPicPr>
          <p:cNvPr id="11" name="Picture 10">
            <a:extLst>
              <a:ext uri="{FF2B5EF4-FFF2-40B4-BE49-F238E27FC236}">
                <a16:creationId xmlns:a16="http://schemas.microsoft.com/office/drawing/2014/main" id="{BD130C03-11A2-4FA1-B65C-758310159D48}"/>
              </a:ext>
            </a:extLst>
          </p:cNvPr>
          <p:cNvPicPr>
            <a:picLocks noChangeAspect="1"/>
          </p:cNvPicPr>
          <p:nvPr/>
        </p:nvPicPr>
        <p:blipFill>
          <a:blip r:embed="rId10"/>
          <a:stretch>
            <a:fillRect/>
          </a:stretch>
        </p:blipFill>
        <p:spPr>
          <a:xfrm>
            <a:off x="3714310" y="4627046"/>
            <a:ext cx="4637138" cy="876301"/>
          </a:xfrm>
          <a:prstGeom prst="rect">
            <a:avLst/>
          </a:prstGeom>
        </p:spPr>
      </p:pic>
    </p:spTree>
    <p:extLst>
      <p:ext uri="{BB962C8B-B14F-4D97-AF65-F5344CB8AC3E}">
        <p14:creationId xmlns:p14="http://schemas.microsoft.com/office/powerpoint/2010/main" val="3559076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762000" y="114300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609600" y="533398"/>
            <a:ext cx="7924800" cy="876301"/>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a:solidFill>
                  <a:schemeClr val="bg1"/>
                </a:solidFill>
              </a:rPr>
              <a:t>Didactics</a:t>
            </a:r>
            <a:endParaRPr lang="en-US" sz="3600" kern="0" dirty="0">
              <a:solidFill>
                <a:schemeClr val="bg1"/>
              </a:solidFill>
            </a:endParaRP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9" name="Content Placeholder 1"/>
          <p:cNvSpPr txBox="1">
            <a:spLocks/>
          </p:cNvSpPr>
          <p:nvPr/>
        </p:nvSpPr>
        <p:spPr>
          <a:xfrm>
            <a:off x="1905000" y="1409699"/>
            <a:ext cx="6248400" cy="4267200"/>
          </a:xfrm>
          <a:prstGeom prst="rect">
            <a:avLst/>
          </a:prstGeom>
        </p:spPr>
        <p:txBody>
          <a:bodyPr>
            <a:normAutofit fontScale="62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buNone/>
            </a:pPr>
            <a:r>
              <a:rPr lang="en-US" kern="0" dirty="0">
                <a:solidFill>
                  <a:schemeClr val="bg1"/>
                </a:solidFill>
              </a:rPr>
              <a:t>Tuesdays at 6:45 AM</a:t>
            </a:r>
          </a:p>
          <a:p>
            <a:pPr lvl="2"/>
            <a:r>
              <a:rPr lang="en-US" sz="1800" kern="0" dirty="0">
                <a:solidFill>
                  <a:schemeClr val="bg1"/>
                </a:solidFill>
              </a:rPr>
              <a:t>1</a:t>
            </a:r>
            <a:r>
              <a:rPr lang="en-US" sz="1800" kern="0" baseline="30000" dirty="0">
                <a:solidFill>
                  <a:schemeClr val="bg1"/>
                </a:solidFill>
              </a:rPr>
              <a:t>st</a:t>
            </a:r>
            <a:r>
              <a:rPr lang="en-US" sz="1800" kern="0" dirty="0">
                <a:solidFill>
                  <a:schemeClr val="bg1"/>
                </a:solidFill>
              </a:rPr>
              <a:t> – Neuropathology Conference</a:t>
            </a:r>
          </a:p>
          <a:p>
            <a:pPr lvl="2"/>
            <a:r>
              <a:rPr lang="en-US" sz="1800" kern="0" dirty="0">
                <a:solidFill>
                  <a:schemeClr val="bg1"/>
                </a:solidFill>
              </a:rPr>
              <a:t>2</a:t>
            </a:r>
            <a:r>
              <a:rPr lang="en-US" sz="1800" kern="0" baseline="30000" dirty="0">
                <a:solidFill>
                  <a:schemeClr val="bg1"/>
                </a:solidFill>
              </a:rPr>
              <a:t>nd</a:t>
            </a:r>
            <a:r>
              <a:rPr lang="en-US" sz="1800" kern="0" dirty="0">
                <a:solidFill>
                  <a:schemeClr val="bg1"/>
                </a:solidFill>
              </a:rPr>
              <a:t>  – Spine Conference</a:t>
            </a:r>
          </a:p>
          <a:p>
            <a:pPr lvl="2"/>
            <a:r>
              <a:rPr lang="en-US" sz="1800" kern="0" dirty="0">
                <a:solidFill>
                  <a:schemeClr val="bg1"/>
                </a:solidFill>
              </a:rPr>
              <a:t>3</a:t>
            </a:r>
            <a:r>
              <a:rPr lang="en-US" sz="1800" kern="0" baseline="30000" dirty="0">
                <a:solidFill>
                  <a:schemeClr val="bg1"/>
                </a:solidFill>
              </a:rPr>
              <a:t>rd</a:t>
            </a:r>
            <a:r>
              <a:rPr lang="en-US" sz="1800" kern="0" dirty="0">
                <a:solidFill>
                  <a:schemeClr val="bg1"/>
                </a:solidFill>
              </a:rPr>
              <a:t>  – Vascular Conference</a:t>
            </a:r>
          </a:p>
          <a:p>
            <a:pPr lvl="2"/>
            <a:r>
              <a:rPr lang="en-US" sz="1800" kern="0" dirty="0">
                <a:solidFill>
                  <a:schemeClr val="bg1"/>
                </a:solidFill>
              </a:rPr>
              <a:t>4</a:t>
            </a:r>
            <a:r>
              <a:rPr lang="en-US" sz="1800" kern="0" baseline="30000" dirty="0">
                <a:solidFill>
                  <a:schemeClr val="bg1"/>
                </a:solidFill>
              </a:rPr>
              <a:t>th</a:t>
            </a:r>
            <a:r>
              <a:rPr lang="en-US" sz="1800" kern="0" dirty="0">
                <a:solidFill>
                  <a:schemeClr val="bg1"/>
                </a:solidFill>
              </a:rPr>
              <a:t> – Movement Disorder &amp; NSG Leadership Conference</a:t>
            </a:r>
          </a:p>
          <a:p>
            <a:pPr marL="914400" lvl="2" indent="0">
              <a:buNone/>
            </a:pPr>
            <a:endParaRPr lang="en-US" sz="1900" kern="0" dirty="0">
              <a:solidFill>
                <a:schemeClr val="bg1"/>
              </a:solidFill>
            </a:endParaRPr>
          </a:p>
          <a:p>
            <a:pPr marL="457200" lvl="1" indent="0">
              <a:buNone/>
            </a:pPr>
            <a:r>
              <a:rPr lang="en-US" kern="0" dirty="0">
                <a:solidFill>
                  <a:schemeClr val="bg1"/>
                </a:solidFill>
              </a:rPr>
              <a:t>Wednesdays at 6:45 AM</a:t>
            </a:r>
          </a:p>
          <a:p>
            <a:pPr lvl="2"/>
            <a:r>
              <a:rPr lang="en-US" sz="1800" kern="0" dirty="0">
                <a:solidFill>
                  <a:schemeClr val="bg1"/>
                </a:solidFill>
              </a:rPr>
              <a:t>2</a:t>
            </a:r>
            <a:r>
              <a:rPr lang="en-US" sz="1800" kern="0" baseline="30000" dirty="0">
                <a:solidFill>
                  <a:schemeClr val="bg1"/>
                </a:solidFill>
              </a:rPr>
              <a:t>nd</a:t>
            </a:r>
            <a:r>
              <a:rPr lang="en-US" sz="1800" kern="0" dirty="0">
                <a:solidFill>
                  <a:schemeClr val="bg1"/>
                </a:solidFill>
              </a:rPr>
              <a:t> – Morbidity and Mortality Conference</a:t>
            </a:r>
          </a:p>
          <a:p>
            <a:pPr lvl="2"/>
            <a:r>
              <a:rPr lang="en-US" sz="1800" kern="0" dirty="0">
                <a:solidFill>
                  <a:schemeClr val="bg1"/>
                </a:solidFill>
              </a:rPr>
              <a:t>1</a:t>
            </a:r>
            <a:r>
              <a:rPr lang="en-US" sz="1800" kern="0" baseline="30000" dirty="0">
                <a:solidFill>
                  <a:schemeClr val="bg1"/>
                </a:solidFill>
              </a:rPr>
              <a:t>st</a:t>
            </a:r>
            <a:r>
              <a:rPr lang="en-US" sz="1800" kern="0" dirty="0">
                <a:solidFill>
                  <a:schemeClr val="bg1"/>
                </a:solidFill>
              </a:rPr>
              <a:t>, 3</a:t>
            </a:r>
            <a:r>
              <a:rPr lang="en-US" sz="1800" kern="0" baseline="30000" dirty="0">
                <a:solidFill>
                  <a:schemeClr val="bg1"/>
                </a:solidFill>
              </a:rPr>
              <a:t>rd</a:t>
            </a:r>
            <a:r>
              <a:rPr lang="en-US" sz="1800" kern="0" dirty="0">
                <a:solidFill>
                  <a:schemeClr val="bg1"/>
                </a:solidFill>
              </a:rPr>
              <a:t>, 4</a:t>
            </a:r>
            <a:r>
              <a:rPr lang="en-US" sz="1800" kern="0" baseline="30000" dirty="0">
                <a:solidFill>
                  <a:schemeClr val="bg1"/>
                </a:solidFill>
              </a:rPr>
              <a:t>th,</a:t>
            </a:r>
            <a:r>
              <a:rPr lang="en-US" sz="1800" kern="0" dirty="0">
                <a:solidFill>
                  <a:schemeClr val="bg1"/>
                </a:solidFill>
              </a:rPr>
              <a:t> Grand Rounds</a:t>
            </a:r>
          </a:p>
          <a:p>
            <a:pPr lvl="2"/>
            <a:r>
              <a:rPr lang="en-US" sz="1800" kern="0" dirty="0">
                <a:solidFill>
                  <a:schemeClr val="bg1"/>
                </a:solidFill>
              </a:rPr>
              <a:t>5:00 PM Vascular Case Discussion</a:t>
            </a:r>
          </a:p>
          <a:p>
            <a:pPr marL="914400" lvl="2" indent="0">
              <a:buNone/>
            </a:pPr>
            <a:endParaRPr lang="en-US" sz="1900" kern="0" dirty="0">
              <a:solidFill>
                <a:schemeClr val="bg1"/>
              </a:solidFill>
            </a:endParaRPr>
          </a:p>
          <a:p>
            <a:pPr marL="457200" lvl="1" indent="0">
              <a:buNone/>
            </a:pPr>
            <a:r>
              <a:rPr lang="en-US" kern="0" dirty="0">
                <a:solidFill>
                  <a:schemeClr val="bg1"/>
                </a:solidFill>
              </a:rPr>
              <a:t>Thursdays at 6:45 AM</a:t>
            </a:r>
          </a:p>
          <a:p>
            <a:pPr lvl="2"/>
            <a:r>
              <a:rPr lang="en-US" sz="1800" kern="0" dirty="0">
                <a:solidFill>
                  <a:schemeClr val="bg1"/>
                </a:solidFill>
              </a:rPr>
              <a:t>1</a:t>
            </a:r>
            <a:r>
              <a:rPr lang="en-US" sz="1800" kern="0" baseline="30000" dirty="0">
                <a:solidFill>
                  <a:schemeClr val="bg1"/>
                </a:solidFill>
              </a:rPr>
              <a:t>st</a:t>
            </a:r>
            <a:r>
              <a:rPr lang="en-US" sz="1800" kern="0" dirty="0">
                <a:solidFill>
                  <a:schemeClr val="bg1"/>
                </a:solidFill>
              </a:rPr>
              <a:t> – Journal Club Conference</a:t>
            </a:r>
          </a:p>
          <a:p>
            <a:pPr lvl="2"/>
            <a:r>
              <a:rPr lang="en-US" sz="1800" kern="0" dirty="0">
                <a:solidFill>
                  <a:schemeClr val="bg1"/>
                </a:solidFill>
              </a:rPr>
              <a:t>2</a:t>
            </a:r>
            <a:r>
              <a:rPr lang="en-US" sz="1800" kern="0" baseline="30000" dirty="0">
                <a:solidFill>
                  <a:schemeClr val="bg1"/>
                </a:solidFill>
              </a:rPr>
              <a:t>nd</a:t>
            </a:r>
            <a:r>
              <a:rPr lang="en-US" sz="1800" kern="0" dirty="0">
                <a:solidFill>
                  <a:schemeClr val="bg1"/>
                </a:solidFill>
              </a:rPr>
              <a:t> – Critical Care Conference</a:t>
            </a:r>
          </a:p>
          <a:p>
            <a:pPr lvl="2"/>
            <a:r>
              <a:rPr lang="en-US" sz="1800" kern="0" dirty="0">
                <a:solidFill>
                  <a:schemeClr val="bg1"/>
                </a:solidFill>
              </a:rPr>
              <a:t>3</a:t>
            </a:r>
            <a:r>
              <a:rPr lang="en-US" sz="1800" kern="0" baseline="30000" dirty="0">
                <a:solidFill>
                  <a:schemeClr val="bg1"/>
                </a:solidFill>
              </a:rPr>
              <a:t>rd</a:t>
            </a:r>
            <a:r>
              <a:rPr lang="en-US" sz="1800" kern="0" dirty="0">
                <a:solidFill>
                  <a:schemeClr val="bg1"/>
                </a:solidFill>
              </a:rPr>
              <a:t> – NSG/ Ortho spine Discussion</a:t>
            </a:r>
          </a:p>
          <a:p>
            <a:pPr lvl="2"/>
            <a:r>
              <a:rPr lang="en-US" sz="1800" kern="0" dirty="0">
                <a:solidFill>
                  <a:schemeClr val="bg1"/>
                </a:solidFill>
              </a:rPr>
              <a:t>4</a:t>
            </a:r>
            <a:r>
              <a:rPr lang="en-US" sz="1800" kern="0" baseline="30000" dirty="0">
                <a:solidFill>
                  <a:schemeClr val="bg1"/>
                </a:solidFill>
              </a:rPr>
              <a:t>th</a:t>
            </a:r>
            <a:r>
              <a:rPr lang="en-US" sz="1800" kern="0" dirty="0">
                <a:solidFill>
                  <a:schemeClr val="bg1"/>
                </a:solidFill>
              </a:rPr>
              <a:t> –  Epilepsy Surgery Conference</a:t>
            </a:r>
          </a:p>
          <a:p>
            <a:pPr lvl="2"/>
            <a:r>
              <a:rPr lang="en-US" sz="1800" kern="0" dirty="0">
                <a:solidFill>
                  <a:schemeClr val="bg1"/>
                </a:solidFill>
              </a:rPr>
              <a:t>5</a:t>
            </a:r>
            <a:r>
              <a:rPr lang="en-US" sz="1800" kern="0" baseline="30000" dirty="0">
                <a:solidFill>
                  <a:schemeClr val="bg1"/>
                </a:solidFill>
              </a:rPr>
              <a:t>th</a:t>
            </a:r>
            <a:r>
              <a:rPr lang="en-US" sz="1800" kern="0" dirty="0">
                <a:solidFill>
                  <a:schemeClr val="bg1"/>
                </a:solidFill>
              </a:rPr>
              <a:t> – Quality Improvement Conference</a:t>
            </a:r>
          </a:p>
          <a:p>
            <a:pPr lvl="2"/>
            <a:r>
              <a:rPr lang="en-US" sz="1800" kern="0" dirty="0">
                <a:solidFill>
                  <a:schemeClr val="bg1"/>
                </a:solidFill>
              </a:rPr>
              <a:t>2</a:t>
            </a:r>
            <a:r>
              <a:rPr lang="en-US" sz="1800" kern="0" baseline="30000" dirty="0">
                <a:solidFill>
                  <a:schemeClr val="bg1"/>
                </a:solidFill>
              </a:rPr>
              <a:t>nd</a:t>
            </a:r>
            <a:r>
              <a:rPr lang="en-US" sz="1800" kern="0" dirty="0">
                <a:solidFill>
                  <a:schemeClr val="bg1"/>
                </a:solidFill>
              </a:rPr>
              <a:t> – Faculty Meeting</a:t>
            </a:r>
          </a:p>
          <a:p>
            <a:pPr marL="914400" lvl="2" indent="0">
              <a:buNone/>
            </a:pPr>
            <a:endParaRPr lang="en-US" sz="1900" kern="0" dirty="0">
              <a:solidFill>
                <a:schemeClr val="bg1"/>
              </a:solidFill>
            </a:endParaRPr>
          </a:p>
          <a:p>
            <a:pPr marL="457200" lvl="1" indent="0">
              <a:buNone/>
            </a:pPr>
            <a:r>
              <a:rPr lang="en-US" kern="0" dirty="0">
                <a:solidFill>
                  <a:schemeClr val="bg1"/>
                </a:solidFill>
              </a:rPr>
              <a:t>Thursdays at 5:00 AM</a:t>
            </a:r>
          </a:p>
          <a:p>
            <a:pPr lvl="1">
              <a:buFont typeface="Arial" panose="020B0604020202020204" pitchFamily="34" charset="0"/>
              <a:buChar char="•"/>
            </a:pPr>
            <a:r>
              <a:rPr lang="en-US" sz="1800" kern="0" dirty="0">
                <a:solidFill>
                  <a:schemeClr val="bg1"/>
                </a:solidFill>
              </a:rPr>
              <a:t>1</a:t>
            </a:r>
            <a:r>
              <a:rPr lang="en-US" sz="1800" kern="0" baseline="30000" dirty="0">
                <a:solidFill>
                  <a:schemeClr val="bg1"/>
                </a:solidFill>
              </a:rPr>
              <a:t>st</a:t>
            </a:r>
            <a:r>
              <a:rPr lang="en-US" sz="1800" kern="0" dirty="0">
                <a:solidFill>
                  <a:schemeClr val="bg1"/>
                </a:solidFill>
              </a:rPr>
              <a:t> &amp; 3</a:t>
            </a:r>
            <a:r>
              <a:rPr lang="en-US" sz="1800" kern="0" baseline="30000" dirty="0">
                <a:solidFill>
                  <a:schemeClr val="bg1"/>
                </a:solidFill>
              </a:rPr>
              <a:t>rd</a:t>
            </a:r>
            <a:r>
              <a:rPr lang="en-US" sz="1800" kern="0" dirty="0">
                <a:solidFill>
                  <a:schemeClr val="bg1"/>
                </a:solidFill>
              </a:rPr>
              <a:t> – Case Discussion</a:t>
            </a:r>
          </a:p>
          <a:p>
            <a:pPr lvl="1">
              <a:buFont typeface="Arial" panose="020B0604020202020204" pitchFamily="34" charset="0"/>
              <a:buChar char="•"/>
            </a:pPr>
            <a:r>
              <a:rPr lang="en-US" sz="1800" kern="0" dirty="0">
                <a:solidFill>
                  <a:schemeClr val="bg1"/>
                </a:solidFill>
              </a:rPr>
              <a:t>4</a:t>
            </a:r>
            <a:r>
              <a:rPr lang="en-US" sz="1800" kern="0" baseline="30000" dirty="0">
                <a:solidFill>
                  <a:schemeClr val="bg1"/>
                </a:solidFill>
              </a:rPr>
              <a:t>th</a:t>
            </a:r>
            <a:r>
              <a:rPr lang="en-US" sz="1800" kern="0" dirty="0">
                <a:solidFill>
                  <a:schemeClr val="bg1"/>
                </a:solidFill>
              </a:rPr>
              <a:t> – Anatomy lab session</a:t>
            </a:r>
          </a:p>
          <a:p>
            <a:pPr marL="914400" lvl="2" indent="0">
              <a:buNone/>
            </a:pPr>
            <a:endParaRPr lang="en-US" sz="1900" kern="0" dirty="0">
              <a:solidFill>
                <a:schemeClr val="bg1"/>
              </a:solidFill>
            </a:endParaRPr>
          </a:p>
        </p:txBody>
      </p:sp>
      <p:pic>
        <p:nvPicPr>
          <p:cNvPr id="3" name="Picture 2">
            <a:extLst>
              <a:ext uri="{FF2B5EF4-FFF2-40B4-BE49-F238E27FC236}">
                <a16:creationId xmlns:a16="http://schemas.microsoft.com/office/drawing/2014/main" id="{2E456F24-5BAF-4FE2-B2C2-F60B0CFDAC69}"/>
              </a:ext>
            </a:extLst>
          </p:cNvPr>
          <p:cNvPicPr>
            <a:picLocks noChangeAspect="1"/>
          </p:cNvPicPr>
          <p:nvPr/>
        </p:nvPicPr>
        <p:blipFill>
          <a:blip r:embed="rId2"/>
          <a:stretch>
            <a:fillRect/>
          </a:stretch>
        </p:blipFill>
        <p:spPr>
          <a:xfrm>
            <a:off x="6409147" y="5857461"/>
            <a:ext cx="2734853" cy="1003851"/>
          </a:xfrm>
          <a:prstGeom prst="rect">
            <a:avLst/>
          </a:prstGeom>
        </p:spPr>
      </p:pic>
    </p:spTree>
    <p:extLst>
      <p:ext uri="{BB962C8B-B14F-4D97-AF65-F5344CB8AC3E}">
        <p14:creationId xmlns:p14="http://schemas.microsoft.com/office/powerpoint/2010/main" val="3670822853"/>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00075" y="228601"/>
            <a:ext cx="7705725" cy="6858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j-ea"/>
                <a:cs typeface="+mj-cs"/>
              </a:rPr>
              <a:t>Alumni</a:t>
            </a:r>
            <a:endParaRPr kumimoji="0" lang="en-US" sz="3600" b="0" i="0" u="none" strike="noStrike" kern="0" cap="none" spc="0" normalizeH="0" baseline="0" noProof="0" dirty="0">
              <a:ln>
                <a:noFill/>
              </a:ln>
              <a:solidFill>
                <a:srgbClr val="FFFFFF"/>
              </a:solidFill>
              <a:effectLst/>
              <a:uLnTx/>
              <a:uFillTx/>
              <a:latin typeface="Arial"/>
              <a:ea typeface="+mj-ea"/>
              <a:cs typeface="+mj-cs"/>
            </a:endParaRPr>
          </a:p>
        </p:txBody>
      </p:sp>
      <p:sp>
        <p:nvSpPr>
          <p:cNvPr id="3" name="Content Placeholder 1"/>
          <p:cNvSpPr txBox="1">
            <a:spLocks/>
          </p:cNvSpPr>
          <p:nvPr/>
        </p:nvSpPr>
        <p:spPr>
          <a:xfrm>
            <a:off x="762000" y="914401"/>
            <a:ext cx="7713345" cy="4876799"/>
          </a:xfrm>
          <a:prstGeom prst="rect">
            <a:avLst/>
          </a:prstGeom>
        </p:spPr>
        <p:txBody>
          <a:bodyPr>
            <a:normAutofit fontScale="62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marR="0" lvl="1" indent="0" algn="l" defTabSz="914400" rtl="0" eaLnBrk="1" fontAlgn="base" latinLnBrk="0" hangingPunct="1">
              <a:lnSpc>
                <a:spcPct val="15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1970        Lloyd </a:t>
            </a:r>
            <a:r>
              <a:rPr kumimoji="0" lang="en-US" sz="1800" b="0" i="0" u="none" strike="noStrike" kern="0" cap="none" spc="0" normalizeH="0" baseline="0" noProof="0" dirty="0" err="1">
                <a:ln>
                  <a:noFill/>
                </a:ln>
                <a:solidFill>
                  <a:srgbClr val="FFFFFF"/>
                </a:solidFill>
                <a:effectLst/>
                <a:uLnTx/>
                <a:uFillTx/>
                <a:latin typeface="Arial"/>
                <a:ea typeface="+mn-ea"/>
                <a:cs typeface="+mn-cs"/>
              </a:rPr>
              <a:t>Megison</a:t>
            </a:r>
            <a:endParaRPr kumimoji="0" lang="en-US" sz="1800" b="0" i="0" u="none" strike="noStrike" kern="0" cap="none" spc="0" normalizeH="0" baseline="0" noProof="0" dirty="0">
              <a:ln>
                <a:noFill/>
              </a:ln>
              <a:solidFill>
                <a:srgbClr val="FFFFFF"/>
              </a:solidFill>
              <a:effectLst/>
              <a:uLnTx/>
              <a:uFillTx/>
              <a:latin typeface="Arial"/>
              <a:ea typeface="+mn-ea"/>
              <a:cs typeface="+mn-cs"/>
            </a:endParaRP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1972</a:t>
            </a:r>
            <a:r>
              <a:rPr kumimoji="0" lang="en-US" sz="1800" b="0" i="0" u="none" strike="noStrike" kern="0" cap="none" spc="0" normalizeH="0" baseline="0" noProof="0" dirty="0">
                <a:ln>
                  <a:noFill/>
                </a:ln>
                <a:solidFill>
                  <a:srgbClr val="FFFFFF"/>
                </a:solidFill>
                <a:effectLst/>
                <a:uLnTx/>
                <a:uFillTx/>
                <a:latin typeface="Arial"/>
                <a:ea typeface="+mn-ea"/>
                <a:cs typeface="+mn-cs"/>
              </a:rPr>
              <a:t>        Fred Christensen</a:t>
            </a:r>
          </a:p>
          <a:p>
            <a:pPr marL="800100" marR="0" lvl="1" indent="-342900" algn="l" defTabSz="914400" rtl="0" eaLnBrk="1" fontAlgn="base" latinLnBrk="0" hangingPunct="1">
              <a:lnSpc>
                <a:spcPct val="150000"/>
              </a:lnSpc>
              <a:spcBef>
                <a:spcPct val="20000"/>
              </a:spcBef>
              <a:spcAft>
                <a:spcPct val="0"/>
              </a:spcAft>
              <a:buClrTx/>
              <a:buSzTx/>
              <a:buAutoNum type="arabicPlain" startAt="1973"/>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Richard </a:t>
            </a:r>
            <a:r>
              <a:rPr kumimoji="0" lang="en-US" sz="1800" b="0" i="0" u="none" strike="noStrike" kern="0" cap="none" spc="0" normalizeH="0" baseline="0" noProof="0" dirty="0" err="1">
                <a:ln>
                  <a:noFill/>
                </a:ln>
                <a:solidFill>
                  <a:srgbClr val="FFFFFF"/>
                </a:solidFill>
                <a:effectLst/>
                <a:uLnTx/>
                <a:uFillTx/>
                <a:latin typeface="Arial"/>
                <a:ea typeface="+mn-ea"/>
                <a:cs typeface="+mn-cs"/>
              </a:rPr>
              <a:t>Mortara</a:t>
            </a:r>
            <a:r>
              <a:rPr kumimoji="0" lang="en-US" sz="1800" b="0" i="0" u="none" strike="noStrike" kern="0" cap="none" spc="0" normalizeH="0" baseline="0" noProof="0" dirty="0">
                <a:ln>
                  <a:noFill/>
                </a:ln>
                <a:solidFill>
                  <a:srgbClr val="FFFFFF"/>
                </a:solidFill>
                <a:effectLst/>
                <a:uLnTx/>
                <a:uFillTx/>
                <a:latin typeface="Arial"/>
                <a:ea typeface="+mn-ea"/>
                <a:cs typeface="+mn-cs"/>
              </a:rPr>
              <a:t> </a:t>
            </a:r>
          </a:p>
          <a:p>
            <a:pPr marL="800100" marR="0" lvl="1" indent="-342900" algn="l" defTabSz="914400" rtl="0" eaLnBrk="1" fontAlgn="base" latinLnBrk="0" hangingPunct="1">
              <a:lnSpc>
                <a:spcPct val="150000"/>
              </a:lnSpc>
              <a:spcBef>
                <a:spcPct val="20000"/>
              </a:spcBef>
              <a:spcAft>
                <a:spcPct val="0"/>
              </a:spcAft>
              <a:buClrTx/>
              <a:buSzTx/>
              <a:buAutoNum type="arabicPlain" startAt="1975"/>
              <a:tabLst/>
              <a:defRPr/>
            </a:pPr>
            <a:r>
              <a:rPr lang="en-US" sz="1800" kern="0" dirty="0">
                <a:solidFill>
                  <a:srgbClr val="FFFFFF"/>
                </a:solidFill>
                <a:latin typeface="Arial"/>
              </a:rPr>
              <a:t>        William Brooks</a:t>
            </a:r>
          </a:p>
          <a:p>
            <a:pPr marL="800100" marR="0" lvl="1" indent="-342900" algn="l" defTabSz="914400" rtl="0" eaLnBrk="1" fontAlgn="base" latinLnBrk="0" hangingPunct="1">
              <a:lnSpc>
                <a:spcPct val="150000"/>
              </a:lnSpc>
              <a:spcBef>
                <a:spcPct val="20000"/>
              </a:spcBef>
              <a:spcAft>
                <a:spcPct val="0"/>
              </a:spcAft>
              <a:buClrTx/>
              <a:buSzTx/>
              <a:buAutoNum type="arabicPlain" startAt="1975"/>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John Hackman</a:t>
            </a:r>
          </a:p>
          <a:p>
            <a:pPr marL="800100" marR="0" lvl="1" indent="-342900" algn="l" defTabSz="914400" rtl="0" eaLnBrk="1" fontAlgn="base" latinLnBrk="0" hangingPunct="1">
              <a:lnSpc>
                <a:spcPct val="150000"/>
              </a:lnSpc>
              <a:spcBef>
                <a:spcPct val="20000"/>
              </a:spcBef>
              <a:spcAft>
                <a:spcPct val="0"/>
              </a:spcAft>
              <a:buClrTx/>
              <a:buSzTx/>
              <a:buAutoNum type="arabicPlain" startAt="1975"/>
              <a:tabLst/>
              <a:defRPr/>
            </a:pPr>
            <a:r>
              <a:rPr lang="en-US" sz="1800" kern="0" dirty="0">
                <a:solidFill>
                  <a:srgbClr val="FFFFFF"/>
                </a:solidFill>
                <a:latin typeface="Arial"/>
              </a:rPr>
              <a:t>        John McCloskey</a:t>
            </a:r>
          </a:p>
          <a:p>
            <a:pPr marL="800100" marR="0" lvl="1" indent="-342900" algn="l" defTabSz="914400" rtl="0" eaLnBrk="1" fontAlgn="base" latinLnBrk="0" hangingPunct="1">
              <a:lnSpc>
                <a:spcPct val="150000"/>
              </a:lnSpc>
              <a:spcBef>
                <a:spcPct val="20000"/>
              </a:spcBef>
              <a:spcAft>
                <a:spcPct val="0"/>
              </a:spcAft>
              <a:buClrTx/>
              <a:buSzTx/>
              <a:buAutoNum type="arabicPlain" startAt="1975"/>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William </a:t>
            </a:r>
            <a:r>
              <a:rPr kumimoji="0" lang="en-US" sz="1800" b="0" i="0" u="none" strike="noStrike" kern="0" cap="none" spc="0" normalizeH="0" baseline="0" noProof="0" dirty="0" err="1">
                <a:ln>
                  <a:noFill/>
                </a:ln>
                <a:solidFill>
                  <a:srgbClr val="FFFFFF"/>
                </a:solidFill>
                <a:effectLst/>
                <a:uLnTx/>
                <a:uFillTx/>
                <a:latin typeface="Arial"/>
                <a:ea typeface="+mn-ea"/>
                <a:cs typeface="+mn-cs"/>
              </a:rPr>
              <a:t>Madauss</a:t>
            </a:r>
            <a:endParaRPr kumimoji="0" lang="en-US" sz="1800" b="0" i="0" u="none" strike="noStrike" kern="0" cap="none" spc="0" normalizeH="0" baseline="0" noProof="0" dirty="0">
              <a:ln>
                <a:noFill/>
              </a:ln>
              <a:solidFill>
                <a:srgbClr val="FFFFFF"/>
              </a:solidFill>
              <a:effectLst/>
              <a:uLnTx/>
              <a:uFillTx/>
              <a:latin typeface="Arial"/>
              <a:ea typeface="+mn-ea"/>
              <a:cs typeface="+mn-cs"/>
            </a:endParaRP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1973-1979 Phillip Tibbs</a:t>
            </a:r>
          </a:p>
          <a:p>
            <a:pPr marL="457200" marR="0" lvl="1" indent="0" algn="l" defTabSz="914400" rtl="0" eaLnBrk="1" fontAlgn="base" latinLnBrk="0" hangingPunct="1">
              <a:lnSpc>
                <a:spcPct val="150000"/>
              </a:lnSpc>
              <a:spcBef>
                <a:spcPct val="20000"/>
              </a:spcBef>
              <a:spcAft>
                <a:spcPct val="0"/>
              </a:spcAft>
              <a:buClrTx/>
              <a:buSz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1980         James Bean</a:t>
            </a: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1982         John Smithson &amp; George Guidry</a:t>
            </a: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1983         David Eggers</a:t>
            </a: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1984         Kenneth Rice</a:t>
            </a: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1985         Richard McKenzie</a:t>
            </a: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1986        James </a:t>
            </a:r>
            <a:r>
              <a:rPr lang="en-US" sz="1800" kern="0" dirty="0" err="1">
                <a:solidFill>
                  <a:srgbClr val="FFFFFF"/>
                </a:solidFill>
                <a:latin typeface="Arial"/>
              </a:rPr>
              <a:t>Oexmann</a:t>
            </a:r>
            <a:endParaRPr lang="en-US" sz="1800" kern="0" dirty="0">
              <a:solidFill>
                <a:srgbClr val="FFFFFF"/>
              </a:solidFill>
              <a:latin typeface="Arial"/>
            </a:endParaRP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1987        Frank Holladay</a:t>
            </a: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1988        Arthur </a:t>
            </a:r>
            <a:r>
              <a:rPr lang="en-US" sz="1800" kern="0" dirty="0" err="1">
                <a:solidFill>
                  <a:srgbClr val="FFFFFF"/>
                </a:solidFill>
                <a:latin typeface="Arial"/>
              </a:rPr>
              <a:t>Daus</a:t>
            </a:r>
            <a:endParaRPr lang="en-US" sz="1800" kern="0" dirty="0">
              <a:solidFill>
                <a:srgbClr val="FFFFFF"/>
              </a:solidFill>
              <a:latin typeface="Arial"/>
            </a:endParaRPr>
          </a:p>
          <a:p>
            <a:pPr marL="457200" marR="0" lvl="1" indent="0" algn="l" defTabSz="914400" rtl="0" eaLnBrk="1" fontAlgn="base" latinLnBrk="0" hangingPunct="1">
              <a:lnSpc>
                <a:spcPct val="150000"/>
              </a:lnSpc>
              <a:spcBef>
                <a:spcPct val="20000"/>
              </a:spcBef>
              <a:spcAft>
                <a:spcPct val="0"/>
              </a:spcAft>
              <a:buClrTx/>
              <a:buSzTx/>
              <a:buNone/>
              <a:tabLst/>
              <a:defRPr/>
            </a:pPr>
            <a:r>
              <a:rPr lang="en-US" sz="1800" kern="0" dirty="0">
                <a:solidFill>
                  <a:srgbClr val="FFFFFF"/>
                </a:solidFill>
                <a:latin typeface="Arial"/>
              </a:rPr>
              <a:t>1989        Kathleen Meyer</a:t>
            </a:r>
          </a:p>
          <a:p>
            <a:pPr marL="457200" marR="0" lvl="1" indent="0" algn="l" defTabSz="914400" rtl="0" eaLnBrk="1" fontAlgn="base" latinLnBrk="0" hangingPunct="1">
              <a:lnSpc>
                <a:spcPct val="150000"/>
              </a:lnSpc>
              <a:spcBef>
                <a:spcPct val="20000"/>
              </a:spcBef>
              <a:spcAft>
                <a:spcPct val="0"/>
              </a:spcAft>
              <a:buClrTx/>
              <a:buSz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a:p>
            <a:pPr marL="685800" marR="0" lvl="1" indent="-228600" algn="l" defTabSz="914400" rtl="0" eaLnBrk="1" fontAlgn="base" latinLnBrk="0" hangingPunct="1">
              <a:lnSpc>
                <a:spcPct val="100000"/>
              </a:lnSpc>
              <a:spcBef>
                <a:spcPct val="20000"/>
              </a:spcBef>
              <a:spcAft>
                <a:spcPct val="0"/>
              </a:spcAft>
              <a:buClrTx/>
              <a:buSzTx/>
              <a:buFontTx/>
              <a:buAutoNum type="arabicPlain" startAt="1998"/>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pic>
        <p:nvPicPr>
          <p:cNvPr id="4" name="Picture 3">
            <a:extLst>
              <a:ext uri="{FF2B5EF4-FFF2-40B4-BE49-F238E27FC236}">
                <a16:creationId xmlns:a16="http://schemas.microsoft.com/office/drawing/2014/main" id="{55B985DC-AC6C-4397-9CA0-830310127B4E}"/>
              </a:ext>
            </a:extLst>
          </p:cNvPr>
          <p:cNvPicPr>
            <a:picLocks noChangeAspect="1"/>
          </p:cNvPicPr>
          <p:nvPr/>
        </p:nvPicPr>
        <p:blipFill>
          <a:blip r:embed="rId2"/>
          <a:stretch>
            <a:fillRect/>
          </a:stretch>
        </p:blipFill>
        <p:spPr>
          <a:xfrm>
            <a:off x="6400799" y="5858380"/>
            <a:ext cx="2723323" cy="999619"/>
          </a:xfrm>
          <a:prstGeom prst="rect">
            <a:avLst/>
          </a:prstGeom>
        </p:spPr>
      </p:pic>
      <p:sp>
        <p:nvSpPr>
          <p:cNvPr id="5" name="Rectangle 4">
            <a:extLst>
              <a:ext uri="{FF2B5EF4-FFF2-40B4-BE49-F238E27FC236}">
                <a16:creationId xmlns:a16="http://schemas.microsoft.com/office/drawing/2014/main" id="{371A496D-E6E4-46EE-BE6D-2ACB43C74E9A}"/>
              </a:ext>
            </a:extLst>
          </p:cNvPr>
          <p:cNvSpPr/>
          <p:nvPr/>
        </p:nvSpPr>
        <p:spPr>
          <a:xfrm>
            <a:off x="4724400" y="2515681"/>
            <a:ext cx="2895600" cy="938719"/>
          </a:xfrm>
          <a:prstGeom prst="rect">
            <a:avLst/>
          </a:prstGeom>
        </p:spPr>
        <p:txBody>
          <a:bodyPr wrap="square">
            <a:spAutoFit/>
          </a:bodyPr>
          <a:lstStyle/>
          <a:p>
            <a:r>
              <a:rPr lang="en-US" sz="1100" dirty="0">
                <a:solidFill>
                  <a:schemeClr val="bg1"/>
                </a:solidFill>
              </a:rPr>
              <a:t>1990        John Gilbert</a:t>
            </a:r>
          </a:p>
          <a:p>
            <a:r>
              <a:rPr lang="en-US" sz="1100" dirty="0">
                <a:solidFill>
                  <a:schemeClr val="bg1"/>
                </a:solidFill>
              </a:rPr>
              <a:t>1991        Marcus Schmitz</a:t>
            </a:r>
          </a:p>
          <a:p>
            <a:r>
              <a:rPr lang="en-US" sz="1100" dirty="0">
                <a:solidFill>
                  <a:schemeClr val="bg1"/>
                </a:solidFill>
              </a:rPr>
              <a:t>1994        William Lu &amp; Arnold </a:t>
            </a:r>
            <a:r>
              <a:rPr lang="en-US" sz="1100" dirty="0" err="1">
                <a:solidFill>
                  <a:schemeClr val="bg1"/>
                </a:solidFill>
              </a:rPr>
              <a:t>Salotto</a:t>
            </a:r>
            <a:endParaRPr lang="en-US" sz="1100" dirty="0">
              <a:solidFill>
                <a:schemeClr val="bg1"/>
              </a:solidFill>
            </a:endParaRPr>
          </a:p>
          <a:p>
            <a:pPr marL="228600" indent="-228600">
              <a:buAutoNum type="arabicPlain" startAt="1995"/>
            </a:pPr>
            <a:r>
              <a:rPr lang="en-US" sz="1100" dirty="0">
                <a:solidFill>
                  <a:schemeClr val="bg1"/>
                </a:solidFill>
              </a:rPr>
              <a:t>        Terry Smith </a:t>
            </a:r>
          </a:p>
          <a:p>
            <a:pPr marL="228600" indent="-228600">
              <a:buAutoNum type="arabicPlain" startAt="1995"/>
            </a:pPr>
            <a:r>
              <a:rPr lang="en-US" sz="1100" dirty="0">
                <a:solidFill>
                  <a:schemeClr val="bg1"/>
                </a:solidFill>
              </a:rPr>
              <a:t>        Timothy </a:t>
            </a:r>
            <a:r>
              <a:rPr lang="en-US" sz="1100" dirty="0" err="1">
                <a:solidFill>
                  <a:schemeClr val="bg1"/>
                </a:solidFill>
              </a:rPr>
              <a:t>Kriss</a:t>
            </a:r>
            <a:endParaRPr lang="en-US" sz="1100" dirty="0">
              <a:solidFill>
                <a:schemeClr val="bg1"/>
              </a:solidFill>
            </a:endParaRPr>
          </a:p>
        </p:txBody>
      </p:sp>
    </p:spTree>
    <p:extLst>
      <p:ext uri="{BB962C8B-B14F-4D97-AF65-F5344CB8AC3E}">
        <p14:creationId xmlns:p14="http://schemas.microsoft.com/office/powerpoint/2010/main" val="1302949534"/>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00075" y="228601"/>
            <a:ext cx="7705725" cy="6858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a:solidFill>
                  <a:schemeClr val="bg1"/>
                </a:solidFill>
              </a:rPr>
              <a:t>Alumni</a:t>
            </a:r>
            <a:endParaRPr lang="en-US" sz="3600" kern="0" dirty="0">
              <a:solidFill>
                <a:schemeClr val="bg1"/>
              </a:solidFill>
            </a:endParaRPr>
          </a:p>
        </p:txBody>
      </p:sp>
      <p:sp>
        <p:nvSpPr>
          <p:cNvPr id="3" name="Content Placeholder 1"/>
          <p:cNvSpPr txBox="1">
            <a:spLocks/>
          </p:cNvSpPr>
          <p:nvPr/>
        </p:nvSpPr>
        <p:spPr>
          <a:xfrm>
            <a:off x="762000" y="914401"/>
            <a:ext cx="7713345" cy="4876799"/>
          </a:xfrm>
          <a:prstGeom prst="rect">
            <a:avLst/>
          </a:prstGeom>
        </p:spPr>
        <p:txBody>
          <a:bodyPr>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nSpc>
                <a:spcPct val="150000"/>
              </a:lnSpc>
              <a:buNone/>
            </a:pPr>
            <a:r>
              <a:rPr lang="en-US" sz="1800" kern="0" dirty="0">
                <a:solidFill>
                  <a:schemeClr val="bg1"/>
                </a:solidFill>
              </a:rPr>
              <a:t>1997        Warren Boling (Texas Tech) – Redlands, CA</a:t>
            </a:r>
          </a:p>
          <a:p>
            <a:pPr marL="685800" lvl="1" indent="-228600">
              <a:lnSpc>
                <a:spcPct val="150000"/>
              </a:lnSpc>
              <a:buAutoNum type="arabicPlain" startAt="1998"/>
            </a:pPr>
            <a:r>
              <a:rPr lang="en-US" sz="1800" kern="0" dirty="0">
                <a:solidFill>
                  <a:schemeClr val="bg1"/>
                </a:solidFill>
              </a:rPr>
              <a:t>        John Johnson (University of Alabama) – Huntsville, Alabama</a:t>
            </a:r>
          </a:p>
          <a:p>
            <a:pPr marL="685800" lvl="1" indent="-228600">
              <a:lnSpc>
                <a:spcPct val="150000"/>
              </a:lnSpc>
              <a:buAutoNum type="arabicPlain" startAt="1998"/>
            </a:pPr>
            <a:r>
              <a:rPr lang="en-US" sz="1800" kern="0" dirty="0">
                <a:solidFill>
                  <a:schemeClr val="bg1"/>
                </a:solidFill>
              </a:rPr>
              <a:t>        Thomas Becherer (University of Kentucky) – Louisville, Kentucky</a:t>
            </a:r>
          </a:p>
          <a:p>
            <a:pPr marL="457200" lvl="1" indent="0">
              <a:lnSpc>
                <a:spcPct val="150000"/>
              </a:lnSpc>
              <a:buNone/>
            </a:pPr>
            <a:r>
              <a:rPr lang="en-US" sz="1800" kern="0" dirty="0">
                <a:solidFill>
                  <a:schemeClr val="bg1"/>
                </a:solidFill>
              </a:rPr>
              <a:t>	       Richard Broderick (Loyola University) – Arlington Heights, IL</a:t>
            </a:r>
          </a:p>
          <a:p>
            <a:pPr marL="800100" lvl="1" indent="-342900">
              <a:lnSpc>
                <a:spcPct val="150000"/>
              </a:lnSpc>
              <a:buAutoNum type="arabicPlain" startAt="2000"/>
            </a:pPr>
            <a:r>
              <a:rPr lang="en-US" sz="1800" kern="0" dirty="0">
                <a:solidFill>
                  <a:schemeClr val="bg1"/>
                </a:solidFill>
              </a:rPr>
              <a:t>        Victor Freund (East Carolina University) – High Point, NC</a:t>
            </a:r>
          </a:p>
          <a:p>
            <a:pPr marL="457200" lvl="1" indent="0">
              <a:lnSpc>
                <a:spcPct val="150000"/>
              </a:lnSpc>
              <a:buNone/>
            </a:pPr>
            <a:r>
              <a:rPr lang="en-US" sz="1800" kern="0" dirty="0">
                <a:solidFill>
                  <a:schemeClr val="bg1"/>
                </a:solidFill>
              </a:rPr>
              <a:t>                Nathan Avery (University of Arizona) – Flagstaff, AZ </a:t>
            </a:r>
            <a:r>
              <a:rPr lang="en-US" sz="1300" kern="0" dirty="0">
                <a:solidFill>
                  <a:schemeClr val="bg1"/>
                </a:solidFill>
              </a:rPr>
              <a:t>*deceased*</a:t>
            </a:r>
          </a:p>
          <a:p>
            <a:pPr marL="800100" lvl="1" indent="-342900">
              <a:lnSpc>
                <a:spcPct val="150000"/>
              </a:lnSpc>
              <a:buAutoNum type="arabicPlain" startAt="2001"/>
            </a:pPr>
            <a:r>
              <a:rPr lang="en-US" sz="1800" kern="0" dirty="0">
                <a:solidFill>
                  <a:schemeClr val="bg1"/>
                </a:solidFill>
              </a:rPr>
              <a:t>        David Sacco (Loyola University) – Dallas, TX</a:t>
            </a:r>
          </a:p>
          <a:p>
            <a:pPr marL="457200" lvl="1" indent="0">
              <a:lnSpc>
                <a:spcPct val="150000"/>
              </a:lnSpc>
              <a:buNone/>
            </a:pPr>
            <a:r>
              <a:rPr lang="en-US" sz="1800" kern="0" dirty="0">
                <a:solidFill>
                  <a:schemeClr val="bg1"/>
                </a:solidFill>
              </a:rPr>
              <a:t>                Reza Shahim (University of Arkansas) – Little Rock, AR</a:t>
            </a:r>
          </a:p>
          <a:p>
            <a:pPr marL="800100" lvl="1" indent="-342900">
              <a:lnSpc>
                <a:spcPct val="150000"/>
              </a:lnSpc>
              <a:buAutoNum type="arabicPlain" startAt="2002"/>
            </a:pPr>
            <a:r>
              <a:rPr lang="en-US" sz="1800" kern="0" dirty="0">
                <a:solidFill>
                  <a:schemeClr val="bg1"/>
                </a:solidFill>
              </a:rPr>
              <a:t>        Bradley Nicol (Medical College of Wisconsin) – Flagstaff, AZ</a:t>
            </a:r>
          </a:p>
          <a:p>
            <a:pPr marL="685800" lvl="1" indent="-228600">
              <a:lnSpc>
                <a:spcPct val="150000"/>
              </a:lnSpc>
              <a:buAutoNum type="arabicPlain" startAt="2002"/>
            </a:pPr>
            <a:r>
              <a:rPr lang="en-US" sz="1800" kern="0" dirty="0">
                <a:solidFill>
                  <a:schemeClr val="bg1"/>
                </a:solidFill>
              </a:rPr>
              <a:t>        Thad Jackson (Indiana University) – Elizabethtown, KY</a:t>
            </a:r>
          </a:p>
          <a:p>
            <a:pPr marL="457200" lvl="1" indent="0">
              <a:lnSpc>
                <a:spcPct val="150000"/>
              </a:lnSpc>
              <a:buNone/>
            </a:pPr>
            <a:r>
              <a:rPr lang="en-US" sz="1800" kern="0" dirty="0">
                <a:solidFill>
                  <a:schemeClr val="bg1"/>
                </a:solidFill>
              </a:rPr>
              <a:t>                Thomas Anderson (University of South Carolina) – Mt. Pleasant, SC</a:t>
            </a:r>
          </a:p>
          <a:p>
            <a:pPr marL="800100" lvl="1" indent="-342900">
              <a:lnSpc>
                <a:spcPct val="150000"/>
              </a:lnSpc>
              <a:buAutoNum type="arabicPlain" startAt="2004"/>
            </a:pPr>
            <a:r>
              <a:rPr lang="en-US" sz="1800" kern="0" dirty="0">
                <a:solidFill>
                  <a:schemeClr val="bg1"/>
                </a:solidFill>
              </a:rPr>
              <a:t>        Shaad </a:t>
            </a:r>
            <a:r>
              <a:rPr lang="en-US" sz="1800" kern="0" dirty="0" err="1">
                <a:solidFill>
                  <a:schemeClr val="bg1"/>
                </a:solidFill>
              </a:rPr>
              <a:t>Bidiwala</a:t>
            </a:r>
            <a:r>
              <a:rPr lang="en-US" sz="1800" kern="0" dirty="0">
                <a:solidFill>
                  <a:schemeClr val="bg1"/>
                </a:solidFill>
              </a:rPr>
              <a:t> (University of Louisville) – Dallas, TX</a:t>
            </a:r>
          </a:p>
          <a:p>
            <a:pPr marL="685800" lvl="1" indent="-228600">
              <a:lnSpc>
                <a:spcPct val="150000"/>
              </a:lnSpc>
              <a:buAutoNum type="arabicPlain" startAt="2004"/>
            </a:pPr>
            <a:r>
              <a:rPr lang="en-US" sz="1800" kern="0" dirty="0">
                <a:solidFill>
                  <a:schemeClr val="bg1"/>
                </a:solidFill>
              </a:rPr>
              <a:t>        David Weaver (University of Kentucky) – Newburgh, IN</a:t>
            </a:r>
          </a:p>
          <a:p>
            <a:pPr marL="457200" lvl="1" indent="0">
              <a:lnSpc>
                <a:spcPct val="150000"/>
              </a:lnSpc>
              <a:buNone/>
            </a:pPr>
            <a:r>
              <a:rPr lang="en-US" sz="1800" kern="0" dirty="0">
                <a:solidFill>
                  <a:schemeClr val="bg1"/>
                </a:solidFill>
              </a:rPr>
              <a:t>                Robert Owen (Indiana University) – Lexington, KY</a:t>
            </a:r>
          </a:p>
          <a:p>
            <a:pPr marL="800100" lvl="1" indent="-342900">
              <a:lnSpc>
                <a:spcPct val="150000"/>
              </a:lnSpc>
              <a:buAutoNum type="arabicPlain" startAt="2006"/>
            </a:pPr>
            <a:r>
              <a:rPr lang="en-US" sz="1800" kern="0" dirty="0">
                <a:solidFill>
                  <a:schemeClr val="bg1"/>
                </a:solidFill>
              </a:rPr>
              <a:t>       John Cole (University of Kentucky) – Louisville, KY</a:t>
            </a:r>
          </a:p>
          <a:p>
            <a:pPr marL="685800" lvl="1" indent="-228600">
              <a:buAutoNum type="arabicPlain" startAt="1998"/>
            </a:pPr>
            <a:endParaRPr lang="en-US" sz="1600" kern="0" dirty="0">
              <a:solidFill>
                <a:schemeClr val="bg1"/>
              </a:solidFill>
            </a:endParaRPr>
          </a:p>
          <a:p>
            <a:pPr marL="685800" lvl="1" indent="-228600">
              <a:buAutoNum type="arabicPlain" startAt="1998"/>
            </a:pPr>
            <a:endParaRPr lang="en-US" sz="1200" kern="0" dirty="0">
              <a:solidFill>
                <a:schemeClr val="bg1"/>
              </a:solidFill>
            </a:endParaRPr>
          </a:p>
        </p:txBody>
      </p:sp>
      <p:pic>
        <p:nvPicPr>
          <p:cNvPr id="4" name="Picture 3">
            <a:extLst>
              <a:ext uri="{FF2B5EF4-FFF2-40B4-BE49-F238E27FC236}">
                <a16:creationId xmlns:a16="http://schemas.microsoft.com/office/drawing/2014/main" id="{55B985DC-AC6C-4397-9CA0-830310127B4E}"/>
              </a:ext>
            </a:extLst>
          </p:cNvPr>
          <p:cNvPicPr>
            <a:picLocks noChangeAspect="1"/>
          </p:cNvPicPr>
          <p:nvPr/>
        </p:nvPicPr>
        <p:blipFill>
          <a:blip r:embed="rId2"/>
          <a:stretch>
            <a:fillRect/>
          </a:stretch>
        </p:blipFill>
        <p:spPr>
          <a:xfrm>
            <a:off x="6400799" y="5858380"/>
            <a:ext cx="2723323" cy="999619"/>
          </a:xfrm>
          <a:prstGeom prst="rect">
            <a:avLst/>
          </a:prstGeom>
        </p:spPr>
      </p:pic>
    </p:spTree>
    <p:extLst>
      <p:ext uri="{BB962C8B-B14F-4D97-AF65-F5344CB8AC3E}">
        <p14:creationId xmlns:p14="http://schemas.microsoft.com/office/powerpoint/2010/main" val="3544040620"/>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76275" y="228601"/>
            <a:ext cx="7705725" cy="6858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a:solidFill>
                  <a:schemeClr val="bg1"/>
                </a:solidFill>
              </a:rPr>
              <a:t>Alumni</a:t>
            </a:r>
            <a:endParaRPr lang="en-US" sz="3600" kern="0" dirty="0">
              <a:solidFill>
                <a:schemeClr val="bg1"/>
              </a:solidFill>
            </a:endParaRPr>
          </a:p>
        </p:txBody>
      </p:sp>
      <p:sp>
        <p:nvSpPr>
          <p:cNvPr id="3" name="Content Placeholder 1"/>
          <p:cNvSpPr txBox="1">
            <a:spLocks/>
          </p:cNvSpPr>
          <p:nvPr/>
        </p:nvSpPr>
        <p:spPr>
          <a:xfrm>
            <a:off x="838200" y="906782"/>
            <a:ext cx="7467600" cy="4960618"/>
          </a:xfrm>
          <a:prstGeom prst="rect">
            <a:avLst/>
          </a:prstGeom>
        </p:spPr>
        <p:txBody>
          <a:bodyPr>
            <a:normAutofit fontScale="92500" lnSpcReduction="1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nSpc>
                <a:spcPct val="150000"/>
              </a:lnSpc>
              <a:buNone/>
            </a:pPr>
            <a:r>
              <a:rPr lang="en-US" sz="1400" kern="0" dirty="0">
                <a:solidFill>
                  <a:schemeClr val="bg1"/>
                </a:solidFill>
              </a:rPr>
              <a:t>2007        </a:t>
            </a:r>
            <a:r>
              <a:rPr lang="en-US" sz="1500" kern="0" dirty="0">
                <a:solidFill>
                  <a:schemeClr val="bg1"/>
                </a:solidFill>
              </a:rPr>
              <a:t>Christopher Neumann (University of Illinois) – Cincinnati, OH</a:t>
            </a:r>
          </a:p>
          <a:p>
            <a:pPr marL="457200" lvl="1" indent="0">
              <a:lnSpc>
                <a:spcPct val="150000"/>
              </a:lnSpc>
              <a:buNone/>
            </a:pPr>
            <a:r>
              <a:rPr lang="en-US" sz="1500" kern="0" dirty="0">
                <a:solidFill>
                  <a:schemeClr val="bg1"/>
                </a:solidFill>
              </a:rPr>
              <a:t>               Christian Ramsey (University of Kentucky) – Lexington, KY</a:t>
            </a:r>
          </a:p>
          <a:p>
            <a:pPr marL="800100" lvl="1" indent="-342900">
              <a:lnSpc>
                <a:spcPct val="150000"/>
              </a:lnSpc>
              <a:buAutoNum type="arabicPlain" startAt="2008"/>
            </a:pPr>
            <a:r>
              <a:rPr lang="en-US" sz="1500" kern="0" dirty="0">
                <a:solidFill>
                  <a:schemeClr val="bg1"/>
                </a:solidFill>
              </a:rPr>
              <a:t>       Heather Hedstrom (Indiana University) – Panama City, FL</a:t>
            </a:r>
          </a:p>
          <a:p>
            <a:pPr marL="685800" lvl="1" indent="-228600">
              <a:lnSpc>
                <a:spcPct val="150000"/>
              </a:lnSpc>
              <a:buAutoNum type="arabicPlain" startAt="2008"/>
            </a:pPr>
            <a:r>
              <a:rPr lang="en-US" sz="1500" kern="0" dirty="0">
                <a:solidFill>
                  <a:schemeClr val="bg1"/>
                </a:solidFill>
              </a:rPr>
              <a:t>       Matthew Werthammer (Marshall University) – Barboursville, WV</a:t>
            </a:r>
          </a:p>
          <a:p>
            <a:pPr marL="685800" lvl="1" indent="-228600">
              <a:lnSpc>
                <a:spcPct val="150000"/>
              </a:lnSpc>
              <a:buAutoNum type="arabicPlain" startAt="2008"/>
            </a:pPr>
            <a:r>
              <a:rPr lang="en-US" sz="1500" kern="0" dirty="0">
                <a:solidFill>
                  <a:schemeClr val="bg1"/>
                </a:solidFill>
              </a:rPr>
              <a:t>       Matthew Tutt (University of Kentucky) – Lexington, KY</a:t>
            </a:r>
          </a:p>
          <a:p>
            <a:pPr marL="685800" lvl="1" indent="-228600">
              <a:lnSpc>
                <a:spcPct val="150000"/>
              </a:lnSpc>
              <a:buAutoNum type="arabicPlain" startAt="2008"/>
            </a:pPr>
            <a:r>
              <a:rPr lang="en-US" sz="1500" kern="0" dirty="0">
                <a:solidFill>
                  <a:schemeClr val="bg1"/>
                </a:solidFill>
              </a:rPr>
              <a:t>       Eric Goebel (Indiana University) – Evansville, IN</a:t>
            </a:r>
          </a:p>
          <a:p>
            <a:pPr marL="457200" lvl="1" indent="0">
              <a:lnSpc>
                <a:spcPct val="150000"/>
              </a:lnSpc>
              <a:buNone/>
            </a:pPr>
            <a:r>
              <a:rPr lang="en-US" sz="1500" kern="0" dirty="0">
                <a:solidFill>
                  <a:schemeClr val="bg1"/>
                </a:solidFill>
              </a:rPr>
              <a:t>               Joel Norman (East Tennessee State) – Knoxville, TN</a:t>
            </a:r>
          </a:p>
          <a:p>
            <a:pPr marL="800100" lvl="1" indent="-342900">
              <a:lnSpc>
                <a:spcPct val="150000"/>
              </a:lnSpc>
              <a:buAutoNum type="arabicPlain" startAt="2012"/>
            </a:pPr>
            <a:r>
              <a:rPr lang="en-US" sz="1500" kern="0" dirty="0">
                <a:solidFill>
                  <a:schemeClr val="bg1"/>
                </a:solidFill>
              </a:rPr>
              <a:t>       Justin Whitlow (University of South Florida) – Salina, KS</a:t>
            </a:r>
          </a:p>
          <a:p>
            <a:pPr marL="685800" lvl="1" indent="-228600">
              <a:lnSpc>
                <a:spcPct val="150000"/>
              </a:lnSpc>
              <a:buAutoNum type="arabicPlain" startAt="2012"/>
            </a:pPr>
            <a:r>
              <a:rPr lang="en-US" sz="1500" kern="0" dirty="0">
                <a:solidFill>
                  <a:schemeClr val="bg1"/>
                </a:solidFill>
              </a:rPr>
              <a:t>       Justin Davis (University of Kansas) – Overland Park, KS</a:t>
            </a:r>
          </a:p>
          <a:p>
            <a:pPr marL="457200" lvl="1" indent="0">
              <a:lnSpc>
                <a:spcPct val="150000"/>
              </a:lnSpc>
              <a:buNone/>
            </a:pPr>
            <a:r>
              <a:rPr lang="en-US" sz="1500" kern="0" dirty="0">
                <a:solidFill>
                  <a:schemeClr val="bg1"/>
                </a:solidFill>
              </a:rPr>
              <a:t>               Lindsey Tyler (Brody School of Medicine) – Rocky Mountain, NC</a:t>
            </a:r>
          </a:p>
          <a:p>
            <a:pPr marL="800100" lvl="1" indent="-342900">
              <a:lnSpc>
                <a:spcPct val="150000"/>
              </a:lnSpc>
              <a:buAutoNum type="arabicPlain" startAt="2014"/>
            </a:pPr>
            <a:r>
              <a:rPr lang="en-US" sz="1500" kern="0" dirty="0">
                <a:solidFill>
                  <a:schemeClr val="bg1"/>
                </a:solidFill>
              </a:rPr>
              <a:t>       Wissam Asfahani (American University of Beirut) – Sioux Falls, SD</a:t>
            </a:r>
          </a:p>
          <a:p>
            <a:pPr marL="457200" lvl="1" indent="0">
              <a:lnSpc>
                <a:spcPct val="150000"/>
              </a:lnSpc>
              <a:buNone/>
            </a:pPr>
            <a:r>
              <a:rPr lang="en-US" sz="1500" kern="0" dirty="0">
                <a:solidFill>
                  <a:schemeClr val="bg1"/>
                </a:solidFill>
              </a:rPr>
              <a:t>               Barrett Brown (University of Kentucky) – Knoxville, TN</a:t>
            </a:r>
            <a:endParaRPr lang="en-US" sz="1200" i="1" kern="0" dirty="0">
              <a:solidFill>
                <a:schemeClr val="bg1"/>
              </a:solidFill>
            </a:endParaRPr>
          </a:p>
          <a:p>
            <a:pPr marL="800100" lvl="1" indent="-342900">
              <a:lnSpc>
                <a:spcPct val="150000"/>
              </a:lnSpc>
              <a:buAutoNum type="arabicPlain" startAt="2016"/>
            </a:pPr>
            <a:r>
              <a:rPr lang="en-US" sz="1500" kern="0" dirty="0">
                <a:solidFill>
                  <a:schemeClr val="bg1"/>
                </a:solidFill>
              </a:rPr>
              <a:t>       Jonathan Mannas (University of Oklahoma) – Lubbock, TX</a:t>
            </a:r>
          </a:p>
          <a:p>
            <a:pPr marL="457200" lvl="1" indent="0">
              <a:lnSpc>
                <a:spcPct val="150000"/>
              </a:lnSpc>
              <a:buNone/>
            </a:pPr>
            <a:r>
              <a:rPr lang="en-US" sz="1500" kern="0" dirty="0">
                <a:solidFill>
                  <a:schemeClr val="bg1"/>
                </a:solidFill>
              </a:rPr>
              <a:t>	      Stephen Grupke (New York Medical College) – Lexington, KY</a:t>
            </a:r>
          </a:p>
          <a:p>
            <a:pPr marL="457200" lvl="1" indent="0">
              <a:lnSpc>
                <a:spcPct val="150000"/>
              </a:lnSpc>
              <a:buNone/>
            </a:pPr>
            <a:endParaRPr lang="en-US" sz="1500" i="1" kern="0" dirty="0">
              <a:solidFill>
                <a:schemeClr val="bg1"/>
              </a:solidFill>
            </a:endParaRPr>
          </a:p>
          <a:p>
            <a:pPr marL="685800" lvl="1" indent="-228600">
              <a:buAutoNum type="arabicPlain" startAt="1998"/>
            </a:pPr>
            <a:endParaRPr lang="en-US" sz="1600" kern="0" dirty="0">
              <a:solidFill>
                <a:schemeClr val="bg1"/>
              </a:solidFill>
            </a:endParaRPr>
          </a:p>
          <a:p>
            <a:pPr marL="685800" lvl="1" indent="-228600">
              <a:buAutoNum type="arabicPlain" startAt="1998"/>
            </a:pPr>
            <a:endParaRPr lang="en-US" sz="1200" kern="0" dirty="0">
              <a:solidFill>
                <a:schemeClr val="bg1"/>
              </a:solidFill>
            </a:endParaRPr>
          </a:p>
        </p:txBody>
      </p:sp>
      <p:pic>
        <p:nvPicPr>
          <p:cNvPr id="4" name="Picture 3">
            <a:extLst>
              <a:ext uri="{FF2B5EF4-FFF2-40B4-BE49-F238E27FC236}">
                <a16:creationId xmlns:a16="http://schemas.microsoft.com/office/drawing/2014/main" id="{503BAA16-AD86-4FBD-AE06-A1B9E25A89A4}"/>
              </a:ext>
            </a:extLst>
          </p:cNvPr>
          <p:cNvPicPr>
            <a:picLocks noChangeAspect="1"/>
          </p:cNvPicPr>
          <p:nvPr/>
        </p:nvPicPr>
        <p:blipFill>
          <a:blip r:embed="rId2"/>
          <a:stretch>
            <a:fillRect/>
          </a:stretch>
        </p:blipFill>
        <p:spPr>
          <a:xfrm>
            <a:off x="6468440" y="5867400"/>
            <a:ext cx="2698751" cy="990600"/>
          </a:xfrm>
          <a:prstGeom prst="rect">
            <a:avLst/>
          </a:prstGeom>
        </p:spPr>
      </p:pic>
    </p:spTree>
    <p:extLst>
      <p:ext uri="{BB962C8B-B14F-4D97-AF65-F5344CB8AC3E}">
        <p14:creationId xmlns:p14="http://schemas.microsoft.com/office/powerpoint/2010/main" val="2295801860"/>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76275" y="228601"/>
            <a:ext cx="7705725" cy="6858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a:solidFill>
                  <a:schemeClr val="bg1"/>
                </a:solidFill>
              </a:rPr>
              <a:t>Alumni</a:t>
            </a:r>
            <a:endParaRPr lang="en-US" sz="3600" kern="0" dirty="0">
              <a:solidFill>
                <a:schemeClr val="bg1"/>
              </a:solidFill>
            </a:endParaRPr>
          </a:p>
        </p:txBody>
      </p:sp>
      <p:sp>
        <p:nvSpPr>
          <p:cNvPr id="3" name="Content Placeholder 1"/>
          <p:cNvSpPr txBox="1">
            <a:spLocks/>
          </p:cNvSpPr>
          <p:nvPr/>
        </p:nvSpPr>
        <p:spPr>
          <a:xfrm>
            <a:off x="838200" y="906782"/>
            <a:ext cx="7467600" cy="4960618"/>
          </a:xfrm>
          <a:prstGeom prst="rect">
            <a:avLst/>
          </a:prstGeom>
        </p:spPr>
        <p:txBody>
          <a:bodyPr>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800100" lvl="1" indent="-342900">
              <a:lnSpc>
                <a:spcPct val="150000"/>
              </a:lnSpc>
              <a:buAutoNum type="arabicPlain" startAt="2017"/>
            </a:pPr>
            <a:r>
              <a:rPr lang="en-US" sz="1400" kern="0" dirty="0">
                <a:solidFill>
                  <a:schemeClr val="bg1"/>
                </a:solidFill>
              </a:rPr>
              <a:t>       Laith Khoury (Jordan University, Amman Jordan) – Raleigh, NC</a:t>
            </a:r>
          </a:p>
          <a:p>
            <a:pPr marL="800100" lvl="1" indent="-342900">
              <a:lnSpc>
                <a:spcPct val="150000"/>
              </a:lnSpc>
              <a:buAutoNum type="arabicPlain" startAt="2017"/>
            </a:pPr>
            <a:r>
              <a:rPr lang="en-US" sz="1400" kern="0" dirty="0">
                <a:solidFill>
                  <a:schemeClr val="bg1"/>
                </a:solidFill>
              </a:rPr>
              <a:t>       James Smith (Brody School of Medicine) – Lexington, KY</a:t>
            </a:r>
          </a:p>
          <a:p>
            <a:pPr marL="457200" lvl="1" indent="0">
              <a:lnSpc>
                <a:spcPct val="150000"/>
              </a:lnSpc>
              <a:buNone/>
            </a:pPr>
            <a:r>
              <a:rPr lang="en-US" sz="1400" kern="0" dirty="0">
                <a:solidFill>
                  <a:schemeClr val="bg1"/>
                </a:solidFill>
              </a:rPr>
              <a:t>               Nessa Timoney (Trinity School of Medicine, Ireland) – Bowling Green, KY</a:t>
            </a:r>
          </a:p>
          <a:p>
            <a:pPr marL="800100" lvl="1" indent="-342900">
              <a:lnSpc>
                <a:spcPct val="150000"/>
              </a:lnSpc>
              <a:buAutoNum type="arabicPlain" startAt="2019"/>
              <a:tabLst>
                <a:tab pos="1200150" algn="l"/>
              </a:tabLst>
            </a:pPr>
            <a:r>
              <a:rPr lang="en-US" sz="1400" kern="0" dirty="0">
                <a:solidFill>
                  <a:schemeClr val="bg1"/>
                </a:solidFill>
              </a:rPr>
              <a:t>       Farhan A. Mirza (Aga Khan University) – Quebec, Canada </a:t>
            </a:r>
          </a:p>
          <a:p>
            <a:pPr marL="800100" lvl="1" indent="-342900">
              <a:lnSpc>
                <a:spcPct val="150000"/>
              </a:lnSpc>
              <a:buAutoNum type="arabicPlain" startAt="2019"/>
              <a:tabLst>
                <a:tab pos="1200150" algn="l"/>
              </a:tabLst>
            </a:pPr>
            <a:r>
              <a:rPr lang="en-US" sz="1400" kern="0" dirty="0">
                <a:solidFill>
                  <a:schemeClr val="bg1"/>
                </a:solidFill>
              </a:rPr>
              <a:t>       William </a:t>
            </a:r>
            <a:r>
              <a:rPr lang="en-US" sz="1400" kern="0" dirty="0" err="1">
                <a:solidFill>
                  <a:schemeClr val="bg1"/>
                </a:solidFill>
              </a:rPr>
              <a:t>Dillen</a:t>
            </a:r>
            <a:r>
              <a:rPr lang="en-US" sz="1400" kern="0" dirty="0">
                <a:solidFill>
                  <a:schemeClr val="bg1"/>
                </a:solidFill>
              </a:rPr>
              <a:t> &amp; John Richard </a:t>
            </a:r>
            <a:r>
              <a:rPr lang="en-US" sz="1400" kern="0" dirty="0" err="1">
                <a:solidFill>
                  <a:schemeClr val="bg1"/>
                </a:solidFill>
              </a:rPr>
              <a:t>Lamm</a:t>
            </a:r>
            <a:endParaRPr lang="en-US" sz="1400" kern="0" dirty="0">
              <a:solidFill>
                <a:schemeClr val="bg1"/>
              </a:solidFill>
            </a:endParaRPr>
          </a:p>
          <a:p>
            <a:pPr marL="800100" lvl="1" indent="-342900">
              <a:lnSpc>
                <a:spcPct val="150000"/>
              </a:lnSpc>
              <a:buAutoNum type="arabicPlain" startAt="2019"/>
              <a:tabLst>
                <a:tab pos="1200150" algn="l"/>
              </a:tabLst>
            </a:pPr>
            <a:r>
              <a:rPr lang="en-US" sz="1400" kern="0" dirty="0">
                <a:solidFill>
                  <a:schemeClr val="bg1"/>
                </a:solidFill>
              </a:rPr>
              <a:t>       Brian Snyder &amp; Jason Hall</a:t>
            </a:r>
          </a:p>
          <a:p>
            <a:pPr marL="800100" lvl="1" indent="-342900">
              <a:lnSpc>
                <a:spcPct val="150000"/>
              </a:lnSpc>
              <a:buAutoNum type="arabicPlain" startAt="2019"/>
              <a:tabLst>
                <a:tab pos="1200150" algn="l"/>
              </a:tabLst>
            </a:pPr>
            <a:r>
              <a:rPr lang="en-US" sz="1400" kern="0" dirty="0">
                <a:solidFill>
                  <a:schemeClr val="bg1"/>
                </a:solidFill>
              </a:rPr>
              <a:t>       Benjamin Motley &amp; Thomas Hines</a:t>
            </a:r>
          </a:p>
          <a:p>
            <a:pPr marL="800100" lvl="1" indent="-342900">
              <a:lnSpc>
                <a:spcPct val="150000"/>
              </a:lnSpc>
              <a:buAutoNum type="arabicPlain" startAt="2019"/>
              <a:tabLst>
                <a:tab pos="1200150" algn="l"/>
              </a:tabLst>
            </a:pPr>
            <a:r>
              <a:rPr lang="en-US" sz="1400" kern="0" dirty="0">
                <a:solidFill>
                  <a:schemeClr val="bg1"/>
                </a:solidFill>
              </a:rPr>
              <a:t>       Catherine Wang &amp; Christopher Spears</a:t>
            </a:r>
          </a:p>
          <a:p>
            <a:pPr marL="800100" lvl="1" indent="-342900">
              <a:lnSpc>
                <a:spcPct val="150000"/>
              </a:lnSpc>
              <a:buAutoNum type="arabicPlain" startAt="2019"/>
              <a:tabLst>
                <a:tab pos="1200150" algn="l"/>
              </a:tabLst>
            </a:pPr>
            <a:endParaRPr lang="en-US" sz="1000" kern="0" dirty="0">
              <a:solidFill>
                <a:schemeClr val="bg1"/>
              </a:solidFill>
            </a:endParaRPr>
          </a:p>
          <a:p>
            <a:pPr marL="800100" lvl="1" indent="-342900">
              <a:lnSpc>
                <a:spcPct val="150000"/>
              </a:lnSpc>
              <a:buAutoNum type="arabicPlain" startAt="2019"/>
              <a:tabLst>
                <a:tab pos="1200150" algn="l"/>
              </a:tabLst>
            </a:pPr>
            <a:endParaRPr lang="en-US" sz="1000" kern="0" dirty="0">
              <a:solidFill>
                <a:schemeClr val="bg1"/>
              </a:solidFill>
            </a:endParaRPr>
          </a:p>
          <a:p>
            <a:pPr marL="457200" lvl="1" indent="0">
              <a:lnSpc>
                <a:spcPct val="150000"/>
              </a:lnSpc>
              <a:buNone/>
              <a:tabLst>
                <a:tab pos="1200150" algn="l"/>
              </a:tabLst>
            </a:pPr>
            <a:endParaRPr lang="en-US" sz="1000" kern="0" dirty="0">
              <a:solidFill>
                <a:schemeClr val="bg1"/>
              </a:solidFill>
            </a:endParaRPr>
          </a:p>
          <a:p>
            <a:pPr marL="685800" lvl="1" indent="-228600">
              <a:lnSpc>
                <a:spcPct val="150000"/>
              </a:lnSpc>
              <a:buAutoNum type="arabicPlain" startAt="2019"/>
              <a:tabLst>
                <a:tab pos="1200150" algn="l"/>
              </a:tabLst>
            </a:pPr>
            <a:endParaRPr lang="en-US" sz="1000" kern="0" dirty="0">
              <a:solidFill>
                <a:schemeClr val="bg1"/>
              </a:solidFill>
            </a:endParaRPr>
          </a:p>
          <a:p>
            <a:pPr marL="457200" lvl="1" indent="0">
              <a:lnSpc>
                <a:spcPct val="150000"/>
              </a:lnSpc>
              <a:buNone/>
              <a:tabLst>
                <a:tab pos="1200150" algn="l"/>
              </a:tabLst>
            </a:pPr>
            <a:endParaRPr lang="en-US" sz="1200" kern="0" dirty="0">
              <a:solidFill>
                <a:schemeClr val="bg1"/>
              </a:solidFill>
            </a:endParaRPr>
          </a:p>
          <a:p>
            <a:pPr marL="685800" lvl="1" indent="-228600">
              <a:buAutoNum type="arabicPlain" startAt="1998"/>
            </a:pPr>
            <a:endParaRPr lang="en-US" sz="1200" kern="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3810044"/>
            <a:ext cx="2654855" cy="199114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854021"/>
            <a:ext cx="3508974" cy="1973798"/>
          </a:xfrm>
          <a:prstGeom prst="rect">
            <a:avLst/>
          </a:prstGeom>
        </p:spPr>
      </p:pic>
      <p:pic>
        <p:nvPicPr>
          <p:cNvPr id="4" name="Picture 3">
            <a:extLst>
              <a:ext uri="{FF2B5EF4-FFF2-40B4-BE49-F238E27FC236}">
                <a16:creationId xmlns:a16="http://schemas.microsoft.com/office/drawing/2014/main" id="{3453FA3B-7625-4A90-B29E-4D9FD149B01B}"/>
              </a:ext>
            </a:extLst>
          </p:cNvPr>
          <p:cNvPicPr>
            <a:picLocks noChangeAspect="1"/>
          </p:cNvPicPr>
          <p:nvPr/>
        </p:nvPicPr>
        <p:blipFill>
          <a:blip r:embed="rId4"/>
          <a:stretch>
            <a:fillRect/>
          </a:stretch>
        </p:blipFill>
        <p:spPr>
          <a:xfrm>
            <a:off x="6445249" y="5867400"/>
            <a:ext cx="2698752" cy="990600"/>
          </a:xfrm>
          <a:prstGeom prst="rect">
            <a:avLst/>
          </a:prstGeom>
        </p:spPr>
      </p:pic>
    </p:spTree>
    <p:extLst>
      <p:ext uri="{BB962C8B-B14F-4D97-AF65-F5344CB8AC3E}">
        <p14:creationId xmlns:p14="http://schemas.microsoft.com/office/powerpoint/2010/main" val="47696047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533400"/>
            <a:ext cx="8153400" cy="35052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nSpc>
                <a:spcPct val="150000"/>
              </a:lnSpc>
            </a:pPr>
            <a:r>
              <a:rPr lang="en-US" b="1" dirty="0">
                <a:solidFill>
                  <a:schemeClr val="bg1"/>
                </a:solidFill>
              </a:rPr>
              <a:t>Centers of Excellence</a:t>
            </a:r>
          </a:p>
        </p:txBody>
      </p:sp>
      <p:pic>
        <p:nvPicPr>
          <p:cNvPr id="3" name="Picture 2">
            <a:extLst>
              <a:ext uri="{FF2B5EF4-FFF2-40B4-BE49-F238E27FC236}">
                <a16:creationId xmlns:a16="http://schemas.microsoft.com/office/drawing/2014/main" id="{B40CABDA-0B8D-495E-A404-2AF6ACB050DA}"/>
              </a:ext>
            </a:extLst>
          </p:cNvPr>
          <p:cNvPicPr>
            <a:picLocks noChangeAspect="1"/>
          </p:cNvPicPr>
          <p:nvPr/>
        </p:nvPicPr>
        <p:blipFill>
          <a:blip r:embed="rId2"/>
          <a:stretch>
            <a:fillRect/>
          </a:stretch>
        </p:blipFill>
        <p:spPr>
          <a:xfrm>
            <a:off x="6445249" y="5867400"/>
            <a:ext cx="2698752" cy="990600"/>
          </a:xfrm>
          <a:prstGeom prst="rect">
            <a:avLst/>
          </a:prstGeom>
        </p:spPr>
      </p:pic>
    </p:spTree>
    <p:extLst>
      <p:ext uri="{BB962C8B-B14F-4D97-AF65-F5344CB8AC3E}">
        <p14:creationId xmlns:p14="http://schemas.microsoft.com/office/powerpoint/2010/main" val="1791478030"/>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09600" y="95794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4000" kern="0" dirty="0">
                <a:solidFill>
                  <a:schemeClr val="bg1"/>
                </a:solidFill>
              </a:rPr>
              <a:t>Comprehensive Stroke Center</a:t>
            </a: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pic>
        <p:nvPicPr>
          <p:cNvPr id="1026" name="Picture 2" descr="R:\pictures for Stacey\strok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409700"/>
            <a:ext cx="3787461" cy="252510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a:spLocks/>
          </p:cNvSpPr>
          <p:nvPr/>
        </p:nvSpPr>
        <p:spPr>
          <a:xfrm>
            <a:off x="4495800" y="1143000"/>
            <a:ext cx="4181475" cy="504824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indent="-285750"/>
            <a:r>
              <a:rPr lang="en-US" sz="1600" dirty="0">
                <a:solidFill>
                  <a:schemeClr val="bg1"/>
                </a:solidFill>
              </a:rPr>
              <a:t>UK HealthCare is one of more than 60 U.S. institutions and the only in Lexington to be awarded this designation, which is the highest honor The Joint Commission awards to stroke centers.</a:t>
            </a:r>
          </a:p>
          <a:p>
            <a:pPr indent="-285750"/>
            <a:endParaRPr lang="en-US" sz="1600" dirty="0">
              <a:solidFill>
                <a:schemeClr val="bg1"/>
              </a:solidFill>
            </a:endParaRPr>
          </a:p>
          <a:p>
            <a:pPr indent="-285750"/>
            <a:r>
              <a:rPr lang="en-US" sz="1600" dirty="0">
                <a:solidFill>
                  <a:schemeClr val="bg1"/>
                </a:solidFill>
              </a:rPr>
              <a:t>Comprehensive Stroke Center Certification recognizes those hospitals that have state-of-the-art infrastructure, staff and training to receive and treat patients with the most complex strokes, including advanced imaging capabilities, 24/7 availability of specialized treatments, and staff with the unique education and competencies to care for complex stroke patients.</a:t>
            </a:r>
            <a:endParaRPr lang="en-US" sz="1600" kern="0" dirty="0">
              <a:solidFill>
                <a:schemeClr val="bg1"/>
              </a:solidFill>
            </a:endParaRPr>
          </a:p>
        </p:txBody>
      </p:sp>
      <p:sp>
        <p:nvSpPr>
          <p:cNvPr id="9" name="Content Placeholder 1"/>
          <p:cNvSpPr txBox="1">
            <a:spLocks/>
          </p:cNvSpPr>
          <p:nvPr/>
        </p:nvSpPr>
        <p:spPr>
          <a:xfrm>
            <a:off x="601133" y="4000500"/>
            <a:ext cx="3742268" cy="9525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endParaRPr lang="en-US" sz="800" kern="0" dirty="0">
              <a:solidFill>
                <a:schemeClr val="bg1"/>
              </a:solidFill>
            </a:endParaRPr>
          </a:p>
        </p:txBody>
      </p:sp>
      <p:pic>
        <p:nvPicPr>
          <p:cNvPr id="3" name="Picture 2">
            <a:extLst>
              <a:ext uri="{FF2B5EF4-FFF2-40B4-BE49-F238E27FC236}">
                <a16:creationId xmlns:a16="http://schemas.microsoft.com/office/drawing/2014/main" id="{880083CD-F597-4F0E-929A-73A61DC73DC4}"/>
              </a:ext>
            </a:extLst>
          </p:cNvPr>
          <p:cNvPicPr>
            <a:picLocks noChangeAspect="1"/>
          </p:cNvPicPr>
          <p:nvPr/>
        </p:nvPicPr>
        <p:blipFill>
          <a:blip r:embed="rId3"/>
          <a:stretch>
            <a:fillRect/>
          </a:stretch>
        </p:blipFill>
        <p:spPr>
          <a:xfrm>
            <a:off x="6552975" y="5900060"/>
            <a:ext cx="2591025" cy="951058"/>
          </a:xfrm>
          <a:prstGeom prst="rect">
            <a:avLst/>
          </a:prstGeom>
        </p:spPr>
      </p:pic>
    </p:spTree>
    <p:extLst>
      <p:ext uri="{BB962C8B-B14F-4D97-AF65-F5344CB8AC3E}">
        <p14:creationId xmlns:p14="http://schemas.microsoft.com/office/powerpoint/2010/main" val="2260176088"/>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76275" y="1066800"/>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4000" kern="0" dirty="0">
                <a:solidFill>
                  <a:schemeClr val="bg1"/>
                </a:solidFill>
              </a:rPr>
              <a:t>Comprehensive Epilepsy Center</a:t>
            </a: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4495800" y="1009649"/>
            <a:ext cx="4181475" cy="5181599"/>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57150" indent="0">
              <a:buNone/>
            </a:pPr>
            <a:endParaRPr lang="en-US" sz="1800" kern="0" dirty="0">
              <a:solidFill>
                <a:schemeClr val="bg1"/>
              </a:solidFill>
            </a:endParaRPr>
          </a:p>
        </p:txBody>
      </p:sp>
      <p:sp>
        <p:nvSpPr>
          <p:cNvPr id="9" name="Content Placeholder 1"/>
          <p:cNvSpPr txBox="1">
            <a:spLocks/>
          </p:cNvSpPr>
          <p:nvPr/>
        </p:nvSpPr>
        <p:spPr>
          <a:xfrm>
            <a:off x="695325" y="1295400"/>
            <a:ext cx="4257675" cy="35814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57150" indent="0">
              <a:buNone/>
            </a:pPr>
            <a:r>
              <a:rPr lang="en-US" sz="1800" dirty="0">
                <a:solidFill>
                  <a:schemeClr val="bg1"/>
                </a:solidFill>
              </a:rPr>
              <a:t>UK HealthCare Comprehensive Epilepsy Center is recognized by the NAEC as a level 4 epilepsy center</a:t>
            </a:r>
          </a:p>
          <a:p>
            <a:pPr marL="57150" indent="0">
              <a:buNone/>
            </a:pPr>
            <a:r>
              <a:rPr lang="en-US" sz="1800" dirty="0">
                <a:solidFill>
                  <a:schemeClr val="bg1"/>
                </a:solidFill>
              </a:rPr>
              <a:t>Multidisciplinary team – EMUs, neurosurgeon, neuroradiologist, nurse, and neuropsychologist</a:t>
            </a:r>
          </a:p>
          <a:p>
            <a:pPr indent="-285750"/>
            <a:r>
              <a:rPr lang="en-US" sz="1800" dirty="0">
                <a:solidFill>
                  <a:schemeClr val="bg1"/>
                </a:solidFill>
              </a:rPr>
              <a:t>Adult and </a:t>
            </a:r>
            <a:r>
              <a:rPr lang="en-US" sz="1800" dirty="0" err="1">
                <a:solidFill>
                  <a:schemeClr val="bg1"/>
                </a:solidFill>
              </a:rPr>
              <a:t>peds</a:t>
            </a:r>
            <a:r>
              <a:rPr lang="en-US" sz="1800" dirty="0">
                <a:solidFill>
                  <a:schemeClr val="bg1"/>
                </a:solidFill>
              </a:rPr>
              <a:t> epilepsy monitoring unit, capability to monitor remotely (brain telemetry)</a:t>
            </a:r>
          </a:p>
          <a:p>
            <a:pPr indent="-285750"/>
            <a:r>
              <a:rPr lang="en-US" sz="1800" dirty="0">
                <a:solidFill>
                  <a:schemeClr val="bg1"/>
                </a:solidFill>
              </a:rPr>
              <a:t>Upcoming 24/7 EEG tech coverage</a:t>
            </a:r>
            <a:endParaRPr lang="en-US" sz="1400" dirty="0">
              <a:solidFill>
                <a:schemeClr val="bg1"/>
              </a:solidFill>
            </a:endParaRPr>
          </a:p>
          <a:p>
            <a:pPr marL="57150" indent="0">
              <a:buNone/>
            </a:pPr>
            <a:endParaRPr lang="en-US" sz="1600" dirty="0">
              <a:solidFill>
                <a:schemeClr val="bg1"/>
              </a:solidFill>
            </a:endParaRPr>
          </a:p>
          <a:p>
            <a:pPr marL="57150" indent="0">
              <a:buNone/>
            </a:pPr>
            <a:r>
              <a:rPr lang="en-US" sz="1600" dirty="0">
                <a:solidFill>
                  <a:schemeClr val="bg1"/>
                </a:solidFill>
              </a:rPr>
              <a:t>Diagnosis           surgery            clinical trial</a:t>
            </a:r>
          </a:p>
        </p:txBody>
      </p:sp>
      <p:sp>
        <p:nvSpPr>
          <p:cNvPr id="3" name="Right Arrow 2"/>
          <p:cNvSpPr/>
          <p:nvPr/>
        </p:nvSpPr>
        <p:spPr>
          <a:xfrm>
            <a:off x="1828800" y="4609476"/>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124200" y="4609476"/>
            <a:ext cx="489204" cy="26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067" y="1220312"/>
            <a:ext cx="3722318" cy="240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Content Placeholder 5" descr="IMG_38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666" y="3881721"/>
            <a:ext cx="3169355" cy="175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2FC23FF-4834-4C7C-9F9B-4E1B62C9AB1F}"/>
              </a:ext>
            </a:extLst>
          </p:cNvPr>
          <p:cNvPicPr>
            <a:picLocks noChangeAspect="1"/>
          </p:cNvPicPr>
          <p:nvPr/>
        </p:nvPicPr>
        <p:blipFill>
          <a:blip r:embed="rId4"/>
          <a:stretch>
            <a:fillRect/>
          </a:stretch>
        </p:blipFill>
        <p:spPr>
          <a:xfrm>
            <a:off x="6552975" y="5894673"/>
            <a:ext cx="2591025" cy="951058"/>
          </a:xfrm>
          <a:prstGeom prst="rect">
            <a:avLst/>
          </a:prstGeom>
        </p:spPr>
      </p:pic>
    </p:spTree>
    <p:extLst>
      <p:ext uri="{BB962C8B-B14F-4D97-AF65-F5344CB8AC3E}">
        <p14:creationId xmlns:p14="http://schemas.microsoft.com/office/powerpoint/2010/main" val="120690217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85800" y="973666"/>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4000" kern="0" dirty="0">
                <a:solidFill>
                  <a:schemeClr val="bg1"/>
                </a:solidFill>
              </a:rPr>
              <a:t>NCI Center Designation</a:t>
            </a: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8" name="Content Placeholder 1"/>
          <p:cNvSpPr txBox="1">
            <a:spLocks/>
          </p:cNvSpPr>
          <p:nvPr/>
        </p:nvSpPr>
        <p:spPr>
          <a:xfrm>
            <a:off x="4495800" y="1009649"/>
            <a:ext cx="4181475" cy="5181599"/>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57150" indent="0">
              <a:buNone/>
            </a:pPr>
            <a:endParaRPr lang="en-US" sz="1800" kern="0" dirty="0">
              <a:solidFill>
                <a:schemeClr val="bg1"/>
              </a:solidFill>
            </a:endParaRPr>
          </a:p>
        </p:txBody>
      </p:sp>
      <p:sp>
        <p:nvSpPr>
          <p:cNvPr id="9" name="Content Placeholder 1"/>
          <p:cNvSpPr txBox="1">
            <a:spLocks/>
          </p:cNvSpPr>
          <p:nvPr/>
        </p:nvSpPr>
        <p:spPr>
          <a:xfrm>
            <a:off x="762000" y="1143000"/>
            <a:ext cx="7620000" cy="19050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57150" indent="0">
              <a:buNone/>
            </a:pPr>
            <a:r>
              <a:rPr lang="en-US" sz="2000" dirty="0">
                <a:solidFill>
                  <a:schemeClr val="bg1"/>
                </a:solidFill>
              </a:rPr>
              <a:t>Kentucky’s only National Cancer Institute-designate cancer center</a:t>
            </a:r>
          </a:p>
          <a:p>
            <a:pPr marL="400050"/>
            <a:r>
              <a:rPr lang="en-US" sz="2000" dirty="0">
                <a:solidFill>
                  <a:schemeClr val="bg1"/>
                </a:solidFill>
              </a:rPr>
              <a:t>NCI-designated centers offer more treatment options and 25% better survival rates.</a:t>
            </a:r>
          </a:p>
          <a:p>
            <a:pPr marL="400050"/>
            <a:r>
              <a:rPr lang="en-US" sz="2000" dirty="0">
                <a:solidFill>
                  <a:schemeClr val="bg1"/>
                </a:solidFill>
              </a:rPr>
              <a:t>Our patients will have access to clinical trials and new drugs offered only at NCI centers.</a:t>
            </a:r>
          </a:p>
          <a:p>
            <a:pPr marL="400050"/>
            <a:endParaRPr lang="en-US" sz="2000" dirty="0">
              <a:solidFill>
                <a:schemeClr val="bg1"/>
              </a:solidFill>
            </a:endParaRPr>
          </a:p>
          <a:p>
            <a:pPr marL="57150" indent="0">
              <a:buNone/>
            </a:pPr>
            <a:endParaRPr lang="en-US" sz="2000" dirty="0">
              <a:solidFill>
                <a:schemeClr val="bg1"/>
              </a:solidFill>
            </a:endParaRPr>
          </a:p>
          <a:p>
            <a:pPr marL="57150" indent="0">
              <a:buNone/>
            </a:pPr>
            <a:endParaRPr lang="en-US" sz="2000" dirty="0">
              <a:solidFill>
                <a:schemeClr val="bg1"/>
              </a:solidFill>
            </a:endParaRPr>
          </a:p>
        </p:txBody>
      </p:sp>
      <p:pic>
        <p:nvPicPr>
          <p:cNvPr id="3078" name="Picture 6" descr="http://mediad.publicbroadcasting.net/p/wuky/files/201307/markey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3210655"/>
            <a:ext cx="4267200" cy="2731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D3C8428-DDAB-4881-8DAA-0F1CD1FE0582}"/>
              </a:ext>
            </a:extLst>
          </p:cNvPr>
          <p:cNvPicPr>
            <a:picLocks noChangeAspect="1"/>
          </p:cNvPicPr>
          <p:nvPr/>
        </p:nvPicPr>
        <p:blipFill>
          <a:blip r:embed="rId3"/>
          <a:stretch>
            <a:fillRect/>
          </a:stretch>
        </p:blipFill>
        <p:spPr>
          <a:xfrm>
            <a:off x="6552975" y="5851664"/>
            <a:ext cx="2591025" cy="951058"/>
          </a:xfrm>
          <a:prstGeom prst="rect">
            <a:avLst/>
          </a:prstGeom>
        </p:spPr>
      </p:pic>
    </p:spTree>
    <p:extLst>
      <p:ext uri="{BB962C8B-B14F-4D97-AF65-F5344CB8AC3E}">
        <p14:creationId xmlns:p14="http://schemas.microsoft.com/office/powerpoint/2010/main" val="861087930"/>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533400"/>
            <a:ext cx="8153400" cy="35052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nSpc>
                <a:spcPct val="150000"/>
              </a:lnSpc>
            </a:pPr>
            <a:r>
              <a:rPr lang="en-US" b="1" dirty="0">
                <a:solidFill>
                  <a:schemeClr val="bg1"/>
                </a:solidFill>
              </a:rPr>
              <a:t>Research Centers</a:t>
            </a:r>
          </a:p>
        </p:txBody>
      </p:sp>
      <p:pic>
        <p:nvPicPr>
          <p:cNvPr id="3" name="Picture 2">
            <a:extLst>
              <a:ext uri="{FF2B5EF4-FFF2-40B4-BE49-F238E27FC236}">
                <a16:creationId xmlns:a16="http://schemas.microsoft.com/office/drawing/2014/main" id="{F7761CC4-F913-4B36-B515-C028875BF794}"/>
              </a:ext>
            </a:extLst>
          </p:cNvPr>
          <p:cNvPicPr>
            <a:picLocks noChangeAspect="1"/>
          </p:cNvPicPr>
          <p:nvPr/>
        </p:nvPicPr>
        <p:blipFill>
          <a:blip r:embed="rId2"/>
          <a:stretch>
            <a:fillRect/>
          </a:stretch>
        </p:blipFill>
        <p:spPr>
          <a:xfrm>
            <a:off x="6552975" y="5849071"/>
            <a:ext cx="2591025" cy="951058"/>
          </a:xfrm>
          <a:prstGeom prst="rect">
            <a:avLst/>
          </a:prstGeom>
        </p:spPr>
      </p:pic>
    </p:spTree>
    <p:extLst>
      <p:ext uri="{BB962C8B-B14F-4D97-AF65-F5344CB8AC3E}">
        <p14:creationId xmlns:p14="http://schemas.microsoft.com/office/powerpoint/2010/main" val="2720022206"/>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23" b="123"/>
          <a:stretch>
            <a:fillRect/>
          </a:stretch>
        </p:blipFill>
        <p:spPr>
          <a:xfrm>
            <a:off x="411112" y="773815"/>
            <a:ext cx="1389156" cy="1816984"/>
          </a:xfrm>
        </p:spPr>
      </p:pic>
      <p:sp>
        <p:nvSpPr>
          <p:cNvPr id="3" name="Text Placeholder 2"/>
          <p:cNvSpPr>
            <a:spLocks noGrp="1"/>
          </p:cNvSpPr>
          <p:nvPr>
            <p:ph type="body" sz="quarter" idx="11"/>
          </p:nvPr>
        </p:nvSpPr>
        <p:spPr>
          <a:xfrm>
            <a:off x="411112" y="2621328"/>
            <a:ext cx="1447415" cy="274320"/>
          </a:xfrm>
        </p:spPr>
        <p:txBody>
          <a:bodyPr/>
          <a:lstStyle/>
          <a:p>
            <a:r>
              <a:rPr lang="en-US" dirty="0">
                <a:solidFill>
                  <a:schemeClr val="bg1"/>
                </a:solidFill>
              </a:rPr>
              <a:t>Phillip Tibbs, MD</a:t>
            </a:r>
          </a:p>
        </p:txBody>
      </p:sp>
      <p:sp>
        <p:nvSpPr>
          <p:cNvPr id="4" name="Text Placeholder 3"/>
          <p:cNvSpPr>
            <a:spLocks noGrp="1"/>
          </p:cNvSpPr>
          <p:nvPr>
            <p:ph type="body" sz="quarter" idx="12"/>
          </p:nvPr>
        </p:nvSpPr>
        <p:spPr>
          <a:xfrm>
            <a:off x="373732" y="2883374"/>
            <a:ext cx="1447415" cy="205794"/>
          </a:xfrm>
        </p:spPr>
        <p:txBody>
          <a:bodyPr/>
          <a:lstStyle/>
          <a:p>
            <a:r>
              <a:rPr lang="en-US" dirty="0">
                <a:solidFill>
                  <a:schemeClr val="bg1"/>
                </a:solidFill>
              </a:rPr>
              <a:t> Professor &amp; Former Chair</a:t>
            </a:r>
          </a:p>
          <a:p>
            <a:r>
              <a:rPr lang="en-US" dirty="0">
                <a:solidFill>
                  <a:schemeClr val="bg1"/>
                </a:solidFill>
              </a:rPr>
              <a:t>Director, UK Spine Center</a:t>
            </a:r>
          </a:p>
        </p:txBody>
      </p:sp>
      <p:pic>
        <p:nvPicPr>
          <p:cNvPr id="33" name="Picture Placeholder 3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139321" y="783780"/>
            <a:ext cx="1202675" cy="1792845"/>
          </a:xfrm>
        </p:spPr>
      </p:pic>
      <p:sp>
        <p:nvSpPr>
          <p:cNvPr id="6" name="Text Placeholder 5"/>
          <p:cNvSpPr>
            <a:spLocks noGrp="1"/>
          </p:cNvSpPr>
          <p:nvPr>
            <p:ph type="body" sz="quarter" idx="14"/>
          </p:nvPr>
        </p:nvSpPr>
        <p:spPr>
          <a:xfrm>
            <a:off x="2024275" y="2621328"/>
            <a:ext cx="1516211" cy="274320"/>
          </a:xfrm>
        </p:spPr>
        <p:txBody>
          <a:bodyPr/>
          <a:lstStyle/>
          <a:p>
            <a:r>
              <a:rPr lang="en-US" dirty="0">
                <a:solidFill>
                  <a:schemeClr val="bg1"/>
                </a:solidFill>
              </a:rPr>
              <a:t>Craig van Horne, MD PhD</a:t>
            </a:r>
          </a:p>
        </p:txBody>
      </p:sp>
      <p:sp>
        <p:nvSpPr>
          <p:cNvPr id="7" name="Text Placeholder 6"/>
          <p:cNvSpPr>
            <a:spLocks noGrp="1"/>
          </p:cNvSpPr>
          <p:nvPr>
            <p:ph type="body" sz="quarter" idx="15"/>
          </p:nvPr>
        </p:nvSpPr>
        <p:spPr>
          <a:xfrm>
            <a:off x="2040445" y="2873371"/>
            <a:ext cx="1447415" cy="205794"/>
          </a:xfrm>
        </p:spPr>
        <p:txBody>
          <a:bodyPr/>
          <a:lstStyle/>
          <a:p>
            <a:r>
              <a:rPr lang="en-US" dirty="0">
                <a:solidFill>
                  <a:schemeClr val="bg1"/>
                </a:solidFill>
              </a:rPr>
              <a:t>Chair, Professor</a:t>
            </a:r>
          </a:p>
          <a:p>
            <a:r>
              <a:rPr lang="en-US" dirty="0">
                <a:solidFill>
                  <a:schemeClr val="bg1"/>
                </a:solidFill>
              </a:rPr>
              <a:t>Co-Director,  BRC</a:t>
            </a:r>
          </a:p>
        </p:txBody>
      </p:sp>
      <p:pic>
        <p:nvPicPr>
          <p:cNvPr id="34" name="Picture Placeholder 33"/>
          <p:cNvPicPr>
            <a:picLocks noGrp="1" noChangeAspect="1"/>
          </p:cNvPicPr>
          <p:nvPr>
            <p:ph type="pic" sz="quarter" idx="16"/>
          </p:nvPr>
        </p:nvPicPr>
        <p:blipFill rotWithShape="1">
          <a:blip r:embed="rId4" cstate="print">
            <a:extLst>
              <a:ext uri="{28A0092B-C50C-407E-A947-70E740481C1C}">
                <a14:useLocalDpi xmlns:a14="http://schemas.microsoft.com/office/drawing/2010/main" val="0"/>
              </a:ext>
            </a:extLst>
          </a:blip>
          <a:srcRect t="1" b="17079"/>
          <a:stretch/>
        </p:blipFill>
        <p:spPr>
          <a:xfrm>
            <a:off x="3713485" y="773815"/>
            <a:ext cx="1373284" cy="1802810"/>
          </a:xfrm>
        </p:spPr>
      </p:pic>
      <p:sp>
        <p:nvSpPr>
          <p:cNvPr id="9" name="Text Placeholder 8"/>
          <p:cNvSpPr>
            <a:spLocks noGrp="1"/>
          </p:cNvSpPr>
          <p:nvPr>
            <p:ph type="body" sz="quarter" idx="17"/>
          </p:nvPr>
        </p:nvSpPr>
        <p:spPr>
          <a:xfrm>
            <a:off x="3690988" y="2624642"/>
            <a:ext cx="1447415" cy="274320"/>
          </a:xfrm>
        </p:spPr>
        <p:txBody>
          <a:bodyPr/>
          <a:lstStyle/>
          <a:p>
            <a:r>
              <a:rPr lang="en-US" dirty="0">
                <a:solidFill>
                  <a:schemeClr val="bg1"/>
                </a:solidFill>
              </a:rPr>
              <a:t>Thomas Pittman, MD</a:t>
            </a:r>
          </a:p>
        </p:txBody>
      </p:sp>
      <p:sp>
        <p:nvSpPr>
          <p:cNvPr id="10" name="Text Placeholder 9"/>
          <p:cNvSpPr>
            <a:spLocks noGrp="1"/>
          </p:cNvSpPr>
          <p:nvPr>
            <p:ph type="body" sz="quarter" idx="18"/>
          </p:nvPr>
        </p:nvSpPr>
        <p:spPr>
          <a:xfrm>
            <a:off x="3690989" y="2887260"/>
            <a:ext cx="1447415" cy="205794"/>
          </a:xfrm>
        </p:spPr>
        <p:txBody>
          <a:bodyPr/>
          <a:lstStyle/>
          <a:p>
            <a:r>
              <a:rPr lang="en-US" dirty="0">
                <a:solidFill>
                  <a:schemeClr val="bg1"/>
                </a:solidFill>
              </a:rPr>
              <a:t>Professor &amp; Program Director</a:t>
            </a:r>
          </a:p>
          <a:p>
            <a:r>
              <a:rPr lang="en-US" dirty="0">
                <a:solidFill>
                  <a:schemeClr val="bg1"/>
                </a:solidFill>
              </a:rPr>
              <a:t>Co-Director, Gamma Knife</a:t>
            </a:r>
          </a:p>
        </p:txBody>
      </p:sp>
      <p:pic>
        <p:nvPicPr>
          <p:cNvPr id="35" name="Picture Placeholder 34"/>
          <p:cNvPicPr>
            <a:picLocks noGrp="1" noChangeAspect="1"/>
          </p:cNvPicPr>
          <p:nvPr>
            <p:ph type="pic" sz="quarter" idx="19"/>
          </p:nvPr>
        </p:nvPicPr>
        <p:blipFill rotWithShape="1">
          <a:blip r:embed="rId5" cstate="print">
            <a:extLst>
              <a:ext uri="{28A0092B-C50C-407E-A947-70E740481C1C}">
                <a14:useLocalDpi xmlns:a14="http://schemas.microsoft.com/office/drawing/2010/main" val="0"/>
              </a:ext>
            </a:extLst>
          </a:blip>
          <a:srcRect t="-328" b="17407"/>
          <a:stretch/>
        </p:blipFill>
        <p:spPr>
          <a:xfrm>
            <a:off x="5455096" y="760254"/>
            <a:ext cx="1490162" cy="1849641"/>
          </a:xfrm>
        </p:spPr>
      </p:pic>
      <p:sp>
        <p:nvSpPr>
          <p:cNvPr id="12" name="Text Placeholder 11"/>
          <p:cNvSpPr>
            <a:spLocks noGrp="1"/>
          </p:cNvSpPr>
          <p:nvPr>
            <p:ph type="body" sz="quarter" idx="20"/>
          </p:nvPr>
        </p:nvSpPr>
        <p:spPr>
          <a:xfrm>
            <a:off x="5453703" y="2612940"/>
            <a:ext cx="1447415" cy="274320"/>
          </a:xfrm>
        </p:spPr>
        <p:txBody>
          <a:bodyPr/>
          <a:lstStyle/>
          <a:p>
            <a:r>
              <a:rPr lang="en-US" dirty="0">
                <a:solidFill>
                  <a:schemeClr val="bg1"/>
                </a:solidFill>
              </a:rPr>
              <a:t>Justin Fraser, MD</a:t>
            </a:r>
          </a:p>
        </p:txBody>
      </p:sp>
      <p:sp>
        <p:nvSpPr>
          <p:cNvPr id="13" name="Text Placeholder 12"/>
          <p:cNvSpPr>
            <a:spLocks noGrp="1"/>
          </p:cNvSpPr>
          <p:nvPr>
            <p:ph type="body" sz="quarter" idx="21"/>
          </p:nvPr>
        </p:nvSpPr>
        <p:spPr>
          <a:xfrm>
            <a:off x="5408007" y="2890305"/>
            <a:ext cx="1600238" cy="175010"/>
          </a:xfrm>
        </p:spPr>
        <p:txBody>
          <a:bodyPr/>
          <a:lstStyle/>
          <a:p>
            <a:r>
              <a:rPr lang="en-US" dirty="0">
                <a:solidFill>
                  <a:schemeClr val="bg1"/>
                </a:solidFill>
              </a:rPr>
              <a:t>Associate Professor &amp; Vice Chair</a:t>
            </a:r>
          </a:p>
          <a:p>
            <a:r>
              <a:rPr lang="en-US" dirty="0">
                <a:solidFill>
                  <a:schemeClr val="bg1"/>
                </a:solidFill>
              </a:rPr>
              <a:t>Endovascular Neurosurgery</a:t>
            </a:r>
          </a:p>
        </p:txBody>
      </p:sp>
      <p:pic>
        <p:nvPicPr>
          <p:cNvPr id="36" name="Picture Placeholder 35"/>
          <p:cNvPicPr>
            <a:picLocks noGrp="1" noChangeAspect="1"/>
          </p:cNvPicPr>
          <p:nvPr>
            <p:ph type="pic" sz="quarter" idx="22"/>
          </p:nvPr>
        </p:nvPicPr>
        <p:blipFill rotWithShape="1">
          <a:blip r:embed="rId6" cstate="print">
            <a:extLst>
              <a:ext uri="{28A0092B-C50C-407E-A947-70E740481C1C}">
                <a14:useLocalDpi xmlns:a14="http://schemas.microsoft.com/office/drawing/2010/main" val="0"/>
              </a:ext>
            </a:extLst>
          </a:blip>
          <a:srcRect t="-27" b="17061"/>
          <a:stretch/>
        </p:blipFill>
        <p:spPr>
          <a:xfrm>
            <a:off x="7216418" y="783780"/>
            <a:ext cx="1457167" cy="1807019"/>
          </a:xfrm>
        </p:spPr>
      </p:pic>
      <p:sp>
        <p:nvSpPr>
          <p:cNvPr id="15" name="Text Placeholder 14"/>
          <p:cNvSpPr>
            <a:spLocks noGrp="1"/>
          </p:cNvSpPr>
          <p:nvPr>
            <p:ph type="body" sz="quarter" idx="23"/>
          </p:nvPr>
        </p:nvSpPr>
        <p:spPr>
          <a:xfrm>
            <a:off x="7199852" y="2607927"/>
            <a:ext cx="1447415" cy="274320"/>
          </a:xfrm>
        </p:spPr>
        <p:txBody>
          <a:bodyPr/>
          <a:lstStyle/>
          <a:p>
            <a:r>
              <a:rPr lang="en-US" dirty="0">
                <a:solidFill>
                  <a:schemeClr val="bg1"/>
                </a:solidFill>
              </a:rPr>
              <a:t>Greg Wheeler, MD</a:t>
            </a:r>
          </a:p>
        </p:txBody>
      </p:sp>
      <p:sp>
        <p:nvSpPr>
          <p:cNvPr id="16" name="Text Placeholder 15"/>
          <p:cNvSpPr>
            <a:spLocks noGrp="1"/>
          </p:cNvSpPr>
          <p:nvPr>
            <p:ph type="body" sz="quarter" idx="24"/>
          </p:nvPr>
        </p:nvSpPr>
        <p:spPr>
          <a:xfrm>
            <a:off x="7170722" y="2853657"/>
            <a:ext cx="1447415" cy="205794"/>
          </a:xfrm>
        </p:spPr>
        <p:txBody>
          <a:bodyPr/>
          <a:lstStyle/>
          <a:p>
            <a:r>
              <a:rPr lang="en-US" dirty="0">
                <a:solidFill>
                  <a:schemeClr val="bg1"/>
                </a:solidFill>
              </a:rPr>
              <a:t>Assistant Professor</a:t>
            </a:r>
          </a:p>
          <a:p>
            <a:r>
              <a:rPr lang="en-US" dirty="0">
                <a:solidFill>
                  <a:schemeClr val="bg1"/>
                </a:solidFill>
              </a:rPr>
              <a:t>Chief, VA Neurosurgery</a:t>
            </a:r>
          </a:p>
        </p:txBody>
      </p:sp>
      <p:sp>
        <p:nvSpPr>
          <p:cNvPr id="18" name="Text Placeholder 17"/>
          <p:cNvSpPr>
            <a:spLocks noGrp="1"/>
          </p:cNvSpPr>
          <p:nvPr>
            <p:ph type="body" sz="quarter" idx="26"/>
          </p:nvPr>
        </p:nvSpPr>
        <p:spPr>
          <a:xfrm>
            <a:off x="457199" y="5165951"/>
            <a:ext cx="1280483" cy="274320"/>
          </a:xfrm>
        </p:spPr>
        <p:txBody>
          <a:bodyPr/>
          <a:lstStyle/>
          <a:p>
            <a:r>
              <a:rPr lang="en-US" dirty="0">
                <a:solidFill>
                  <a:schemeClr val="bg1"/>
                </a:solidFill>
              </a:rPr>
              <a:t>David Dornbos III, MD</a:t>
            </a:r>
          </a:p>
        </p:txBody>
      </p:sp>
      <p:sp>
        <p:nvSpPr>
          <p:cNvPr id="19" name="Text Placeholder 18"/>
          <p:cNvSpPr>
            <a:spLocks noGrp="1"/>
          </p:cNvSpPr>
          <p:nvPr>
            <p:ph type="body" sz="quarter" idx="27"/>
          </p:nvPr>
        </p:nvSpPr>
        <p:spPr>
          <a:xfrm>
            <a:off x="457199" y="5440271"/>
            <a:ext cx="1295792" cy="205794"/>
          </a:xfrm>
        </p:spPr>
        <p:txBody>
          <a:bodyPr/>
          <a:lstStyle/>
          <a:p>
            <a:r>
              <a:rPr lang="en-US" dirty="0">
                <a:solidFill>
                  <a:schemeClr val="bg1"/>
                </a:solidFill>
              </a:rPr>
              <a:t>Assistant Professor</a:t>
            </a:r>
          </a:p>
          <a:p>
            <a:r>
              <a:rPr lang="en-US" dirty="0">
                <a:solidFill>
                  <a:schemeClr val="bg1"/>
                </a:solidFill>
              </a:rPr>
              <a:t>Vascular Neurosurgeon</a:t>
            </a:r>
          </a:p>
        </p:txBody>
      </p:sp>
      <p:sp>
        <p:nvSpPr>
          <p:cNvPr id="21" name="Text Placeholder 20"/>
          <p:cNvSpPr>
            <a:spLocks noGrp="1"/>
          </p:cNvSpPr>
          <p:nvPr>
            <p:ph type="body" sz="quarter" idx="29"/>
          </p:nvPr>
        </p:nvSpPr>
        <p:spPr>
          <a:xfrm>
            <a:off x="1737682" y="5231763"/>
            <a:ext cx="1604314" cy="151813"/>
          </a:xfrm>
        </p:spPr>
        <p:txBody>
          <a:bodyPr/>
          <a:lstStyle/>
          <a:p>
            <a:r>
              <a:rPr lang="en-US" dirty="0" err="1">
                <a:solidFill>
                  <a:schemeClr val="bg1"/>
                </a:solidFill>
              </a:rPr>
              <a:t>H.Francis</a:t>
            </a:r>
            <a:r>
              <a:rPr lang="en-US" dirty="0">
                <a:solidFill>
                  <a:schemeClr val="bg1"/>
                </a:solidFill>
              </a:rPr>
              <a:t> Farhadi, MD PhD</a:t>
            </a:r>
          </a:p>
        </p:txBody>
      </p:sp>
      <p:sp>
        <p:nvSpPr>
          <p:cNvPr id="22" name="Text Placeholder 21"/>
          <p:cNvSpPr>
            <a:spLocks noGrp="1"/>
          </p:cNvSpPr>
          <p:nvPr>
            <p:ph type="body" sz="quarter" idx="30"/>
          </p:nvPr>
        </p:nvSpPr>
        <p:spPr>
          <a:xfrm>
            <a:off x="1858420" y="5463574"/>
            <a:ext cx="1447415" cy="205794"/>
          </a:xfrm>
        </p:spPr>
        <p:txBody>
          <a:bodyPr/>
          <a:lstStyle/>
          <a:p>
            <a:r>
              <a:rPr lang="en-US" dirty="0">
                <a:solidFill>
                  <a:schemeClr val="bg1"/>
                </a:solidFill>
              </a:rPr>
              <a:t>Associate Professor</a:t>
            </a:r>
          </a:p>
          <a:p>
            <a:r>
              <a:rPr lang="en-US" dirty="0">
                <a:solidFill>
                  <a:schemeClr val="bg1"/>
                </a:solidFill>
              </a:rPr>
              <a:t>Spine Deformity Fellowship Director</a:t>
            </a:r>
          </a:p>
        </p:txBody>
      </p:sp>
      <p:sp>
        <p:nvSpPr>
          <p:cNvPr id="24" name="Text Placeholder 23"/>
          <p:cNvSpPr>
            <a:spLocks noGrp="1"/>
          </p:cNvSpPr>
          <p:nvPr>
            <p:ph type="body" sz="quarter" idx="32"/>
          </p:nvPr>
        </p:nvSpPr>
        <p:spPr>
          <a:xfrm>
            <a:off x="3235418" y="5154154"/>
            <a:ext cx="1251013" cy="274320"/>
          </a:xfrm>
        </p:spPr>
        <p:txBody>
          <a:bodyPr/>
          <a:lstStyle/>
          <a:p>
            <a:r>
              <a:rPr lang="en-US" dirty="0">
                <a:solidFill>
                  <a:schemeClr val="bg1"/>
                </a:solidFill>
              </a:rPr>
              <a:t>Ryan Hofler, MD</a:t>
            </a:r>
          </a:p>
        </p:txBody>
      </p:sp>
      <p:sp>
        <p:nvSpPr>
          <p:cNvPr id="25" name="Text Placeholder 24"/>
          <p:cNvSpPr>
            <a:spLocks noGrp="1"/>
          </p:cNvSpPr>
          <p:nvPr>
            <p:ph type="body" sz="quarter" idx="33"/>
          </p:nvPr>
        </p:nvSpPr>
        <p:spPr>
          <a:xfrm>
            <a:off x="3196081" y="5444078"/>
            <a:ext cx="1262013" cy="183627"/>
          </a:xfrm>
        </p:spPr>
        <p:txBody>
          <a:bodyPr/>
          <a:lstStyle/>
          <a:p>
            <a:r>
              <a:rPr lang="en-US" dirty="0">
                <a:solidFill>
                  <a:schemeClr val="bg1"/>
                </a:solidFill>
              </a:rPr>
              <a:t>Assistant Professor</a:t>
            </a:r>
          </a:p>
          <a:p>
            <a:r>
              <a:rPr lang="en-US" dirty="0">
                <a:solidFill>
                  <a:schemeClr val="bg1"/>
                </a:solidFill>
              </a:rPr>
              <a:t>MIS Spine</a:t>
            </a:r>
          </a:p>
        </p:txBody>
      </p:sp>
      <p:sp>
        <p:nvSpPr>
          <p:cNvPr id="27" name="Text Placeholder 26"/>
          <p:cNvSpPr>
            <a:spLocks noGrp="1"/>
          </p:cNvSpPr>
          <p:nvPr>
            <p:ph type="body" sz="quarter" idx="35"/>
          </p:nvPr>
        </p:nvSpPr>
        <p:spPr>
          <a:xfrm>
            <a:off x="4568612" y="5209421"/>
            <a:ext cx="1252849" cy="274320"/>
          </a:xfrm>
        </p:spPr>
        <p:txBody>
          <a:bodyPr/>
          <a:lstStyle/>
          <a:p>
            <a:pPr>
              <a:spcBef>
                <a:spcPts val="0"/>
              </a:spcBef>
              <a:defRPr/>
            </a:pPr>
            <a:r>
              <a:rPr lang="en-US" dirty="0">
                <a:solidFill>
                  <a:schemeClr val="bg1"/>
                </a:solidFill>
              </a:rPr>
              <a:t>Rouzbeh Motiei, MD</a:t>
            </a:r>
          </a:p>
        </p:txBody>
      </p:sp>
      <p:sp>
        <p:nvSpPr>
          <p:cNvPr id="28" name="Text Placeholder 27"/>
          <p:cNvSpPr>
            <a:spLocks noGrp="1"/>
          </p:cNvSpPr>
          <p:nvPr>
            <p:ph type="body" sz="quarter" idx="36"/>
          </p:nvPr>
        </p:nvSpPr>
        <p:spPr>
          <a:xfrm>
            <a:off x="4542905" y="5460198"/>
            <a:ext cx="1252850" cy="192795"/>
          </a:xfrm>
        </p:spPr>
        <p:txBody>
          <a:bodyPr/>
          <a:lstStyle/>
          <a:p>
            <a:r>
              <a:rPr lang="en-US" dirty="0">
                <a:solidFill>
                  <a:schemeClr val="bg1"/>
                </a:solidFill>
              </a:rPr>
              <a:t>Assistant Professor</a:t>
            </a:r>
          </a:p>
          <a:p>
            <a:r>
              <a:rPr lang="en-US" dirty="0">
                <a:solidFill>
                  <a:schemeClr val="bg1"/>
                </a:solidFill>
              </a:rPr>
              <a:t>Complex Spinal Surgery</a:t>
            </a:r>
          </a:p>
        </p:txBody>
      </p:sp>
      <p:pic>
        <p:nvPicPr>
          <p:cNvPr id="42" name="Picture Placeholder 41"/>
          <p:cNvPicPr>
            <a:picLocks noGrp="1" noChangeAspect="1"/>
          </p:cNvPicPr>
          <p:nvPr>
            <p:ph type="pic" sz="quarter" idx="34"/>
          </p:nvPr>
        </p:nvPicPr>
        <p:blipFill>
          <a:blip r:embed="rId7" cstate="print">
            <a:extLst>
              <a:ext uri="{28A0092B-C50C-407E-A947-70E740481C1C}">
                <a14:useLocalDpi xmlns:a14="http://schemas.microsoft.com/office/drawing/2010/main" val="0"/>
              </a:ext>
            </a:extLst>
          </a:blip>
          <a:srcRect t="8502" b="8502"/>
          <a:stretch>
            <a:fillRect/>
          </a:stretch>
        </p:blipFill>
        <p:spPr>
          <a:xfrm>
            <a:off x="4529904" y="3351746"/>
            <a:ext cx="1371280" cy="1802408"/>
          </a:xfrm>
        </p:spPr>
      </p:pic>
      <p:pic>
        <p:nvPicPr>
          <p:cNvPr id="2" name="Picture 1">
            <a:extLst>
              <a:ext uri="{FF2B5EF4-FFF2-40B4-BE49-F238E27FC236}">
                <a16:creationId xmlns:a16="http://schemas.microsoft.com/office/drawing/2014/main" id="{CB5DEE01-662B-4074-9273-F39F1519EAB3}"/>
              </a:ext>
            </a:extLst>
          </p:cNvPr>
          <p:cNvPicPr>
            <a:picLocks noChangeAspect="1"/>
          </p:cNvPicPr>
          <p:nvPr/>
        </p:nvPicPr>
        <p:blipFill>
          <a:blip r:embed="rId8"/>
          <a:stretch>
            <a:fillRect/>
          </a:stretch>
        </p:blipFill>
        <p:spPr>
          <a:xfrm>
            <a:off x="6552975" y="5873812"/>
            <a:ext cx="2591025" cy="951058"/>
          </a:xfrm>
          <a:prstGeom prst="rect">
            <a:avLst/>
          </a:prstGeom>
        </p:spPr>
      </p:pic>
      <p:pic>
        <p:nvPicPr>
          <p:cNvPr id="8" name="Picture Placeholder 7">
            <a:extLst>
              <a:ext uri="{FF2B5EF4-FFF2-40B4-BE49-F238E27FC236}">
                <a16:creationId xmlns:a16="http://schemas.microsoft.com/office/drawing/2014/main" id="{5007E9E7-0663-452B-9E2A-37709EE9DAE2}"/>
              </a:ext>
            </a:extLst>
          </p:cNvPr>
          <p:cNvPicPr>
            <a:picLocks noGrp="1" noChangeAspect="1"/>
          </p:cNvPicPr>
          <p:nvPr>
            <p:ph type="pic" sz="quarter" idx="25"/>
          </p:nvPr>
        </p:nvPicPr>
        <p:blipFill>
          <a:blip r:embed="rId9"/>
          <a:srcRect l="4284" r="4284"/>
          <a:stretch>
            <a:fillRect/>
          </a:stretch>
        </p:blipFill>
        <p:spPr>
          <a:xfrm>
            <a:off x="476701" y="3321538"/>
            <a:ext cx="1295793" cy="1844414"/>
          </a:xfrm>
          <a:prstGeom prst="rect">
            <a:avLst/>
          </a:prstGeom>
        </p:spPr>
      </p:pic>
      <p:pic>
        <p:nvPicPr>
          <p:cNvPr id="17" name="Picture Placeholder 16">
            <a:extLst>
              <a:ext uri="{FF2B5EF4-FFF2-40B4-BE49-F238E27FC236}">
                <a16:creationId xmlns:a16="http://schemas.microsoft.com/office/drawing/2014/main" id="{72C98EFB-8E03-4E60-90B4-816BE0C7102B}"/>
              </a:ext>
            </a:extLst>
          </p:cNvPr>
          <p:cNvPicPr>
            <a:picLocks noGrp="1" noChangeAspect="1"/>
          </p:cNvPicPr>
          <p:nvPr>
            <p:ph type="pic" sz="quarter" idx="28"/>
          </p:nvPr>
        </p:nvPicPr>
        <p:blipFill>
          <a:blip r:embed="rId10"/>
          <a:srcRect l="5141" r="5141"/>
          <a:stretch>
            <a:fillRect/>
          </a:stretch>
        </p:blipFill>
        <p:spPr>
          <a:xfrm>
            <a:off x="1902466" y="3331208"/>
            <a:ext cx="1223039" cy="1798846"/>
          </a:xfrm>
          <a:prstGeom prst="rect">
            <a:avLst/>
          </a:prstGeom>
        </p:spPr>
      </p:pic>
      <p:pic>
        <p:nvPicPr>
          <p:cNvPr id="26" name="Picture Placeholder 25">
            <a:extLst>
              <a:ext uri="{FF2B5EF4-FFF2-40B4-BE49-F238E27FC236}">
                <a16:creationId xmlns:a16="http://schemas.microsoft.com/office/drawing/2014/main" id="{74085E04-3A52-481A-B37F-F6E237B2098E}"/>
              </a:ext>
            </a:extLst>
          </p:cNvPr>
          <p:cNvPicPr>
            <a:picLocks noGrp="1" noChangeAspect="1"/>
          </p:cNvPicPr>
          <p:nvPr>
            <p:ph type="pic" sz="quarter" idx="31"/>
          </p:nvPr>
        </p:nvPicPr>
        <p:blipFill>
          <a:blip r:embed="rId11"/>
          <a:srcRect l="9522" r="9522"/>
          <a:stretch>
            <a:fillRect/>
          </a:stretch>
        </p:blipFill>
        <p:spPr>
          <a:xfrm>
            <a:off x="3271694" y="3341673"/>
            <a:ext cx="1143001" cy="1772482"/>
          </a:xfrm>
          <a:prstGeom prst="rect">
            <a:avLst/>
          </a:prstGeom>
        </p:spPr>
      </p:pic>
      <p:pic>
        <p:nvPicPr>
          <p:cNvPr id="29" name="Picture 28">
            <a:extLst>
              <a:ext uri="{FF2B5EF4-FFF2-40B4-BE49-F238E27FC236}">
                <a16:creationId xmlns:a16="http://schemas.microsoft.com/office/drawing/2014/main" id="{C5D2BC3A-2283-483A-8F16-5C87E0550146}"/>
              </a:ext>
            </a:extLst>
          </p:cNvPr>
          <p:cNvPicPr>
            <a:picLocks noChangeAspect="1"/>
          </p:cNvPicPr>
          <p:nvPr/>
        </p:nvPicPr>
        <p:blipFill>
          <a:blip r:embed="rId12"/>
          <a:stretch>
            <a:fillRect/>
          </a:stretch>
        </p:blipFill>
        <p:spPr>
          <a:xfrm>
            <a:off x="7576172" y="3370994"/>
            <a:ext cx="1110629" cy="1794957"/>
          </a:xfrm>
          <a:prstGeom prst="rect">
            <a:avLst/>
          </a:prstGeom>
        </p:spPr>
      </p:pic>
      <p:sp>
        <p:nvSpPr>
          <p:cNvPr id="30" name="TextBox 29">
            <a:extLst>
              <a:ext uri="{FF2B5EF4-FFF2-40B4-BE49-F238E27FC236}">
                <a16:creationId xmlns:a16="http://schemas.microsoft.com/office/drawing/2014/main" id="{0B260015-3169-466C-8C32-518D7BDF3332}"/>
              </a:ext>
            </a:extLst>
          </p:cNvPr>
          <p:cNvSpPr txBox="1"/>
          <p:nvPr/>
        </p:nvSpPr>
        <p:spPr>
          <a:xfrm>
            <a:off x="7406318" y="5231764"/>
            <a:ext cx="1447415" cy="669414"/>
          </a:xfrm>
          <a:prstGeom prst="rect">
            <a:avLst/>
          </a:prstGeom>
          <a:noFill/>
        </p:spPr>
        <p:txBody>
          <a:bodyPr wrap="square" rtlCol="0">
            <a:spAutoFit/>
          </a:bodyPr>
          <a:lstStyle/>
          <a:p>
            <a:r>
              <a:rPr lang="en-US" sz="1050" dirty="0">
                <a:solidFill>
                  <a:schemeClr val="bg1"/>
                </a:solidFill>
                <a:latin typeface="Arial Narrow" panose="020B0606020202030204" pitchFamily="34" charset="0"/>
              </a:rPr>
              <a:t>Farhan A. Mirza, M.D.</a:t>
            </a:r>
          </a:p>
          <a:p>
            <a:pPr algn="ctr"/>
            <a:r>
              <a:rPr lang="en-US" sz="900" dirty="0">
                <a:solidFill>
                  <a:schemeClr val="bg1"/>
                </a:solidFill>
                <a:latin typeface="Arial Narrow" panose="020B0606020202030204" pitchFamily="34" charset="0"/>
              </a:rPr>
              <a:t>Assistant Professor</a:t>
            </a:r>
          </a:p>
          <a:p>
            <a:pPr algn="ctr"/>
            <a:r>
              <a:rPr lang="en-US" sz="900" dirty="0">
                <a:solidFill>
                  <a:schemeClr val="bg1"/>
                </a:solidFill>
                <a:latin typeface="Arial Narrow" panose="020B0606020202030204" pitchFamily="34" charset="0"/>
              </a:rPr>
              <a:t>Epilepsy Surgery &amp; Student Clerkship Director</a:t>
            </a:r>
          </a:p>
        </p:txBody>
      </p:sp>
      <p:pic>
        <p:nvPicPr>
          <p:cNvPr id="41" name="Picture 40">
            <a:extLst>
              <a:ext uri="{FF2B5EF4-FFF2-40B4-BE49-F238E27FC236}">
                <a16:creationId xmlns:a16="http://schemas.microsoft.com/office/drawing/2014/main" id="{149ECAAC-EF97-475E-A163-AAB6888CBD57}"/>
              </a:ext>
            </a:extLst>
          </p:cNvPr>
          <p:cNvPicPr>
            <a:picLocks noChangeAspect="1"/>
          </p:cNvPicPr>
          <p:nvPr/>
        </p:nvPicPr>
        <p:blipFill>
          <a:blip r:embed="rId13"/>
          <a:stretch>
            <a:fillRect/>
          </a:stretch>
        </p:blipFill>
        <p:spPr>
          <a:xfrm>
            <a:off x="6137553" y="3341249"/>
            <a:ext cx="1204906" cy="1801511"/>
          </a:xfrm>
          <a:prstGeom prst="rect">
            <a:avLst/>
          </a:prstGeom>
        </p:spPr>
      </p:pic>
      <p:sp>
        <p:nvSpPr>
          <p:cNvPr id="46" name="TextBox 45">
            <a:extLst>
              <a:ext uri="{FF2B5EF4-FFF2-40B4-BE49-F238E27FC236}">
                <a16:creationId xmlns:a16="http://schemas.microsoft.com/office/drawing/2014/main" id="{8E797A44-AD58-4FFB-A83F-630A6E4F409D}"/>
              </a:ext>
            </a:extLst>
          </p:cNvPr>
          <p:cNvSpPr txBox="1"/>
          <p:nvPr/>
        </p:nvSpPr>
        <p:spPr>
          <a:xfrm>
            <a:off x="5821462" y="5255578"/>
            <a:ext cx="1559150" cy="253916"/>
          </a:xfrm>
          <a:prstGeom prst="rect">
            <a:avLst/>
          </a:prstGeom>
          <a:noFill/>
        </p:spPr>
        <p:txBody>
          <a:bodyPr wrap="square" rtlCol="0">
            <a:spAutoFit/>
          </a:bodyPr>
          <a:lstStyle/>
          <a:p>
            <a:pPr algn="ctr"/>
            <a:r>
              <a:rPr lang="en-US" sz="1050" dirty="0">
                <a:solidFill>
                  <a:schemeClr val="bg1"/>
                </a:solidFill>
                <a:latin typeface="Arial Narrow" panose="020B0606020202030204" pitchFamily="34" charset="0"/>
              </a:rPr>
              <a:t>Haran Ramachandran, MD</a:t>
            </a:r>
          </a:p>
        </p:txBody>
      </p:sp>
      <p:sp>
        <p:nvSpPr>
          <p:cNvPr id="47" name="TextBox 46">
            <a:extLst>
              <a:ext uri="{FF2B5EF4-FFF2-40B4-BE49-F238E27FC236}">
                <a16:creationId xmlns:a16="http://schemas.microsoft.com/office/drawing/2014/main" id="{0CA8193D-A528-4551-B69E-7179830F2FF7}"/>
              </a:ext>
            </a:extLst>
          </p:cNvPr>
          <p:cNvSpPr txBox="1"/>
          <p:nvPr/>
        </p:nvSpPr>
        <p:spPr>
          <a:xfrm>
            <a:off x="6062441" y="5622075"/>
            <a:ext cx="1223139" cy="230832"/>
          </a:xfrm>
          <a:prstGeom prst="rect">
            <a:avLst/>
          </a:prstGeom>
          <a:noFill/>
        </p:spPr>
        <p:txBody>
          <a:bodyPr wrap="square" rtlCol="0">
            <a:spAutoFit/>
          </a:bodyPr>
          <a:lstStyle/>
          <a:p>
            <a:r>
              <a:rPr lang="en-US" sz="900" dirty="0">
                <a:solidFill>
                  <a:schemeClr val="bg1"/>
                </a:solidFill>
              </a:rPr>
              <a:t>Assistant Professor</a:t>
            </a:r>
          </a:p>
        </p:txBody>
      </p:sp>
    </p:spTree>
    <p:extLst>
      <p:ext uri="{BB962C8B-B14F-4D97-AF65-F5344CB8AC3E}">
        <p14:creationId xmlns:p14="http://schemas.microsoft.com/office/powerpoint/2010/main" val="189027284"/>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355600" y="1219200"/>
            <a:ext cx="8505824" cy="1905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174624" y="228600"/>
            <a:ext cx="8686800" cy="876301"/>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3200" kern="0" dirty="0">
                <a:solidFill>
                  <a:schemeClr val="bg1"/>
                </a:solidFill>
              </a:rPr>
              <a:t>Spinal Cord and Brain Injury Research Center </a:t>
            </a:r>
          </a:p>
          <a:p>
            <a:pPr algn="r"/>
            <a:r>
              <a:rPr lang="en-US" sz="2800" kern="0" dirty="0">
                <a:solidFill>
                  <a:schemeClr val="bg1"/>
                </a:solidFill>
              </a:rPr>
              <a:t>(SCoBIRC)</a:t>
            </a:r>
          </a:p>
          <a:p>
            <a:pPr algn="r"/>
            <a:endParaRPr lang="en-US" sz="3200" kern="0" dirty="0">
              <a:solidFill>
                <a:schemeClr val="bg1"/>
              </a:solidFill>
            </a:endParaRPr>
          </a:p>
        </p:txBody>
      </p:sp>
      <p:sp>
        <p:nvSpPr>
          <p:cNvPr id="7" name="Content Placeholder 2"/>
          <p:cNvSpPr txBox="1">
            <a:spLocks/>
          </p:cNvSpPr>
          <p:nvPr/>
        </p:nvSpPr>
        <p:spPr>
          <a:xfrm>
            <a:off x="4267200" y="1371600"/>
            <a:ext cx="4419600" cy="39624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09728" indent="0">
              <a:buFontTx/>
              <a:buNone/>
            </a:pPr>
            <a:endParaRPr lang="en-US" kern="0" dirty="0">
              <a:solidFill>
                <a:schemeClr val="bg1"/>
              </a:solidFill>
            </a:endParaRPr>
          </a:p>
        </p:txBody>
      </p:sp>
      <p:sp>
        <p:nvSpPr>
          <p:cNvPr id="9" name="Content Placeholder 1"/>
          <p:cNvSpPr txBox="1">
            <a:spLocks/>
          </p:cNvSpPr>
          <p:nvPr/>
        </p:nvSpPr>
        <p:spPr>
          <a:xfrm>
            <a:off x="3505200" y="1676400"/>
            <a:ext cx="5334000" cy="35814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57150" indent="0">
              <a:buNone/>
            </a:pPr>
            <a:r>
              <a:rPr lang="en-US" sz="2000" dirty="0">
                <a:solidFill>
                  <a:schemeClr val="bg1"/>
                </a:solidFill>
              </a:rPr>
              <a:t>Established in 1999 to promote individual and collaborative studies on injuries to the spinal cord and brain that result in paralysis or other loss of neurologic function.</a:t>
            </a:r>
          </a:p>
          <a:p>
            <a:pPr marL="57150" indent="0">
              <a:buNone/>
            </a:pPr>
            <a:endParaRPr lang="en-US" sz="2000" dirty="0">
              <a:solidFill>
                <a:schemeClr val="bg1"/>
              </a:solidFill>
            </a:endParaRPr>
          </a:p>
          <a:p>
            <a:pPr marL="57150" indent="0">
              <a:buNone/>
            </a:pPr>
            <a:endParaRPr lang="en-US" sz="2000" dirty="0">
              <a:solidFill>
                <a:schemeClr val="bg1"/>
              </a:solidFill>
            </a:endParaRPr>
          </a:p>
        </p:txBody>
      </p:sp>
      <p:pic>
        <p:nvPicPr>
          <p:cNvPr id="4102" name="Picture 6" descr="https://bio.as.uky.edu/sites/default/files/resize/audra_stacy_and_rachel_jang_in_lab-400x2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400" y="3081867"/>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obir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69" y="1416579"/>
            <a:ext cx="2575222" cy="41010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1986BE-0101-4163-BBD6-046205DF646B}"/>
              </a:ext>
            </a:extLst>
          </p:cNvPr>
          <p:cNvPicPr>
            <a:picLocks noChangeAspect="1"/>
          </p:cNvPicPr>
          <p:nvPr/>
        </p:nvPicPr>
        <p:blipFill>
          <a:blip r:embed="rId4"/>
          <a:stretch>
            <a:fillRect/>
          </a:stretch>
        </p:blipFill>
        <p:spPr>
          <a:xfrm>
            <a:off x="6411886" y="5844209"/>
            <a:ext cx="2761932" cy="1013791"/>
          </a:xfrm>
          <a:prstGeom prst="rect">
            <a:avLst/>
          </a:prstGeom>
        </p:spPr>
      </p:pic>
    </p:spTree>
    <p:extLst>
      <p:ext uri="{BB962C8B-B14F-4D97-AF65-F5344CB8AC3E}">
        <p14:creationId xmlns:p14="http://schemas.microsoft.com/office/powerpoint/2010/main" val="2596454026"/>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628650" y="1277218"/>
            <a:ext cx="800100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57200" y="266700"/>
            <a:ext cx="8077200" cy="10287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3200" kern="0" dirty="0">
                <a:solidFill>
                  <a:schemeClr val="bg1"/>
                </a:solidFill>
              </a:rPr>
              <a:t>Morris K. Udall Center of Excellence for Parkinson’s Disease Research</a:t>
            </a: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9" name="Content Placeholder 2"/>
          <p:cNvSpPr txBox="1">
            <a:spLocks/>
          </p:cNvSpPr>
          <p:nvPr/>
        </p:nvSpPr>
        <p:spPr>
          <a:xfrm>
            <a:off x="3962400" y="1323974"/>
            <a:ext cx="4572000" cy="4467225"/>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2000" b="1" kern="0" dirty="0">
                <a:solidFill>
                  <a:schemeClr val="bg1"/>
                </a:solidFill>
              </a:rPr>
              <a:t>Research Team</a:t>
            </a:r>
          </a:p>
          <a:p>
            <a:pPr marL="0" indent="0">
              <a:buNone/>
            </a:pPr>
            <a:r>
              <a:rPr lang="en-US" sz="1600" kern="0" dirty="0">
                <a:solidFill>
                  <a:schemeClr val="bg1"/>
                </a:solidFill>
              </a:rPr>
              <a:t>Craig van Horne, Greg Gerhardt, and Jorge Quintero</a:t>
            </a:r>
          </a:p>
          <a:p>
            <a:pPr marL="0" indent="0">
              <a:buNone/>
            </a:pPr>
            <a:endParaRPr lang="en-US" sz="1600" kern="0" dirty="0">
              <a:solidFill>
                <a:schemeClr val="bg1"/>
              </a:solidFill>
            </a:endParaRPr>
          </a:p>
          <a:p>
            <a:pPr marL="0" indent="0">
              <a:buNone/>
            </a:pPr>
            <a:endParaRPr lang="en-US" sz="1600" kern="0" dirty="0">
              <a:solidFill>
                <a:schemeClr val="bg1"/>
              </a:solidFill>
            </a:endParaRPr>
          </a:p>
          <a:p>
            <a:pPr marL="0" indent="0">
              <a:buNone/>
            </a:pPr>
            <a:endParaRPr lang="en-US" sz="1600" kern="0" dirty="0">
              <a:solidFill>
                <a:schemeClr val="bg1"/>
              </a:solidFill>
            </a:endParaRPr>
          </a:p>
          <a:p>
            <a:pPr marL="0" indent="0">
              <a:buNone/>
            </a:pPr>
            <a:endParaRPr lang="en-US" sz="1600" kern="0" dirty="0">
              <a:solidFill>
                <a:schemeClr val="bg1"/>
              </a:solidFill>
            </a:endParaRPr>
          </a:p>
          <a:p>
            <a:pPr marL="0" indent="0">
              <a:buNone/>
            </a:pPr>
            <a:endParaRPr lang="en-US" sz="1600" kern="0" dirty="0">
              <a:solidFill>
                <a:schemeClr val="bg1"/>
              </a:solidFill>
            </a:endParaRPr>
          </a:p>
          <a:p>
            <a:pPr marL="400050" lvl="1" indent="0">
              <a:buNone/>
            </a:pPr>
            <a:endParaRPr lang="en-US" sz="2000" kern="0" dirty="0">
              <a:solidFill>
                <a:schemeClr val="bg1"/>
              </a:solidFill>
            </a:endParaRPr>
          </a:p>
          <a:p>
            <a:pPr marL="0" indent="0">
              <a:buNone/>
            </a:pPr>
            <a:r>
              <a:rPr lang="en-US" sz="1600" dirty="0">
                <a:solidFill>
                  <a:schemeClr val="bg1"/>
                </a:solidFill>
              </a:rPr>
              <a:t>While DBS is effective in managing symptoms, it does not change the course or outcome of the disease. This clinical trial is exploring a possible way to alter the course of the disease by supplementing the DBS procedure with a patient’s own peripheral nerves with a nerve graft.</a:t>
            </a:r>
          </a:p>
          <a:p>
            <a:pPr marL="400050" lvl="1" indent="0">
              <a:buNone/>
            </a:pPr>
            <a:endParaRPr lang="en-US" sz="1600" kern="0" dirty="0">
              <a:solidFill>
                <a:schemeClr val="bg1"/>
              </a:solidFill>
            </a:endParaRPr>
          </a:p>
          <a:p>
            <a:pPr marL="0" indent="0">
              <a:buNone/>
            </a:pPr>
            <a:endParaRPr lang="en-US" sz="2200" kern="0" dirty="0">
              <a:solidFill>
                <a:schemeClr val="bg1"/>
              </a:solidFill>
            </a:endParaRPr>
          </a:p>
          <a:p>
            <a:pPr marL="0" indent="0">
              <a:buNone/>
            </a:pPr>
            <a:endParaRPr lang="en-US" sz="2400" kern="0" dirty="0">
              <a:solidFill>
                <a:schemeClr val="bg1"/>
              </a:solidFill>
            </a:endParaRPr>
          </a:p>
          <a:p>
            <a:pPr marL="400050" lvl="1" indent="0">
              <a:buNone/>
            </a:pPr>
            <a:endParaRPr lang="en-US" sz="2000" kern="0" dirty="0">
              <a:solidFill>
                <a:schemeClr val="bg1"/>
              </a:solidFill>
            </a:endParaRPr>
          </a:p>
          <a:p>
            <a:pPr marL="109728" indent="0">
              <a:buFontTx/>
              <a:buNone/>
            </a:pPr>
            <a:endParaRPr lang="en-US" kern="0" dirty="0">
              <a:solidFill>
                <a:schemeClr val="bg1"/>
              </a:solidFill>
            </a:endParaRPr>
          </a:p>
        </p:txBody>
      </p:sp>
      <p:pic>
        <p:nvPicPr>
          <p:cNvPr id="7176" name="Picture 8" descr="http://www.ccts.uky.edu/ccts/sites/default/files/vanhor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867" y="2286000"/>
            <a:ext cx="3505200" cy="178042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research.uky.edu/odyssey/images/gerhardt_g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91709"/>
            <a:ext cx="2859329" cy="43062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906C559-04FE-48C5-8875-B0D2FBF8E573}"/>
              </a:ext>
            </a:extLst>
          </p:cNvPr>
          <p:cNvPicPr>
            <a:picLocks noChangeAspect="1"/>
          </p:cNvPicPr>
          <p:nvPr/>
        </p:nvPicPr>
        <p:blipFill>
          <a:blip r:embed="rId4"/>
          <a:stretch>
            <a:fillRect/>
          </a:stretch>
        </p:blipFill>
        <p:spPr>
          <a:xfrm>
            <a:off x="6319471" y="5819773"/>
            <a:ext cx="2824530" cy="1036768"/>
          </a:xfrm>
          <a:prstGeom prst="rect">
            <a:avLst/>
          </a:prstGeom>
        </p:spPr>
      </p:pic>
    </p:spTree>
    <p:extLst>
      <p:ext uri="{BB962C8B-B14F-4D97-AF65-F5344CB8AC3E}">
        <p14:creationId xmlns:p14="http://schemas.microsoft.com/office/powerpoint/2010/main" val="192245403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381000" y="838200"/>
            <a:ext cx="8305800" cy="1905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76200" y="266700"/>
            <a:ext cx="8991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000" kern="0" dirty="0">
                <a:solidFill>
                  <a:schemeClr val="bg1"/>
                </a:solidFill>
              </a:rPr>
              <a:t>Center for Advanced Translational Stroke Science</a:t>
            </a:r>
          </a:p>
        </p:txBody>
      </p:sp>
      <p:sp>
        <p:nvSpPr>
          <p:cNvPr id="7" name="Content Placeholder 2"/>
          <p:cNvSpPr txBox="1">
            <a:spLocks/>
          </p:cNvSpPr>
          <p:nvPr/>
        </p:nvSpPr>
        <p:spPr>
          <a:xfrm>
            <a:off x="152400" y="4705322"/>
            <a:ext cx="8153400" cy="1066799"/>
          </a:xfrm>
          <a:prstGeom prst="rect">
            <a:avLst/>
          </a:prstGeom>
        </p:spPr>
        <p:txBody>
          <a:bodyPr numCol="2"/>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algn="ctr">
              <a:buFont typeface="Arial" charset="0"/>
              <a:buChar char="•"/>
            </a:pPr>
            <a:r>
              <a:rPr lang="en-US" sz="1600" kern="0" dirty="0">
                <a:solidFill>
                  <a:schemeClr val="bg1"/>
                </a:solidFill>
              </a:rPr>
              <a:t>BACTRAC </a:t>
            </a:r>
            <a:r>
              <a:rPr lang="en-US" sz="1600" kern="0" dirty="0" err="1">
                <a:solidFill>
                  <a:schemeClr val="bg1"/>
                </a:solidFill>
              </a:rPr>
              <a:t>Thrombectomy</a:t>
            </a:r>
            <a:r>
              <a:rPr lang="en-US" sz="1600" kern="0" dirty="0">
                <a:solidFill>
                  <a:schemeClr val="bg1"/>
                </a:solidFill>
              </a:rPr>
              <a:t> Tissue Bank</a:t>
            </a:r>
          </a:p>
          <a:p>
            <a:pPr lvl="1" algn="ctr">
              <a:buFont typeface="Arial" charset="0"/>
              <a:buChar char="•"/>
            </a:pPr>
            <a:r>
              <a:rPr lang="en-US" sz="1600" kern="0" dirty="0">
                <a:solidFill>
                  <a:schemeClr val="bg1"/>
                </a:solidFill>
              </a:rPr>
              <a:t>Inflammatory cascades in ischemic stroke</a:t>
            </a:r>
          </a:p>
          <a:p>
            <a:pPr lvl="1" algn="ctr">
              <a:buFont typeface="Arial" charset="0"/>
              <a:buChar char="•"/>
            </a:pPr>
            <a:endParaRPr lang="en-US" sz="1600" kern="0" dirty="0">
              <a:solidFill>
                <a:schemeClr val="bg1"/>
              </a:solidFill>
            </a:endParaRPr>
          </a:p>
          <a:p>
            <a:pPr lvl="1" algn="ctr">
              <a:buFont typeface="Arial" charset="0"/>
              <a:buChar char="•"/>
            </a:pPr>
            <a:r>
              <a:rPr lang="en-US" sz="1600" kern="0" dirty="0">
                <a:solidFill>
                  <a:schemeClr val="bg1"/>
                </a:solidFill>
              </a:rPr>
              <a:t>CBD in Subarachnoid Hemorrhage</a:t>
            </a:r>
          </a:p>
          <a:p>
            <a:pPr lvl="1" algn="ctr">
              <a:buFont typeface="Arial" charset="0"/>
              <a:buChar char="•"/>
            </a:pPr>
            <a:r>
              <a:rPr lang="en-US" sz="1600" kern="0" dirty="0">
                <a:solidFill>
                  <a:schemeClr val="bg1"/>
                </a:solidFill>
              </a:rPr>
              <a:t>Animal model and tissue bank for </a:t>
            </a:r>
            <a:r>
              <a:rPr lang="en-US" sz="1600" kern="0" dirty="0" err="1">
                <a:solidFill>
                  <a:schemeClr val="bg1"/>
                </a:solidFill>
              </a:rPr>
              <a:t>moyamoya</a:t>
            </a:r>
            <a:r>
              <a:rPr lang="en-US" sz="1600" kern="0" dirty="0">
                <a:solidFill>
                  <a:schemeClr val="bg1"/>
                </a:solidFill>
              </a:rPr>
              <a:t> syndrome</a:t>
            </a:r>
            <a:endParaRPr lang="en-US" sz="2400" kern="0" dirty="0">
              <a:solidFill>
                <a:schemeClr val="bg1"/>
              </a:solidFill>
            </a:endParaRPr>
          </a:p>
          <a:p>
            <a:pPr marL="400050" lvl="1" indent="0" algn="ctr">
              <a:buNone/>
            </a:pPr>
            <a:endParaRPr lang="en-US" sz="1600" kern="0" dirty="0">
              <a:solidFill>
                <a:schemeClr val="bg1"/>
              </a:solidFill>
            </a:endParaRPr>
          </a:p>
          <a:p>
            <a:pPr marL="400050" lvl="1" indent="0" algn="ctr">
              <a:buNone/>
            </a:pPr>
            <a:endParaRPr lang="en-US" sz="1600" kern="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929454"/>
            <a:ext cx="7581900" cy="2873707"/>
          </a:xfrm>
          <a:prstGeom prst="rect">
            <a:avLst/>
          </a:prstGeom>
        </p:spPr>
      </p:pic>
      <p:sp>
        <p:nvSpPr>
          <p:cNvPr id="5" name="TextBox 4"/>
          <p:cNvSpPr txBox="1"/>
          <p:nvPr/>
        </p:nvSpPr>
        <p:spPr>
          <a:xfrm>
            <a:off x="228600" y="3822211"/>
            <a:ext cx="8529084" cy="677108"/>
          </a:xfrm>
          <a:prstGeom prst="rect">
            <a:avLst/>
          </a:prstGeom>
          <a:noFill/>
        </p:spPr>
        <p:txBody>
          <a:bodyPr wrap="square" rtlCol="0">
            <a:spAutoFit/>
          </a:bodyPr>
          <a:lstStyle/>
          <a:p>
            <a:r>
              <a:rPr lang="en-US" sz="2000" kern="0" dirty="0">
                <a:solidFill>
                  <a:schemeClr val="bg1"/>
                </a:solidFill>
              </a:rPr>
              <a:t>Research Faculty: </a:t>
            </a:r>
            <a:r>
              <a:rPr lang="en-US" sz="1400" kern="0" dirty="0">
                <a:solidFill>
                  <a:schemeClr val="bg1"/>
                </a:solidFill>
              </a:rPr>
              <a:t>Keith Pennypacker, Ann Stowe, Justin Fraser, Jill Roberts, Doug Lukins</a:t>
            </a:r>
          </a:p>
          <a:p>
            <a:endParaRPr lang="en-US" dirty="0"/>
          </a:p>
        </p:txBody>
      </p:sp>
      <p:sp>
        <p:nvSpPr>
          <p:cNvPr id="8" name="TextBox 7"/>
          <p:cNvSpPr txBox="1"/>
          <p:nvPr/>
        </p:nvSpPr>
        <p:spPr>
          <a:xfrm>
            <a:off x="3581985" y="4299414"/>
            <a:ext cx="1980029" cy="369332"/>
          </a:xfrm>
          <a:prstGeom prst="rect">
            <a:avLst/>
          </a:prstGeom>
          <a:noFill/>
        </p:spPr>
        <p:txBody>
          <a:bodyPr wrap="none" rtlCol="0">
            <a:spAutoFit/>
          </a:bodyPr>
          <a:lstStyle/>
          <a:p>
            <a:r>
              <a:rPr lang="en-US" dirty="0"/>
              <a:t>Selected Projects</a:t>
            </a:r>
          </a:p>
        </p:txBody>
      </p:sp>
      <p:pic>
        <p:nvPicPr>
          <p:cNvPr id="9" name="Picture 8">
            <a:extLst>
              <a:ext uri="{FF2B5EF4-FFF2-40B4-BE49-F238E27FC236}">
                <a16:creationId xmlns:a16="http://schemas.microsoft.com/office/drawing/2014/main" id="{195A1FA6-8A83-48D7-9D4C-8251B001C7E4}"/>
              </a:ext>
            </a:extLst>
          </p:cNvPr>
          <p:cNvPicPr>
            <a:picLocks noChangeAspect="1"/>
          </p:cNvPicPr>
          <p:nvPr/>
        </p:nvPicPr>
        <p:blipFill>
          <a:blip r:embed="rId3"/>
          <a:stretch>
            <a:fillRect/>
          </a:stretch>
        </p:blipFill>
        <p:spPr>
          <a:xfrm>
            <a:off x="6552975" y="5858393"/>
            <a:ext cx="2591025" cy="951058"/>
          </a:xfrm>
          <a:prstGeom prst="rect">
            <a:avLst/>
          </a:prstGeom>
        </p:spPr>
      </p:pic>
    </p:spTree>
    <p:extLst>
      <p:ext uri="{BB962C8B-B14F-4D97-AF65-F5344CB8AC3E}">
        <p14:creationId xmlns:p14="http://schemas.microsoft.com/office/powerpoint/2010/main" val="336695768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sp>
        <p:nvSpPr>
          <p:cNvPr id="4" name="Title 3"/>
          <p:cNvSpPr txBox="1">
            <a:spLocks/>
          </p:cNvSpPr>
          <p:nvPr/>
        </p:nvSpPr>
        <p:spPr>
          <a:xfrm>
            <a:off x="457200" y="247650"/>
            <a:ext cx="5562600" cy="49274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3200" kern="0" dirty="0">
                <a:solidFill>
                  <a:schemeClr val="bg1"/>
                </a:solidFill>
              </a:rPr>
              <a:t>LEXINGTON</a:t>
            </a:r>
          </a:p>
        </p:txBody>
      </p:sp>
      <p:pic>
        <p:nvPicPr>
          <p:cNvPr id="4098" name="Picture 2" descr="http://www.bluegrassprivateinvestigations.com/lexington%20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740393"/>
            <a:ext cx="7124700" cy="220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pinimg.com/originals/6f/ba/d4/6fbad40eadfd1566df332993fc5b9ea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934085"/>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howtechnology.com/wp-content/uploads/2015/06/central-ky-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6661" y="2904067"/>
            <a:ext cx="3478646" cy="23190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ovelexington.files.wordpress.com/2014/04/tnl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7170" y="3200400"/>
            <a:ext cx="2874521" cy="19295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C7AD59-622B-44C8-881B-F6EA7765031E}"/>
              </a:ext>
            </a:extLst>
          </p:cNvPr>
          <p:cNvPicPr>
            <a:picLocks noChangeAspect="1"/>
          </p:cNvPicPr>
          <p:nvPr/>
        </p:nvPicPr>
        <p:blipFill>
          <a:blip r:embed="rId6"/>
          <a:stretch>
            <a:fillRect/>
          </a:stretch>
        </p:blipFill>
        <p:spPr>
          <a:xfrm>
            <a:off x="6552975" y="5884119"/>
            <a:ext cx="2591025" cy="951058"/>
          </a:xfrm>
          <a:prstGeom prst="rect">
            <a:avLst/>
          </a:prstGeom>
        </p:spPr>
      </p:pic>
    </p:spTree>
    <p:extLst>
      <p:ext uri="{BB962C8B-B14F-4D97-AF65-F5344CB8AC3E}">
        <p14:creationId xmlns:p14="http://schemas.microsoft.com/office/powerpoint/2010/main" val="2043737230"/>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sp>
        <p:nvSpPr>
          <p:cNvPr id="4" name="Title 3"/>
          <p:cNvSpPr txBox="1">
            <a:spLocks/>
          </p:cNvSpPr>
          <p:nvPr/>
        </p:nvSpPr>
        <p:spPr>
          <a:xfrm>
            <a:off x="457200" y="24765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endParaRPr lang="en-US" sz="3200" kern="0" dirty="0">
              <a:solidFill>
                <a:schemeClr val="bg1"/>
              </a:solidFill>
            </a:endParaRPr>
          </a:p>
        </p:txBody>
      </p:sp>
      <p:sp>
        <p:nvSpPr>
          <p:cNvPr id="7" name="Content Placeholder 2"/>
          <p:cNvSpPr txBox="1">
            <a:spLocks/>
          </p:cNvSpPr>
          <p:nvPr/>
        </p:nvSpPr>
        <p:spPr>
          <a:xfrm>
            <a:off x="4267200" y="990600"/>
            <a:ext cx="4419600" cy="5016692"/>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109728" indent="0">
              <a:buFontTx/>
              <a:buNone/>
            </a:pPr>
            <a:endParaRPr lang="en-US" kern="0" dirty="0">
              <a:solidFill>
                <a:schemeClr val="bg1"/>
              </a:solidFill>
            </a:endParaRPr>
          </a:p>
        </p:txBody>
      </p:sp>
      <p:sp>
        <p:nvSpPr>
          <p:cNvPr id="8" name="Title 3"/>
          <p:cNvSpPr txBox="1">
            <a:spLocks/>
          </p:cNvSpPr>
          <p:nvPr/>
        </p:nvSpPr>
        <p:spPr>
          <a:xfrm>
            <a:off x="619125" y="103717"/>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4000" kern="0" dirty="0">
                <a:solidFill>
                  <a:schemeClr val="bg1"/>
                </a:solidFill>
              </a:rPr>
              <a:t>Horse Capital of the World</a:t>
            </a:r>
          </a:p>
          <a:p>
            <a:pPr algn="r"/>
            <a:endParaRPr lang="en-US" sz="3200" kern="0" dirty="0">
              <a:solidFill>
                <a:schemeClr val="bg1"/>
              </a:solidFill>
            </a:endParaRPr>
          </a:p>
        </p:txBody>
      </p:sp>
      <p:cxnSp>
        <p:nvCxnSpPr>
          <p:cNvPr id="9" name="Straight Connector 8"/>
          <p:cNvCxnSpPr/>
          <p:nvPr/>
        </p:nvCxnSpPr>
        <p:spPr>
          <a:xfrm>
            <a:off x="229658" y="773642"/>
            <a:ext cx="8467725" cy="1905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11" name="Content Placeholder 2"/>
          <p:cNvSpPr txBox="1">
            <a:spLocks/>
          </p:cNvSpPr>
          <p:nvPr/>
        </p:nvSpPr>
        <p:spPr>
          <a:xfrm>
            <a:off x="273050" y="914400"/>
            <a:ext cx="8458200" cy="1447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800" kern="0" dirty="0">
                <a:solidFill>
                  <a:schemeClr val="bg1"/>
                </a:solidFill>
              </a:rPr>
              <a:t>Lexington-Fayette County 					</a:t>
            </a:r>
            <a:r>
              <a:rPr lang="en-US" sz="1800" b="1" kern="0" dirty="0">
                <a:solidFill>
                  <a:schemeClr val="bg1"/>
                </a:solidFill>
              </a:rPr>
              <a:t>Weather</a:t>
            </a:r>
            <a:endParaRPr lang="en-US" sz="1800" kern="0" dirty="0">
              <a:solidFill>
                <a:schemeClr val="bg1"/>
              </a:solidFill>
            </a:endParaRPr>
          </a:p>
          <a:p>
            <a:pPr marL="0" indent="0">
              <a:buNone/>
            </a:pPr>
            <a:r>
              <a:rPr lang="en-US" sz="1800" kern="0" dirty="0">
                <a:solidFill>
                  <a:schemeClr val="bg1"/>
                </a:solidFill>
              </a:rPr>
              <a:t>Population estimate is 323,780				</a:t>
            </a:r>
            <a:r>
              <a:rPr lang="en-US" sz="1400" kern="0" dirty="0">
                <a:solidFill>
                  <a:schemeClr val="bg1"/>
                </a:solidFill>
              </a:rPr>
              <a:t>Spring: 55-80</a:t>
            </a:r>
            <a:r>
              <a:rPr lang="en-US" sz="1400" kern="0" dirty="0">
                <a:solidFill>
                  <a:schemeClr val="bg1"/>
                </a:solidFill>
                <a:sym typeface="Symbol"/>
              </a:rPr>
              <a:t></a:t>
            </a:r>
            <a:endParaRPr lang="en-US" sz="1400" kern="0" dirty="0">
              <a:solidFill>
                <a:schemeClr val="bg1"/>
              </a:solidFill>
            </a:endParaRPr>
          </a:p>
          <a:p>
            <a:pPr marL="0" indent="0">
              <a:buNone/>
            </a:pPr>
            <a:r>
              <a:rPr lang="en-US" sz="1800" kern="0" dirty="0">
                <a:solidFill>
                  <a:schemeClr val="bg1"/>
                </a:solidFill>
              </a:rPr>
              <a:t>				</a:t>
            </a:r>
            <a:r>
              <a:rPr lang="en-US" sz="1400" kern="0" dirty="0">
                <a:solidFill>
                  <a:schemeClr val="bg1"/>
                </a:solidFill>
              </a:rPr>
              <a:t>		                 	Summer: 74-89</a:t>
            </a:r>
            <a:r>
              <a:rPr lang="en-US" sz="1400" kern="0" dirty="0">
                <a:solidFill>
                  <a:schemeClr val="bg1"/>
                </a:solidFill>
                <a:sym typeface="Symbol"/>
              </a:rPr>
              <a:t></a:t>
            </a:r>
          </a:p>
          <a:p>
            <a:pPr marL="0" indent="0">
              <a:buNone/>
            </a:pPr>
            <a:r>
              <a:rPr lang="en-US" sz="1400" kern="0" dirty="0">
                <a:solidFill>
                  <a:schemeClr val="bg1"/>
                </a:solidFill>
                <a:sym typeface="Symbol"/>
              </a:rPr>
              <a:t>							</a:t>
            </a:r>
            <a:r>
              <a:rPr lang="en-US" sz="1400" kern="0" dirty="0">
                <a:solidFill>
                  <a:schemeClr val="bg1"/>
                </a:solidFill>
              </a:rPr>
              <a:t>Fall: 44-79</a:t>
            </a:r>
            <a:r>
              <a:rPr lang="en-US" sz="1400" kern="0" dirty="0">
                <a:solidFill>
                  <a:schemeClr val="bg1"/>
                </a:solidFill>
                <a:sym typeface="Symbol"/>
              </a:rPr>
              <a:t></a:t>
            </a:r>
          </a:p>
          <a:p>
            <a:pPr marL="0" indent="0">
              <a:buNone/>
            </a:pPr>
            <a:r>
              <a:rPr lang="en-US" sz="1400" kern="0" dirty="0">
                <a:solidFill>
                  <a:schemeClr val="bg1"/>
                </a:solidFill>
                <a:sym typeface="Symbol"/>
              </a:rPr>
              <a:t>							</a:t>
            </a:r>
            <a:r>
              <a:rPr lang="en-US" sz="1400" kern="0" dirty="0">
                <a:solidFill>
                  <a:schemeClr val="bg1"/>
                </a:solidFill>
              </a:rPr>
              <a:t>Winter: 25-66</a:t>
            </a:r>
            <a:r>
              <a:rPr lang="en-US" sz="1400" kern="0" dirty="0">
                <a:solidFill>
                  <a:schemeClr val="bg1"/>
                </a:solidFill>
                <a:sym typeface="Symbol"/>
              </a:rPr>
              <a:t></a:t>
            </a:r>
            <a:endParaRPr lang="en-US" sz="1400" kern="0" dirty="0">
              <a:solidFill>
                <a:schemeClr val="bg1"/>
              </a:solidFill>
            </a:endParaRPr>
          </a:p>
          <a:p>
            <a:pPr marL="0" indent="0" algn="r">
              <a:buNone/>
            </a:pPr>
            <a:endParaRPr lang="en-US" sz="1400" kern="0" dirty="0">
              <a:solidFill>
                <a:schemeClr val="bg1"/>
              </a:solidFill>
            </a:endParaRPr>
          </a:p>
          <a:p>
            <a:pPr marL="0" indent="0">
              <a:buNone/>
            </a:pPr>
            <a:endParaRPr lang="en-US" sz="2000" kern="0" dirty="0">
              <a:solidFill>
                <a:schemeClr val="bg1"/>
              </a:solidFill>
            </a:endParaRPr>
          </a:p>
          <a:p>
            <a:pPr marL="0" indent="0">
              <a:buNone/>
            </a:pPr>
            <a:endParaRPr lang="en-US" sz="2200" kern="0" dirty="0">
              <a:solidFill>
                <a:schemeClr val="bg1"/>
              </a:solidFill>
            </a:endParaRPr>
          </a:p>
          <a:p>
            <a:pPr marL="0" indent="0">
              <a:buNone/>
            </a:pPr>
            <a:endParaRPr lang="en-US" sz="2400" kern="0" dirty="0">
              <a:solidFill>
                <a:schemeClr val="bg1"/>
              </a:solidFill>
            </a:endParaRPr>
          </a:p>
          <a:p>
            <a:pPr marL="109728" indent="0">
              <a:buFontTx/>
              <a:buNone/>
            </a:pPr>
            <a:endParaRPr lang="en-US" kern="0" dirty="0">
              <a:solidFill>
                <a:schemeClr val="bg1"/>
              </a:solidFill>
            </a:endParaRPr>
          </a:p>
        </p:txBody>
      </p:sp>
      <p:pic>
        <p:nvPicPr>
          <p:cNvPr id="3" name="Picture 8" descr="Image result for lexington ky horse capital of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58" y="1618009"/>
            <a:ext cx="3429000" cy="24205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exington ky horse capital of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050" y="1828799"/>
            <a:ext cx="3030627" cy="1953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966137-2895-41FB-90D4-BB2EB365F7E1}"/>
              </a:ext>
            </a:extLst>
          </p:cNvPr>
          <p:cNvPicPr>
            <a:picLocks noChangeAspect="1"/>
          </p:cNvPicPr>
          <p:nvPr/>
        </p:nvPicPr>
        <p:blipFill>
          <a:blip r:embed="rId4"/>
          <a:stretch>
            <a:fillRect/>
          </a:stretch>
        </p:blipFill>
        <p:spPr>
          <a:xfrm>
            <a:off x="6552975" y="5860774"/>
            <a:ext cx="2591025" cy="951058"/>
          </a:xfrm>
          <a:prstGeom prst="rect">
            <a:avLst/>
          </a:prstGeom>
        </p:spPr>
      </p:pic>
      <p:pic>
        <p:nvPicPr>
          <p:cNvPr id="6" name="Picture 5">
            <a:extLst>
              <a:ext uri="{FF2B5EF4-FFF2-40B4-BE49-F238E27FC236}">
                <a16:creationId xmlns:a16="http://schemas.microsoft.com/office/drawing/2014/main" id="{C4B7E276-1501-4F37-B0B2-8F54D21D375F}"/>
              </a:ext>
            </a:extLst>
          </p:cNvPr>
          <p:cNvPicPr>
            <a:picLocks noChangeAspect="1"/>
          </p:cNvPicPr>
          <p:nvPr/>
        </p:nvPicPr>
        <p:blipFill>
          <a:blip r:embed="rId5"/>
          <a:stretch>
            <a:fillRect/>
          </a:stretch>
        </p:blipFill>
        <p:spPr>
          <a:xfrm>
            <a:off x="185831" y="4123808"/>
            <a:ext cx="6291169" cy="2083556"/>
          </a:xfrm>
          <a:prstGeom prst="rect">
            <a:avLst/>
          </a:prstGeom>
        </p:spPr>
      </p:pic>
      <p:pic>
        <p:nvPicPr>
          <p:cNvPr id="10" name="Picture 9">
            <a:extLst>
              <a:ext uri="{FF2B5EF4-FFF2-40B4-BE49-F238E27FC236}">
                <a16:creationId xmlns:a16="http://schemas.microsoft.com/office/drawing/2014/main" id="{79830700-C64E-4AEF-9752-42CD6A877DE3}"/>
              </a:ext>
            </a:extLst>
          </p:cNvPr>
          <p:cNvPicPr>
            <a:picLocks noChangeAspect="1"/>
          </p:cNvPicPr>
          <p:nvPr/>
        </p:nvPicPr>
        <p:blipFill>
          <a:blip r:embed="rId6"/>
          <a:stretch>
            <a:fillRect/>
          </a:stretch>
        </p:blipFill>
        <p:spPr>
          <a:xfrm>
            <a:off x="6552976" y="3916163"/>
            <a:ext cx="2405194" cy="1346117"/>
          </a:xfrm>
          <a:prstGeom prst="rect">
            <a:avLst/>
          </a:prstGeom>
        </p:spPr>
      </p:pic>
    </p:spTree>
    <p:extLst>
      <p:ext uri="{BB962C8B-B14F-4D97-AF65-F5344CB8AC3E}">
        <p14:creationId xmlns:p14="http://schemas.microsoft.com/office/powerpoint/2010/main" val="2696748007"/>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sp>
        <p:nvSpPr>
          <p:cNvPr id="4" name="Title 3"/>
          <p:cNvSpPr txBox="1">
            <a:spLocks/>
          </p:cNvSpPr>
          <p:nvPr/>
        </p:nvSpPr>
        <p:spPr>
          <a:xfrm>
            <a:off x="457200" y="247650"/>
            <a:ext cx="5410200" cy="49274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3200" kern="0" dirty="0">
                <a:solidFill>
                  <a:schemeClr val="bg1"/>
                </a:solidFill>
              </a:rPr>
              <a:t>The University</a:t>
            </a:r>
          </a:p>
        </p:txBody>
      </p:sp>
      <p:pic>
        <p:nvPicPr>
          <p:cNvPr id="3" name="Picture 2">
            <a:extLst>
              <a:ext uri="{FF2B5EF4-FFF2-40B4-BE49-F238E27FC236}">
                <a16:creationId xmlns:a16="http://schemas.microsoft.com/office/drawing/2014/main" id="{30C7AD59-622B-44C8-881B-F6EA7765031E}"/>
              </a:ext>
            </a:extLst>
          </p:cNvPr>
          <p:cNvPicPr>
            <a:picLocks noChangeAspect="1"/>
          </p:cNvPicPr>
          <p:nvPr/>
        </p:nvPicPr>
        <p:blipFill>
          <a:blip r:embed="rId2"/>
          <a:stretch>
            <a:fillRect/>
          </a:stretch>
        </p:blipFill>
        <p:spPr>
          <a:xfrm>
            <a:off x="6552975" y="5884119"/>
            <a:ext cx="2591025" cy="951058"/>
          </a:xfrm>
          <a:prstGeom prst="rect">
            <a:avLst/>
          </a:prstGeom>
        </p:spPr>
      </p:pic>
      <p:pic>
        <p:nvPicPr>
          <p:cNvPr id="5" name="Picture 4">
            <a:extLst>
              <a:ext uri="{FF2B5EF4-FFF2-40B4-BE49-F238E27FC236}">
                <a16:creationId xmlns:a16="http://schemas.microsoft.com/office/drawing/2014/main" id="{DDC8AE83-2254-427F-A522-7D14470A076C}"/>
              </a:ext>
            </a:extLst>
          </p:cNvPr>
          <p:cNvPicPr>
            <a:picLocks noChangeAspect="1"/>
          </p:cNvPicPr>
          <p:nvPr/>
        </p:nvPicPr>
        <p:blipFill>
          <a:blip r:embed="rId3"/>
          <a:stretch>
            <a:fillRect/>
          </a:stretch>
        </p:blipFill>
        <p:spPr>
          <a:xfrm>
            <a:off x="457200" y="740393"/>
            <a:ext cx="2499577" cy="1085182"/>
          </a:xfrm>
          <a:prstGeom prst="rect">
            <a:avLst/>
          </a:prstGeom>
        </p:spPr>
      </p:pic>
      <p:pic>
        <p:nvPicPr>
          <p:cNvPr id="6" name="Picture 5">
            <a:extLst>
              <a:ext uri="{FF2B5EF4-FFF2-40B4-BE49-F238E27FC236}">
                <a16:creationId xmlns:a16="http://schemas.microsoft.com/office/drawing/2014/main" id="{2108D279-DF29-444C-A72F-010D76B5BA95}"/>
              </a:ext>
            </a:extLst>
          </p:cNvPr>
          <p:cNvPicPr>
            <a:picLocks noChangeAspect="1"/>
          </p:cNvPicPr>
          <p:nvPr/>
        </p:nvPicPr>
        <p:blipFill>
          <a:blip r:embed="rId4"/>
          <a:stretch>
            <a:fillRect/>
          </a:stretch>
        </p:blipFill>
        <p:spPr>
          <a:xfrm>
            <a:off x="6019800" y="803893"/>
            <a:ext cx="2462997" cy="1158340"/>
          </a:xfrm>
          <a:prstGeom prst="rect">
            <a:avLst/>
          </a:prstGeom>
        </p:spPr>
      </p:pic>
      <p:sp>
        <p:nvSpPr>
          <p:cNvPr id="7" name="Rectangle 6">
            <a:extLst>
              <a:ext uri="{FF2B5EF4-FFF2-40B4-BE49-F238E27FC236}">
                <a16:creationId xmlns:a16="http://schemas.microsoft.com/office/drawing/2014/main" id="{56F59D45-9BFC-41AE-A58A-FD15F9001D44}"/>
              </a:ext>
            </a:extLst>
          </p:cNvPr>
          <p:cNvSpPr/>
          <p:nvPr/>
        </p:nvSpPr>
        <p:spPr>
          <a:xfrm>
            <a:off x="457200" y="2133599"/>
            <a:ext cx="3962400" cy="3416320"/>
          </a:xfrm>
          <a:prstGeom prst="rect">
            <a:avLst/>
          </a:prstGeom>
        </p:spPr>
        <p:txBody>
          <a:bodyPr wrap="square">
            <a:spAutoFit/>
          </a:bodyPr>
          <a:lstStyle/>
          <a:p>
            <a:r>
              <a:rPr lang="en-US" dirty="0">
                <a:solidFill>
                  <a:schemeClr val="bg1"/>
                </a:solidFill>
              </a:rPr>
              <a:t>Top 20 NIH funded </a:t>
            </a:r>
          </a:p>
          <a:p>
            <a:endParaRPr lang="en-US" dirty="0">
              <a:solidFill>
                <a:schemeClr val="bg1"/>
              </a:solidFill>
            </a:endParaRPr>
          </a:p>
          <a:p>
            <a:r>
              <a:rPr lang="en-US" dirty="0">
                <a:solidFill>
                  <a:schemeClr val="bg1"/>
                </a:solidFill>
              </a:rPr>
              <a:t>Collaborations throughout</a:t>
            </a:r>
          </a:p>
          <a:p>
            <a:pPr marL="285750" indent="-285750">
              <a:buFont typeface="Arial" panose="020B0604020202020204" pitchFamily="34" charset="0"/>
              <a:buChar char="•"/>
            </a:pPr>
            <a:r>
              <a:rPr lang="en-US" dirty="0">
                <a:solidFill>
                  <a:schemeClr val="bg1"/>
                </a:solidFill>
              </a:rPr>
              <a:t>Med Center</a:t>
            </a:r>
          </a:p>
          <a:p>
            <a:pPr marL="285750" indent="-285750">
              <a:buFont typeface="Wingdings" panose="05000000000000000000" pitchFamily="2" charset="2"/>
              <a:buChar char="v"/>
            </a:pPr>
            <a:r>
              <a:rPr lang="en-US" dirty="0">
                <a:solidFill>
                  <a:schemeClr val="bg1"/>
                </a:solidFill>
              </a:rPr>
              <a:t>Neurocritical care</a:t>
            </a:r>
          </a:p>
          <a:p>
            <a:pPr marL="285750" indent="-285750">
              <a:buFont typeface="Wingdings" panose="05000000000000000000" pitchFamily="2" charset="2"/>
              <a:buChar char="v"/>
            </a:pPr>
            <a:r>
              <a:rPr lang="en-US" dirty="0">
                <a:solidFill>
                  <a:schemeClr val="bg1"/>
                </a:solidFill>
              </a:rPr>
              <a:t>Emergency department</a:t>
            </a:r>
          </a:p>
          <a:p>
            <a:pPr marL="285750" indent="-285750">
              <a:buFont typeface="Wingdings" panose="05000000000000000000" pitchFamily="2" charset="2"/>
              <a:buChar char="v"/>
            </a:pPr>
            <a:r>
              <a:rPr lang="en-US" dirty="0">
                <a:solidFill>
                  <a:schemeClr val="bg1"/>
                </a:solidFill>
              </a:rPr>
              <a:t>Neuroscience institute</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University</a:t>
            </a:r>
          </a:p>
          <a:p>
            <a:pPr marL="285750" indent="-285750">
              <a:buFont typeface="Wingdings" panose="05000000000000000000" pitchFamily="2" charset="2"/>
              <a:buChar char="v"/>
            </a:pPr>
            <a:r>
              <a:rPr lang="en-US" dirty="0">
                <a:solidFill>
                  <a:schemeClr val="bg1"/>
                </a:solidFill>
              </a:rPr>
              <a:t>Basic and translational stroke science</a:t>
            </a:r>
          </a:p>
          <a:p>
            <a:pPr marL="285750" indent="-285750">
              <a:buFont typeface="Wingdings" panose="05000000000000000000" pitchFamily="2" charset="2"/>
              <a:buChar char="v"/>
            </a:pPr>
            <a:r>
              <a:rPr lang="en-US" dirty="0">
                <a:solidFill>
                  <a:schemeClr val="bg1"/>
                </a:solidFill>
              </a:rPr>
              <a:t>Incentivized collaboration </a:t>
            </a:r>
          </a:p>
        </p:txBody>
      </p:sp>
      <p:pic>
        <p:nvPicPr>
          <p:cNvPr id="8" name="Picture 7">
            <a:extLst>
              <a:ext uri="{FF2B5EF4-FFF2-40B4-BE49-F238E27FC236}">
                <a16:creationId xmlns:a16="http://schemas.microsoft.com/office/drawing/2014/main" id="{BEE588AD-7216-42BD-A100-4C2E5F7A333E}"/>
              </a:ext>
            </a:extLst>
          </p:cNvPr>
          <p:cNvPicPr>
            <a:picLocks noChangeAspect="1"/>
          </p:cNvPicPr>
          <p:nvPr/>
        </p:nvPicPr>
        <p:blipFill>
          <a:blip r:embed="rId5"/>
          <a:stretch>
            <a:fillRect/>
          </a:stretch>
        </p:blipFill>
        <p:spPr>
          <a:xfrm>
            <a:off x="3428887" y="2092269"/>
            <a:ext cx="4419600" cy="2442016"/>
          </a:xfrm>
          <a:prstGeom prst="rect">
            <a:avLst/>
          </a:prstGeom>
        </p:spPr>
      </p:pic>
      <p:pic>
        <p:nvPicPr>
          <p:cNvPr id="9" name="Picture 8">
            <a:extLst>
              <a:ext uri="{FF2B5EF4-FFF2-40B4-BE49-F238E27FC236}">
                <a16:creationId xmlns:a16="http://schemas.microsoft.com/office/drawing/2014/main" id="{21BFE745-2830-41A6-B249-80F3F4C74615}"/>
              </a:ext>
            </a:extLst>
          </p:cNvPr>
          <p:cNvPicPr>
            <a:picLocks noChangeAspect="1"/>
          </p:cNvPicPr>
          <p:nvPr/>
        </p:nvPicPr>
        <p:blipFill>
          <a:blip r:embed="rId6"/>
          <a:stretch>
            <a:fillRect/>
          </a:stretch>
        </p:blipFill>
        <p:spPr>
          <a:xfrm>
            <a:off x="4419600" y="4596903"/>
            <a:ext cx="2438400" cy="1366447"/>
          </a:xfrm>
          <a:prstGeom prst="rect">
            <a:avLst/>
          </a:prstGeom>
        </p:spPr>
      </p:pic>
    </p:spTree>
    <p:extLst>
      <p:ext uri="{BB962C8B-B14F-4D97-AF65-F5344CB8AC3E}">
        <p14:creationId xmlns:p14="http://schemas.microsoft.com/office/powerpoint/2010/main" val="3687113521"/>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447675" y="990599"/>
            <a:ext cx="824865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95300" y="266700"/>
            <a:ext cx="8077200" cy="10287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4000" kern="0" dirty="0">
                <a:solidFill>
                  <a:schemeClr val="bg1"/>
                </a:solidFill>
              </a:rPr>
              <a:t>Childcare</a:t>
            </a:r>
          </a:p>
        </p:txBody>
      </p:sp>
      <p:sp>
        <p:nvSpPr>
          <p:cNvPr id="7" name="Content Placeholder 2"/>
          <p:cNvSpPr txBox="1">
            <a:spLocks/>
          </p:cNvSpPr>
          <p:nvPr/>
        </p:nvSpPr>
        <p:spPr>
          <a:xfrm>
            <a:off x="381000" y="1134159"/>
            <a:ext cx="8315325" cy="412364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buNone/>
            </a:pPr>
            <a:r>
              <a:rPr lang="en-US" sz="1800" dirty="0">
                <a:solidFill>
                  <a:schemeClr val="bg1"/>
                </a:solidFill>
              </a:rPr>
              <a:t>http://www.uky.edu/hr/work-life/resources-for-parents/childcare-options</a:t>
            </a:r>
            <a:endParaRPr lang="en-US" sz="1800" kern="0" dirty="0">
              <a:solidFill>
                <a:schemeClr val="bg1"/>
              </a:solidFill>
            </a:endParaRPr>
          </a:p>
          <a:p>
            <a:pPr marL="457200" lvl="1" indent="0">
              <a:buNone/>
            </a:pPr>
            <a:endParaRPr lang="en-US" sz="1600" kern="0" dirty="0">
              <a:solidFill>
                <a:schemeClr val="bg1"/>
              </a:solidFill>
            </a:endParaRPr>
          </a:p>
          <a:p>
            <a:r>
              <a:rPr lang="en-US" sz="2000" kern="0" dirty="0">
                <a:solidFill>
                  <a:schemeClr val="bg1"/>
                </a:solidFill>
              </a:rPr>
              <a:t>The UK Early Childhood Laboratory (ECL)</a:t>
            </a:r>
          </a:p>
          <a:p>
            <a:r>
              <a:rPr lang="en-US" sz="2000" kern="0" dirty="0">
                <a:solidFill>
                  <a:schemeClr val="bg1"/>
                </a:solidFill>
              </a:rPr>
              <a:t>Woodland Early Learning Center at the University of Kentucky</a:t>
            </a:r>
          </a:p>
          <a:p>
            <a:r>
              <a:rPr lang="en-US" sz="2000" kern="0" dirty="0">
                <a:solidFill>
                  <a:schemeClr val="bg1"/>
                </a:solidFill>
              </a:rPr>
              <a:t>Child Development Center of the Bluegrass</a:t>
            </a:r>
          </a:p>
          <a:p>
            <a:pPr marL="0" indent="0">
              <a:buNone/>
            </a:pPr>
            <a:endParaRPr lang="en-US" sz="2000" kern="0" dirty="0">
              <a:solidFill>
                <a:schemeClr val="bg1"/>
              </a:solidFill>
            </a:endParaRPr>
          </a:p>
          <a:p>
            <a:pPr marL="0" indent="0">
              <a:buNone/>
            </a:pPr>
            <a:endParaRPr lang="en-US" sz="2000" kern="0" dirty="0">
              <a:solidFill>
                <a:schemeClr val="bg1"/>
              </a:solidFill>
            </a:endParaRPr>
          </a:p>
          <a:p>
            <a:pPr marL="0" indent="0">
              <a:buNone/>
            </a:pPr>
            <a:endParaRPr lang="en-US" sz="2000" kern="0" dirty="0">
              <a:solidFill>
                <a:schemeClr val="bg1"/>
              </a:solidFill>
            </a:endParaRPr>
          </a:p>
          <a:p>
            <a:pPr marL="0" indent="0">
              <a:buNone/>
            </a:pPr>
            <a:endParaRPr lang="en-US" sz="2000" kern="0" dirty="0">
              <a:solidFill>
                <a:schemeClr val="bg1"/>
              </a:solidFill>
            </a:endParaRPr>
          </a:p>
          <a:p>
            <a:pPr marL="0" indent="0">
              <a:buNone/>
            </a:pPr>
            <a:endParaRPr lang="en-US" sz="2000" kern="0" dirty="0">
              <a:solidFill>
                <a:schemeClr val="bg1"/>
              </a:solidFill>
            </a:endParaRPr>
          </a:p>
          <a:p>
            <a:pPr marL="0" lvl="1" indent="0">
              <a:buNone/>
            </a:pPr>
            <a:r>
              <a:rPr lang="en-US" sz="1400" i="1" kern="0" dirty="0">
                <a:solidFill>
                  <a:schemeClr val="bg1"/>
                </a:solidFill>
              </a:rPr>
              <a:t>UK does not endorse any of the child care providers on this site. We provide the link as a tool to help you make a selection</a:t>
            </a:r>
          </a:p>
          <a:p>
            <a:pPr marL="0" indent="0">
              <a:buNone/>
            </a:pPr>
            <a:endParaRPr lang="en-US" sz="2000" kern="0" dirty="0">
              <a:solidFill>
                <a:schemeClr val="bg1"/>
              </a:solidFill>
            </a:endParaRPr>
          </a:p>
          <a:p>
            <a:endParaRPr lang="en-US" sz="2000" kern="0" dirty="0">
              <a:solidFill>
                <a:schemeClr val="bg1"/>
              </a:solidFill>
            </a:endParaRPr>
          </a:p>
        </p:txBody>
      </p:sp>
      <p:sp>
        <p:nvSpPr>
          <p:cNvPr id="9" name="Content Placeholder 2"/>
          <p:cNvSpPr txBox="1">
            <a:spLocks/>
          </p:cNvSpPr>
          <p:nvPr/>
        </p:nvSpPr>
        <p:spPr>
          <a:xfrm>
            <a:off x="609600" y="1676400"/>
            <a:ext cx="7772400" cy="3770217"/>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00050" lvl="1" indent="0">
              <a:buNone/>
            </a:pPr>
            <a:endParaRPr lang="en-US" sz="2000" kern="0" dirty="0">
              <a:solidFill>
                <a:schemeClr val="bg1"/>
              </a:solidFill>
            </a:endParaRPr>
          </a:p>
          <a:p>
            <a:pPr marL="400050" lvl="1" indent="0">
              <a:buNone/>
            </a:pPr>
            <a:endParaRPr lang="en-US" sz="1600" kern="0" dirty="0">
              <a:solidFill>
                <a:schemeClr val="bg1"/>
              </a:solidFill>
            </a:endParaRPr>
          </a:p>
          <a:p>
            <a:pPr marL="400050" lvl="1" indent="0">
              <a:buNone/>
            </a:pPr>
            <a:endParaRPr lang="en-US" sz="1800" kern="0" dirty="0">
              <a:solidFill>
                <a:schemeClr val="bg1"/>
              </a:solidFill>
            </a:endParaRPr>
          </a:p>
          <a:p>
            <a:pPr marL="0" indent="0">
              <a:buNone/>
            </a:pPr>
            <a:endParaRPr lang="en-US" sz="2400" kern="0" dirty="0">
              <a:solidFill>
                <a:schemeClr val="bg1"/>
              </a:solidFill>
            </a:endParaRPr>
          </a:p>
          <a:p>
            <a:pPr marL="400050" lvl="1" indent="0">
              <a:buNone/>
            </a:pPr>
            <a:endParaRPr lang="en-US" sz="2000" kern="0" dirty="0">
              <a:solidFill>
                <a:schemeClr val="bg1"/>
              </a:solidFill>
            </a:endParaRPr>
          </a:p>
          <a:p>
            <a:pPr marL="109728" indent="0">
              <a:buFontTx/>
              <a:buNone/>
            </a:pPr>
            <a:endParaRPr lang="en-US" kern="0" dirty="0">
              <a:solidFill>
                <a:schemeClr val="bg1"/>
              </a:solidFill>
            </a:endParaRPr>
          </a:p>
        </p:txBody>
      </p:sp>
      <p:pic>
        <p:nvPicPr>
          <p:cNvPr id="3" name="Picture 2">
            <a:extLst>
              <a:ext uri="{FF2B5EF4-FFF2-40B4-BE49-F238E27FC236}">
                <a16:creationId xmlns:a16="http://schemas.microsoft.com/office/drawing/2014/main" id="{92750A64-1416-43D5-93F8-881C5B23E74C}"/>
              </a:ext>
            </a:extLst>
          </p:cNvPr>
          <p:cNvPicPr>
            <a:picLocks noChangeAspect="1"/>
          </p:cNvPicPr>
          <p:nvPr/>
        </p:nvPicPr>
        <p:blipFill>
          <a:blip r:embed="rId2"/>
          <a:stretch>
            <a:fillRect/>
          </a:stretch>
        </p:blipFill>
        <p:spPr>
          <a:xfrm>
            <a:off x="6523158" y="5867401"/>
            <a:ext cx="2591025" cy="951058"/>
          </a:xfrm>
          <a:prstGeom prst="rect">
            <a:avLst/>
          </a:prstGeom>
        </p:spPr>
      </p:pic>
    </p:spTree>
    <p:extLst>
      <p:ext uri="{BB962C8B-B14F-4D97-AF65-F5344CB8AC3E}">
        <p14:creationId xmlns:p14="http://schemas.microsoft.com/office/powerpoint/2010/main" val="4259075362"/>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839200" cy="914399"/>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6" name="Straight Connector 5"/>
          <p:cNvCxnSpPr/>
          <p:nvPr/>
        </p:nvCxnSpPr>
        <p:spPr>
          <a:xfrm>
            <a:off x="447675" y="990599"/>
            <a:ext cx="8248650" cy="0"/>
          </a:xfrm>
          <a:prstGeom prst="line">
            <a:avLst/>
          </a:prstGeom>
          <a:ln cmpd="sng">
            <a:headEnd type="none" w="med" len="med"/>
            <a:tailEnd type="none" w="med" len="med"/>
          </a:ln>
          <a:effectLst>
            <a:outerShdw blurRad="152400" dist="317500" dir="5400000" sx="90000" sy="-19000" rotWithShape="0">
              <a:prstClr val="black">
                <a:alpha val="15000"/>
              </a:prstClr>
            </a:outerShdw>
          </a:effectLst>
        </p:spPr>
        <p:style>
          <a:lnRef idx="1">
            <a:schemeClr val="accent3"/>
          </a:lnRef>
          <a:fillRef idx="0">
            <a:schemeClr val="accent3"/>
          </a:fillRef>
          <a:effectRef idx="0">
            <a:schemeClr val="accent3"/>
          </a:effectRef>
          <a:fontRef idx="minor">
            <a:schemeClr val="tx1"/>
          </a:fontRef>
        </p:style>
      </p:cxnSp>
      <p:sp>
        <p:nvSpPr>
          <p:cNvPr id="4" name="Title 3"/>
          <p:cNvSpPr txBox="1">
            <a:spLocks/>
          </p:cNvSpPr>
          <p:nvPr/>
        </p:nvSpPr>
        <p:spPr>
          <a:xfrm>
            <a:off x="495300" y="266700"/>
            <a:ext cx="8077200" cy="10287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r"/>
            <a:r>
              <a:rPr lang="en-US" sz="4000" kern="0" dirty="0">
                <a:solidFill>
                  <a:schemeClr val="bg1"/>
                </a:solidFill>
              </a:rPr>
              <a:t>Fayette County Schools</a:t>
            </a:r>
          </a:p>
        </p:txBody>
      </p:sp>
      <p:sp>
        <p:nvSpPr>
          <p:cNvPr id="7" name="Content Placeholder 2"/>
          <p:cNvSpPr txBox="1">
            <a:spLocks/>
          </p:cNvSpPr>
          <p:nvPr/>
        </p:nvSpPr>
        <p:spPr>
          <a:xfrm>
            <a:off x="4648200" y="1481328"/>
            <a:ext cx="4038600" cy="452596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endParaRPr lang="en-US" kern="0" dirty="0">
              <a:solidFill>
                <a:schemeClr val="bg1"/>
              </a:solidFill>
            </a:endParaRPr>
          </a:p>
        </p:txBody>
      </p:sp>
      <p:sp>
        <p:nvSpPr>
          <p:cNvPr id="9" name="Content Placeholder 2"/>
          <p:cNvSpPr txBox="1">
            <a:spLocks/>
          </p:cNvSpPr>
          <p:nvPr/>
        </p:nvSpPr>
        <p:spPr>
          <a:xfrm>
            <a:off x="457199" y="1142999"/>
            <a:ext cx="4343401" cy="472440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400" kern="0" dirty="0">
                <a:solidFill>
                  <a:schemeClr val="bg1"/>
                </a:solidFill>
              </a:rPr>
              <a:t>Public</a:t>
            </a:r>
          </a:p>
          <a:p>
            <a:pPr marL="0" indent="0">
              <a:buNone/>
            </a:pPr>
            <a:r>
              <a:rPr lang="en-US" sz="2000" kern="0" dirty="0">
                <a:solidFill>
                  <a:schemeClr val="bg1"/>
                </a:solidFill>
              </a:rPr>
              <a:t>www.fcps.net</a:t>
            </a:r>
          </a:p>
          <a:p>
            <a:r>
              <a:rPr lang="en-US" sz="1800" kern="0" dirty="0">
                <a:solidFill>
                  <a:schemeClr val="bg1"/>
                </a:solidFill>
              </a:rPr>
              <a:t>37 elementary schools</a:t>
            </a:r>
          </a:p>
          <a:p>
            <a:r>
              <a:rPr lang="en-US" sz="1800" kern="0" dirty="0">
                <a:solidFill>
                  <a:schemeClr val="bg1"/>
                </a:solidFill>
              </a:rPr>
              <a:t>12 middle schools</a:t>
            </a:r>
          </a:p>
          <a:p>
            <a:r>
              <a:rPr lang="en-US" sz="1800" kern="0" dirty="0">
                <a:solidFill>
                  <a:schemeClr val="bg1"/>
                </a:solidFill>
              </a:rPr>
              <a:t>7 high schools</a:t>
            </a:r>
          </a:p>
          <a:p>
            <a:pPr marL="0" indent="0">
              <a:buNone/>
            </a:pPr>
            <a:r>
              <a:rPr lang="en-US" sz="1800" kern="0" dirty="0">
                <a:solidFill>
                  <a:schemeClr val="bg1"/>
                </a:solidFill>
              </a:rPr>
              <a:t>Magnet schools</a:t>
            </a:r>
          </a:p>
          <a:p>
            <a:r>
              <a:rPr lang="en-US" sz="1400" kern="0" dirty="0">
                <a:solidFill>
                  <a:schemeClr val="bg1"/>
                </a:solidFill>
              </a:rPr>
              <a:t>Gifted &amp; Talented Accelerated Programs in </a:t>
            </a:r>
            <a:r>
              <a:rPr lang="en-US" sz="1200" kern="0" dirty="0" err="1">
                <a:solidFill>
                  <a:schemeClr val="bg1"/>
                </a:solidFill>
              </a:rPr>
              <a:t>Tates</a:t>
            </a:r>
            <a:r>
              <a:rPr lang="en-US" sz="1200" kern="0" dirty="0">
                <a:solidFill>
                  <a:schemeClr val="bg1"/>
                </a:solidFill>
              </a:rPr>
              <a:t> Creek, Ashland &amp; </a:t>
            </a:r>
            <a:r>
              <a:rPr lang="en-US" sz="1200" kern="0" dirty="0" err="1">
                <a:solidFill>
                  <a:schemeClr val="bg1"/>
                </a:solidFill>
              </a:rPr>
              <a:t>Meadowthorpe</a:t>
            </a:r>
            <a:r>
              <a:rPr lang="en-US" sz="1200" kern="0" dirty="0">
                <a:solidFill>
                  <a:schemeClr val="bg1"/>
                </a:solidFill>
              </a:rPr>
              <a:t> Elementary, </a:t>
            </a:r>
            <a:r>
              <a:rPr lang="en-US" sz="1200" kern="0" dirty="0" err="1">
                <a:solidFill>
                  <a:schemeClr val="bg1"/>
                </a:solidFill>
              </a:rPr>
              <a:t>Tates</a:t>
            </a:r>
            <a:r>
              <a:rPr lang="en-US" sz="1200" kern="0" dirty="0">
                <a:solidFill>
                  <a:schemeClr val="bg1"/>
                </a:solidFill>
              </a:rPr>
              <a:t> Creek &amp; </a:t>
            </a:r>
            <a:r>
              <a:rPr lang="en-US" sz="1200" kern="0" dirty="0" err="1">
                <a:solidFill>
                  <a:schemeClr val="bg1"/>
                </a:solidFill>
              </a:rPr>
              <a:t>Winburn</a:t>
            </a:r>
            <a:r>
              <a:rPr lang="en-US" sz="1200" kern="0" dirty="0">
                <a:solidFill>
                  <a:schemeClr val="bg1"/>
                </a:solidFill>
              </a:rPr>
              <a:t> Middle &amp; Henry Clay High</a:t>
            </a:r>
          </a:p>
          <a:p>
            <a:r>
              <a:rPr lang="en-US" sz="1400" kern="0" dirty="0">
                <a:solidFill>
                  <a:schemeClr val="bg1"/>
                </a:solidFill>
              </a:rPr>
              <a:t>Maxwell Spanish Immersion</a:t>
            </a:r>
          </a:p>
          <a:p>
            <a:r>
              <a:rPr lang="en-US" sz="1400" kern="0" dirty="0">
                <a:solidFill>
                  <a:schemeClr val="bg1"/>
                </a:solidFill>
              </a:rPr>
              <a:t>Paul Laurence Dunbar HS (MSTC Program)</a:t>
            </a:r>
          </a:p>
          <a:p>
            <a:r>
              <a:rPr lang="en-US" sz="1400" kern="0" dirty="0">
                <a:solidFill>
                  <a:schemeClr val="bg1"/>
                </a:solidFill>
              </a:rPr>
              <a:t>Lexington Traditional</a:t>
            </a:r>
          </a:p>
          <a:p>
            <a:r>
              <a:rPr lang="en-US" sz="1400" kern="0" dirty="0">
                <a:solidFill>
                  <a:schemeClr val="bg1"/>
                </a:solidFill>
              </a:rPr>
              <a:t>Dixie Elementary</a:t>
            </a:r>
          </a:p>
          <a:p>
            <a:r>
              <a:rPr lang="en-US" sz="1400" kern="0" dirty="0">
                <a:solidFill>
                  <a:schemeClr val="bg1"/>
                </a:solidFill>
              </a:rPr>
              <a:t>Lafayette HS (Pre-Engineering)</a:t>
            </a:r>
          </a:p>
          <a:p>
            <a:r>
              <a:rPr lang="en-US" sz="1400" kern="0" dirty="0">
                <a:solidFill>
                  <a:schemeClr val="bg1"/>
                </a:solidFill>
              </a:rPr>
              <a:t>Frederick Douglas HS (Biomedical Sciences)</a:t>
            </a:r>
          </a:p>
          <a:p>
            <a:r>
              <a:rPr lang="en-US" sz="1400" kern="0" dirty="0">
                <a:solidFill>
                  <a:schemeClr val="bg1"/>
                </a:solidFill>
              </a:rPr>
              <a:t>Tates Creek HS (International Baccalaureate)</a:t>
            </a:r>
          </a:p>
          <a:p>
            <a:r>
              <a:rPr lang="en-US" sz="1400" kern="0" dirty="0">
                <a:solidFill>
                  <a:schemeClr val="bg1"/>
                </a:solidFill>
              </a:rPr>
              <a:t>Henry Clay HS (Liberal Arts Academy)</a:t>
            </a:r>
          </a:p>
          <a:p>
            <a:pPr marL="400050" lvl="1" indent="0">
              <a:buNone/>
            </a:pPr>
            <a:endParaRPr lang="en-US" sz="2000" kern="0" dirty="0">
              <a:solidFill>
                <a:schemeClr val="bg1"/>
              </a:solidFill>
            </a:endParaRPr>
          </a:p>
          <a:p>
            <a:pPr marL="400050" lvl="1" indent="0">
              <a:buNone/>
            </a:pPr>
            <a:endParaRPr lang="en-US" sz="1600" kern="0" dirty="0">
              <a:solidFill>
                <a:schemeClr val="bg1"/>
              </a:solidFill>
            </a:endParaRPr>
          </a:p>
          <a:p>
            <a:pPr marL="0" indent="0">
              <a:buNone/>
            </a:pPr>
            <a:endParaRPr lang="en-US" sz="2200" kern="0" dirty="0">
              <a:solidFill>
                <a:schemeClr val="bg1"/>
              </a:solidFill>
            </a:endParaRPr>
          </a:p>
          <a:p>
            <a:pPr marL="0" indent="0">
              <a:buNone/>
            </a:pPr>
            <a:endParaRPr lang="en-US" sz="2400" kern="0" dirty="0">
              <a:solidFill>
                <a:schemeClr val="bg1"/>
              </a:solidFill>
            </a:endParaRPr>
          </a:p>
          <a:p>
            <a:pPr marL="400050" lvl="1" indent="0">
              <a:buNone/>
            </a:pPr>
            <a:endParaRPr lang="en-US" sz="2000" kern="0" dirty="0">
              <a:solidFill>
                <a:schemeClr val="bg1"/>
              </a:solidFill>
            </a:endParaRPr>
          </a:p>
          <a:p>
            <a:pPr marL="109728" indent="0">
              <a:buFontTx/>
              <a:buNone/>
            </a:pPr>
            <a:endParaRPr lang="en-US" kern="0" dirty="0">
              <a:solidFill>
                <a:schemeClr val="bg1"/>
              </a:solidFill>
            </a:endParaRPr>
          </a:p>
        </p:txBody>
      </p:sp>
      <p:sp>
        <p:nvSpPr>
          <p:cNvPr id="10" name="Content Placeholder 2"/>
          <p:cNvSpPr txBox="1">
            <a:spLocks/>
          </p:cNvSpPr>
          <p:nvPr/>
        </p:nvSpPr>
        <p:spPr>
          <a:xfrm>
            <a:off x="4533900" y="1142999"/>
            <a:ext cx="4305300" cy="449580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2400" kern="0" dirty="0">
                <a:solidFill>
                  <a:schemeClr val="bg1"/>
                </a:solidFill>
              </a:rPr>
              <a:t>Private</a:t>
            </a:r>
          </a:p>
          <a:p>
            <a:pPr marL="0" indent="0">
              <a:buNone/>
            </a:pPr>
            <a:r>
              <a:rPr lang="en-US" sz="1800" kern="0" dirty="0">
                <a:solidFill>
                  <a:schemeClr val="bg1"/>
                </a:solidFill>
              </a:rPr>
              <a:t>http://www.privateschoolreview.com/county_private_schools/stateid/KY/county/21067#!all</a:t>
            </a:r>
          </a:p>
          <a:p>
            <a:r>
              <a:rPr lang="en-US" sz="2000" kern="0" dirty="0">
                <a:solidFill>
                  <a:schemeClr val="bg1"/>
                </a:solidFill>
              </a:rPr>
              <a:t>The Lexington School</a:t>
            </a:r>
          </a:p>
          <a:p>
            <a:r>
              <a:rPr lang="en-US" sz="2000" kern="0" dirty="0">
                <a:solidFill>
                  <a:schemeClr val="bg1"/>
                </a:solidFill>
              </a:rPr>
              <a:t>Sayre School</a:t>
            </a:r>
          </a:p>
          <a:p>
            <a:r>
              <a:rPr lang="en-US" sz="2000" kern="0" dirty="0">
                <a:solidFill>
                  <a:schemeClr val="bg1"/>
                </a:solidFill>
              </a:rPr>
              <a:t>Other </a:t>
            </a:r>
          </a:p>
          <a:p>
            <a:pPr lvl="1"/>
            <a:r>
              <a:rPr lang="en-US" sz="1400" kern="0" dirty="0">
                <a:solidFill>
                  <a:schemeClr val="bg1"/>
                </a:solidFill>
              </a:rPr>
              <a:t>Clays Mill Road Christian Academy</a:t>
            </a:r>
          </a:p>
          <a:p>
            <a:pPr lvl="1"/>
            <a:r>
              <a:rPr lang="en-US" sz="1400" kern="0" dirty="0">
                <a:solidFill>
                  <a:schemeClr val="bg1"/>
                </a:solidFill>
              </a:rPr>
              <a:t>Lexington Christian Academy</a:t>
            </a:r>
          </a:p>
          <a:p>
            <a:pPr lvl="1"/>
            <a:r>
              <a:rPr lang="en-US" sz="1400" kern="0" dirty="0">
                <a:solidFill>
                  <a:schemeClr val="bg1"/>
                </a:solidFill>
              </a:rPr>
              <a:t>Trinity Christian Academy</a:t>
            </a:r>
          </a:p>
          <a:p>
            <a:pPr lvl="1"/>
            <a:r>
              <a:rPr lang="en-US" sz="1400" kern="0" dirty="0">
                <a:solidFill>
                  <a:schemeClr val="bg1"/>
                </a:solidFill>
              </a:rPr>
              <a:t>Christ The King Catholic School</a:t>
            </a:r>
          </a:p>
          <a:p>
            <a:pPr lvl="1"/>
            <a:r>
              <a:rPr lang="en-US" sz="1400" kern="0" dirty="0">
                <a:solidFill>
                  <a:schemeClr val="bg1"/>
                </a:solidFill>
              </a:rPr>
              <a:t>Lexington Catholic School</a:t>
            </a:r>
          </a:p>
          <a:p>
            <a:pPr lvl="1"/>
            <a:r>
              <a:rPr lang="en-US" sz="1400" kern="0" dirty="0">
                <a:solidFill>
                  <a:schemeClr val="bg1"/>
                </a:solidFill>
              </a:rPr>
              <a:t>Mary Queen Of The Holy Rosary School</a:t>
            </a:r>
          </a:p>
          <a:p>
            <a:pPr lvl="1"/>
            <a:r>
              <a:rPr lang="en-US" sz="1400" kern="0" dirty="0">
                <a:solidFill>
                  <a:schemeClr val="bg1"/>
                </a:solidFill>
              </a:rPr>
              <a:t>Ss. Peter &amp; Paul Catholic School</a:t>
            </a:r>
          </a:p>
          <a:p>
            <a:pPr lvl="1"/>
            <a:r>
              <a:rPr lang="en-US" sz="1400" kern="0" dirty="0">
                <a:solidFill>
                  <a:schemeClr val="bg1"/>
                </a:solidFill>
              </a:rPr>
              <a:t>Seton Catholic School</a:t>
            </a:r>
          </a:p>
          <a:p>
            <a:pPr marL="400050" lvl="1" indent="0">
              <a:buNone/>
            </a:pPr>
            <a:endParaRPr lang="en-US" sz="1600" kern="0" dirty="0">
              <a:solidFill>
                <a:schemeClr val="bg1"/>
              </a:solidFill>
            </a:endParaRPr>
          </a:p>
          <a:p>
            <a:pPr marL="0" indent="0">
              <a:buNone/>
            </a:pPr>
            <a:endParaRPr lang="en-US" sz="2200" kern="0" dirty="0">
              <a:solidFill>
                <a:schemeClr val="bg1"/>
              </a:solidFill>
            </a:endParaRPr>
          </a:p>
          <a:p>
            <a:pPr marL="0" indent="0">
              <a:buNone/>
            </a:pPr>
            <a:endParaRPr lang="en-US" sz="2400" kern="0" dirty="0">
              <a:solidFill>
                <a:schemeClr val="bg1"/>
              </a:solidFill>
            </a:endParaRPr>
          </a:p>
          <a:p>
            <a:pPr marL="400050" lvl="1" indent="0">
              <a:buNone/>
            </a:pPr>
            <a:endParaRPr lang="en-US" sz="2000" kern="0" dirty="0">
              <a:solidFill>
                <a:schemeClr val="bg1"/>
              </a:solidFill>
            </a:endParaRPr>
          </a:p>
          <a:p>
            <a:pPr marL="109728" indent="0">
              <a:buFontTx/>
              <a:buNone/>
            </a:pPr>
            <a:endParaRPr lang="en-US" kern="0" dirty="0">
              <a:solidFill>
                <a:schemeClr val="bg1"/>
              </a:solidFill>
            </a:endParaRPr>
          </a:p>
        </p:txBody>
      </p:sp>
      <p:pic>
        <p:nvPicPr>
          <p:cNvPr id="3" name="Picture 2">
            <a:extLst>
              <a:ext uri="{FF2B5EF4-FFF2-40B4-BE49-F238E27FC236}">
                <a16:creationId xmlns:a16="http://schemas.microsoft.com/office/drawing/2014/main" id="{19866633-BD18-4DB2-85F3-A9E84C95587D}"/>
              </a:ext>
            </a:extLst>
          </p:cNvPr>
          <p:cNvPicPr>
            <a:picLocks noChangeAspect="1"/>
          </p:cNvPicPr>
          <p:nvPr/>
        </p:nvPicPr>
        <p:blipFill>
          <a:blip r:embed="rId2"/>
          <a:stretch>
            <a:fillRect/>
          </a:stretch>
        </p:blipFill>
        <p:spPr>
          <a:xfrm>
            <a:off x="6552975" y="5840681"/>
            <a:ext cx="2591025" cy="951058"/>
          </a:xfrm>
          <a:prstGeom prst="rect">
            <a:avLst/>
          </a:prstGeom>
        </p:spPr>
      </p:pic>
    </p:spTree>
    <p:extLst>
      <p:ext uri="{BB962C8B-B14F-4D97-AF65-F5344CB8AC3E}">
        <p14:creationId xmlns:p14="http://schemas.microsoft.com/office/powerpoint/2010/main" val="98452672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Kentucky wild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038" y="3172197"/>
            <a:ext cx="2601325" cy="17187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genuinekentucky.com/wp-content/uploads/2010/03/Lake-Cumberland-Kentucky-State-Par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0380"/>
            <a:ext cx="3748053" cy="2496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kentuckyliving.com/wp-content/uploads/2015/10/Cumberland-Falls-Hiking-Trail-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904067"/>
            <a:ext cx="3128149" cy="23461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lexingtondowntownhotel.com/assets/u/L-Attract-WhitakrBallpar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20380"/>
            <a:ext cx="4804539" cy="273489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cdn1.vox-cdn.com/thumbor/gW2_FyZbHIqCH8HGiozFLyse-ZY=/0x0:4088x2725/1310x873/cdn0.vox-cdn.com/uploads/chorus_image/image/49065487/usa-today-9182576.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6749" y="3260627"/>
            <a:ext cx="2972764" cy="19810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164EE8-9006-42E9-B457-4BCC95EDEE4B}"/>
              </a:ext>
            </a:extLst>
          </p:cNvPr>
          <p:cNvPicPr>
            <a:picLocks noChangeAspect="1"/>
          </p:cNvPicPr>
          <p:nvPr/>
        </p:nvPicPr>
        <p:blipFill>
          <a:blip r:embed="rId8"/>
          <a:stretch>
            <a:fillRect/>
          </a:stretch>
        </p:blipFill>
        <p:spPr>
          <a:xfrm>
            <a:off x="6552975" y="5890377"/>
            <a:ext cx="2591025" cy="951058"/>
          </a:xfrm>
          <a:prstGeom prst="rect">
            <a:avLst/>
          </a:prstGeom>
        </p:spPr>
      </p:pic>
    </p:spTree>
    <p:extLst>
      <p:ext uri="{BB962C8B-B14F-4D97-AF65-F5344CB8AC3E}">
        <p14:creationId xmlns:p14="http://schemas.microsoft.com/office/powerpoint/2010/main" val="135445425"/>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2400" y="76200"/>
            <a:ext cx="8839200" cy="9144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endParaRPr lang="en-US" dirty="0">
              <a:solidFill>
                <a:schemeClr val="bg1"/>
              </a:solidFill>
            </a:endParaRPr>
          </a:p>
        </p:txBody>
      </p:sp>
      <p:cxnSp>
        <p:nvCxnSpPr>
          <p:cNvPr id="7" name="Straight Connector 6"/>
          <p:cNvCxnSpPr/>
          <p:nvPr/>
        </p:nvCxnSpPr>
        <p:spPr>
          <a:xfrm>
            <a:off x="609600" y="846138"/>
            <a:ext cx="7848600"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Title 3"/>
          <p:cNvSpPr txBox="1">
            <a:spLocks/>
          </p:cNvSpPr>
          <p:nvPr/>
        </p:nvSpPr>
        <p:spPr>
          <a:xfrm>
            <a:off x="485775" y="228600"/>
            <a:ext cx="8229600" cy="1143000"/>
          </a:xfrm>
          <a:prstGeom prst="rect">
            <a:avLst/>
          </a:prstGeom>
        </p:spPr>
        <p:txBody>
          <a:bodyPr>
            <a:normAutofit/>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kern="0" dirty="0">
                <a:solidFill>
                  <a:schemeClr val="bg1"/>
                </a:solidFill>
              </a:rPr>
              <a:t>Medical Schools</a:t>
            </a:r>
          </a:p>
        </p:txBody>
      </p:sp>
      <p:sp>
        <p:nvSpPr>
          <p:cNvPr id="9" name="Content Placeholder 2"/>
          <p:cNvSpPr txBox="1">
            <a:spLocks/>
          </p:cNvSpPr>
          <p:nvPr/>
        </p:nvSpPr>
        <p:spPr>
          <a:xfrm>
            <a:off x="304800" y="4256314"/>
            <a:ext cx="8229600" cy="1587691"/>
          </a:xfrm>
          <a:prstGeom prst="rect">
            <a:avLst/>
          </a:prstGeom>
        </p:spPr>
        <p:txBody>
          <a:bodyPr>
            <a:normAutofit lnSpcReduction="1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kern="0" dirty="0">
                <a:solidFill>
                  <a:schemeClr val="bg1"/>
                </a:solidFill>
              </a:rPr>
              <a:t>Thirteen US graduates and one IMGs:</a:t>
            </a:r>
          </a:p>
          <a:p>
            <a:pPr lvl="1"/>
            <a:r>
              <a:rPr lang="en-US" sz="1800" kern="0" dirty="0">
                <a:solidFill>
                  <a:schemeClr val="bg1"/>
                </a:solidFill>
              </a:rPr>
              <a:t>Marshall University, Rutgers SOM, University of Aleppo, University of Louisville, East Tennessee State University COM, Northeast Ohio Medical, University of Kentucky, Albany SOM, The Brody SOM, and West Virginia SOM</a:t>
            </a:r>
          </a:p>
        </p:txBody>
      </p:sp>
      <p:pic>
        <p:nvPicPr>
          <p:cNvPr id="15362" name="Picture 2" descr="https://scontent-a-iad.xx.fbcdn.net/hphotos-prn2/t1.0-9/1472955_699835100056361_129993712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79714"/>
            <a:ext cx="4724400" cy="31496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E3EC829-2970-4B8D-8E30-6C15B2D1B5C3}"/>
              </a:ext>
            </a:extLst>
          </p:cNvPr>
          <p:cNvPicPr>
            <a:picLocks noChangeAspect="1"/>
          </p:cNvPicPr>
          <p:nvPr/>
        </p:nvPicPr>
        <p:blipFill>
          <a:blip r:embed="rId3"/>
          <a:stretch>
            <a:fillRect/>
          </a:stretch>
        </p:blipFill>
        <p:spPr>
          <a:xfrm>
            <a:off x="6552975" y="5867196"/>
            <a:ext cx="2591025" cy="951058"/>
          </a:xfrm>
          <a:prstGeom prst="rect">
            <a:avLst/>
          </a:prstGeom>
        </p:spPr>
      </p:pic>
    </p:spTree>
    <p:extLst>
      <p:ext uri="{BB962C8B-B14F-4D97-AF65-F5344CB8AC3E}">
        <p14:creationId xmlns:p14="http://schemas.microsoft.com/office/powerpoint/2010/main" val="172864438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ecom.com/deployedfiles/Internet/Capabilities/Architecture/images/Univ%20of%20Kentucky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88" y="685800"/>
            <a:ext cx="8792112" cy="452347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1371600" y="5228329"/>
            <a:ext cx="6019800" cy="304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1400" kern="0" dirty="0">
                <a:solidFill>
                  <a:schemeClr val="bg1"/>
                </a:solidFill>
              </a:rPr>
              <a:t>University of Kentucky Hospital lobby</a:t>
            </a:r>
          </a:p>
          <a:p>
            <a:pPr marL="0" indent="0" algn="ctr">
              <a:buNone/>
            </a:pPr>
            <a:endParaRPr lang="en-US" sz="1400" kern="0" dirty="0">
              <a:solidFill>
                <a:schemeClr val="bg1"/>
              </a:solidFill>
            </a:endParaRPr>
          </a:p>
        </p:txBody>
      </p:sp>
      <p:pic>
        <p:nvPicPr>
          <p:cNvPr id="2" name="Picture 1">
            <a:extLst>
              <a:ext uri="{FF2B5EF4-FFF2-40B4-BE49-F238E27FC236}">
                <a16:creationId xmlns:a16="http://schemas.microsoft.com/office/drawing/2014/main" id="{1F188DC0-5360-490C-9B01-0CD8EB3C04A4}"/>
              </a:ext>
            </a:extLst>
          </p:cNvPr>
          <p:cNvPicPr>
            <a:picLocks noChangeAspect="1"/>
          </p:cNvPicPr>
          <p:nvPr/>
        </p:nvPicPr>
        <p:blipFill>
          <a:blip r:embed="rId3"/>
          <a:stretch>
            <a:fillRect/>
          </a:stretch>
        </p:blipFill>
        <p:spPr>
          <a:xfrm>
            <a:off x="6445251" y="5867400"/>
            <a:ext cx="2698750" cy="990600"/>
          </a:xfrm>
          <a:prstGeom prst="rect">
            <a:avLst/>
          </a:prstGeom>
        </p:spPr>
      </p:pic>
    </p:spTree>
    <p:extLst>
      <p:ext uri="{BB962C8B-B14F-4D97-AF65-F5344CB8AC3E}">
        <p14:creationId xmlns:p14="http://schemas.microsoft.com/office/powerpoint/2010/main" val="3093016720"/>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457200" y="247650"/>
            <a:ext cx="80772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kern="0" dirty="0">
                <a:solidFill>
                  <a:schemeClr val="bg1"/>
                </a:solidFill>
              </a:rPr>
              <a:t>Operative Experience</a:t>
            </a:r>
          </a:p>
        </p:txBody>
      </p:sp>
      <p:sp>
        <p:nvSpPr>
          <p:cNvPr id="4" name="Content Placeholder 2"/>
          <p:cNvSpPr txBox="1">
            <a:spLocks/>
          </p:cNvSpPr>
          <p:nvPr/>
        </p:nvSpPr>
        <p:spPr>
          <a:xfrm>
            <a:off x="609600" y="1143001"/>
            <a:ext cx="7696200" cy="1447799"/>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sz="1800" kern="0" dirty="0">
                <a:solidFill>
                  <a:schemeClr val="bg1"/>
                </a:solidFill>
              </a:rPr>
              <a:t>Senior level residents are assigned to the tumor and trauma cases while mid-level residents are assigned spine, endovascular, and pediatrics. PGY2-3 will be assigned PN and functional cases as well as Gamma Knife. Your field of interest will also determine the amount of exposure to cases.</a:t>
            </a:r>
          </a:p>
          <a:p>
            <a:pPr marL="0" indent="0">
              <a:buNone/>
            </a:pPr>
            <a:endParaRPr lang="en-US" sz="2000" kern="0" dirty="0">
              <a:solidFill>
                <a:schemeClr val="bg1"/>
              </a:solidFill>
            </a:endParaRPr>
          </a:p>
        </p:txBody>
      </p:sp>
      <p:cxnSp>
        <p:nvCxnSpPr>
          <p:cNvPr id="7" name="Straight Connector 6"/>
          <p:cNvCxnSpPr/>
          <p:nvPr/>
        </p:nvCxnSpPr>
        <p:spPr>
          <a:xfrm>
            <a:off x="657224" y="1066800"/>
            <a:ext cx="7800976" cy="0"/>
          </a:xfrm>
          <a:prstGeom prst="line">
            <a:avLst/>
          </a:prstGeom>
        </p:spPr>
        <p:style>
          <a:lnRef idx="1">
            <a:schemeClr val="accent3"/>
          </a:lnRef>
          <a:fillRef idx="0">
            <a:schemeClr val="accent3"/>
          </a:fillRef>
          <a:effectRef idx="0">
            <a:schemeClr val="accent3"/>
          </a:effectRef>
          <a:fontRef idx="minor">
            <a:schemeClr val="tx1"/>
          </a:fontRef>
        </p:style>
      </p:cxnSp>
      <p:sp>
        <p:nvSpPr>
          <p:cNvPr id="8" name="Rectangle 7"/>
          <p:cNvSpPr/>
          <p:nvPr/>
        </p:nvSpPr>
        <p:spPr>
          <a:xfrm>
            <a:off x="838200" y="3125338"/>
            <a:ext cx="3429000" cy="1446550"/>
          </a:xfrm>
          <a:prstGeom prst="rect">
            <a:avLst/>
          </a:prstGeom>
        </p:spPr>
        <p:txBody>
          <a:bodyPr wrap="square">
            <a:spAutoFit/>
          </a:bodyPr>
          <a:lstStyle/>
          <a:p>
            <a:pPr algn="ctr"/>
            <a:r>
              <a:rPr lang="en-US" sz="1400" kern="0" dirty="0">
                <a:solidFill>
                  <a:schemeClr val="bg1"/>
                </a:solidFill>
              </a:rPr>
              <a:t>2022-23 Graduating Resident </a:t>
            </a:r>
          </a:p>
          <a:p>
            <a:endParaRPr lang="en-US" sz="1400" kern="0" dirty="0">
              <a:solidFill>
                <a:schemeClr val="bg1"/>
              </a:solidFill>
            </a:endParaRPr>
          </a:p>
          <a:p>
            <a:r>
              <a:rPr lang="en-US" sz="1200" b="1" u="sng" kern="0" dirty="0">
                <a:solidFill>
                  <a:schemeClr val="bg1"/>
                </a:solidFill>
              </a:rPr>
              <a:t>Adult</a:t>
            </a:r>
            <a:r>
              <a:rPr lang="en-US" sz="1200" b="1" kern="0" dirty="0">
                <a:solidFill>
                  <a:schemeClr val="bg1"/>
                </a:solidFill>
              </a:rPr>
              <a:t>		  </a:t>
            </a:r>
            <a:r>
              <a:rPr lang="en-US" sz="1200" b="1" u="sng" kern="0" dirty="0">
                <a:solidFill>
                  <a:schemeClr val="bg1"/>
                </a:solidFill>
              </a:rPr>
              <a:t>Pediatric</a:t>
            </a:r>
          </a:p>
          <a:p>
            <a:r>
              <a:rPr lang="en-US" sz="1200" kern="0" dirty="0">
                <a:solidFill>
                  <a:schemeClr val="bg1"/>
                </a:solidFill>
              </a:rPr>
              <a:t>Cranial – 1106	       </a:t>
            </a:r>
          </a:p>
          <a:p>
            <a:r>
              <a:rPr lang="en-US" sz="1200" kern="0" dirty="0">
                <a:solidFill>
                  <a:schemeClr val="bg1"/>
                </a:solidFill>
              </a:rPr>
              <a:t>Spine – 1021	      	     505</a:t>
            </a:r>
          </a:p>
          <a:p>
            <a:r>
              <a:rPr lang="en-US" sz="1200" kern="0" dirty="0">
                <a:solidFill>
                  <a:schemeClr val="bg1"/>
                </a:solidFill>
              </a:rPr>
              <a:t>Critical Care – 431</a:t>
            </a:r>
          </a:p>
          <a:p>
            <a:r>
              <a:rPr lang="en-US" sz="1200" kern="0" dirty="0">
                <a:solidFill>
                  <a:schemeClr val="bg1"/>
                </a:solidFill>
              </a:rPr>
              <a:t>		</a:t>
            </a:r>
            <a:endParaRPr lang="en-US" sz="1200" b="1" kern="0" dirty="0">
              <a:solidFill>
                <a:schemeClr val="bg1"/>
              </a:solidFill>
            </a:endParaRPr>
          </a:p>
        </p:txBody>
      </p:sp>
      <p:pic>
        <p:nvPicPr>
          <p:cNvPr id="2" name="Picture 1">
            <a:extLst>
              <a:ext uri="{FF2B5EF4-FFF2-40B4-BE49-F238E27FC236}">
                <a16:creationId xmlns:a16="http://schemas.microsoft.com/office/drawing/2014/main" id="{B3B7AB47-7FE9-4ACF-AA24-5C4E08C97D56}"/>
              </a:ext>
            </a:extLst>
          </p:cNvPr>
          <p:cNvPicPr>
            <a:picLocks noChangeAspect="1"/>
          </p:cNvPicPr>
          <p:nvPr/>
        </p:nvPicPr>
        <p:blipFill>
          <a:blip r:embed="rId3"/>
          <a:stretch>
            <a:fillRect/>
          </a:stretch>
        </p:blipFill>
        <p:spPr>
          <a:xfrm>
            <a:off x="6552975" y="5898099"/>
            <a:ext cx="2591025" cy="951058"/>
          </a:xfrm>
          <a:prstGeom prst="rect">
            <a:avLst/>
          </a:prstGeom>
        </p:spPr>
      </p:pic>
      <p:pic>
        <p:nvPicPr>
          <p:cNvPr id="9" name="Picture 8">
            <a:extLst>
              <a:ext uri="{FF2B5EF4-FFF2-40B4-BE49-F238E27FC236}">
                <a16:creationId xmlns:a16="http://schemas.microsoft.com/office/drawing/2014/main" id="{16FEC4F6-1896-4031-8FC7-CB5DB969A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6661" y="2311824"/>
            <a:ext cx="4057739" cy="3452003"/>
          </a:xfrm>
          <a:prstGeom prst="rect">
            <a:avLst/>
          </a:prstGeom>
        </p:spPr>
      </p:pic>
    </p:spTree>
    <p:extLst>
      <p:ext uri="{BB962C8B-B14F-4D97-AF65-F5344CB8AC3E}">
        <p14:creationId xmlns:p14="http://schemas.microsoft.com/office/powerpoint/2010/main" val="3989441757"/>
      </p:ext>
    </p:extLst>
  </p:cSld>
  <p:clrMapOvr>
    <a:masterClrMapping/>
  </p:clrMapOvr>
  <mc:AlternateContent xmlns:mc="http://schemas.openxmlformats.org/markup-compatibility/2006" xmlns:p14="http://schemas.microsoft.com/office/powerpoint/2010/main">
    <mc:Choice Requires="p14">
      <p:transition spd="slow" p14:dur="3400" advClick="0" advTm="11000">
        <p14:reveal/>
      </p:transition>
    </mc:Choice>
    <mc:Fallback xmlns="">
      <p:transition spd="slow" advClick="0" advTm="1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ediad.publicbroadcasting.net/p/weku/files/201201/U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1" y="381000"/>
            <a:ext cx="7703456"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p:cNvSpPr txBox="1">
            <a:spLocks/>
          </p:cNvSpPr>
          <p:nvPr/>
        </p:nvSpPr>
        <p:spPr>
          <a:xfrm>
            <a:off x="1905000" y="5486400"/>
            <a:ext cx="5068056" cy="381001"/>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1400" kern="0" dirty="0">
                <a:solidFill>
                  <a:schemeClr val="bg1"/>
                </a:solidFill>
              </a:rPr>
              <a:t>Hybrid Zeego operating room</a:t>
            </a:r>
          </a:p>
        </p:txBody>
      </p:sp>
      <p:pic>
        <p:nvPicPr>
          <p:cNvPr id="2" name="Picture 1">
            <a:extLst>
              <a:ext uri="{FF2B5EF4-FFF2-40B4-BE49-F238E27FC236}">
                <a16:creationId xmlns:a16="http://schemas.microsoft.com/office/drawing/2014/main" id="{9296C9E9-FE64-45FA-ACC9-8541236E6569}"/>
              </a:ext>
            </a:extLst>
          </p:cNvPr>
          <p:cNvPicPr>
            <a:picLocks noChangeAspect="1"/>
          </p:cNvPicPr>
          <p:nvPr/>
        </p:nvPicPr>
        <p:blipFill>
          <a:blip r:embed="rId3"/>
          <a:stretch>
            <a:fillRect/>
          </a:stretch>
        </p:blipFill>
        <p:spPr>
          <a:xfrm>
            <a:off x="6552975" y="5844210"/>
            <a:ext cx="2591025" cy="951058"/>
          </a:xfrm>
          <a:prstGeom prst="rect">
            <a:avLst/>
          </a:prstGeom>
        </p:spPr>
      </p:pic>
    </p:spTree>
    <p:extLst>
      <p:ext uri="{BB962C8B-B14F-4D97-AF65-F5344CB8AC3E}">
        <p14:creationId xmlns:p14="http://schemas.microsoft.com/office/powerpoint/2010/main" val="3202583819"/>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content-b-iad.xx.fbcdn.net/hphotos-prn2/t1.0-9/189832_502409777599_560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7223760" cy="54178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9FB87B7-9D5B-4E49-AE5A-8BF932C0A579}"/>
              </a:ext>
            </a:extLst>
          </p:cNvPr>
          <p:cNvPicPr>
            <a:picLocks noChangeAspect="1"/>
          </p:cNvPicPr>
          <p:nvPr/>
        </p:nvPicPr>
        <p:blipFill>
          <a:blip r:embed="rId3"/>
          <a:stretch>
            <a:fillRect/>
          </a:stretch>
        </p:blipFill>
        <p:spPr>
          <a:xfrm>
            <a:off x="6552975" y="5903629"/>
            <a:ext cx="2591025" cy="951058"/>
          </a:xfrm>
          <a:prstGeom prst="rect">
            <a:avLst/>
          </a:prstGeom>
        </p:spPr>
      </p:pic>
    </p:spTree>
    <p:extLst>
      <p:ext uri="{BB962C8B-B14F-4D97-AF65-F5344CB8AC3E}">
        <p14:creationId xmlns:p14="http://schemas.microsoft.com/office/powerpoint/2010/main" val="3604146179"/>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ecom.com/deployedfiles/Internet/Capabilities/Architecture/images/Univ%20of%20Kentucky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90208"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1"/>
          <p:cNvSpPr txBox="1">
            <a:spLocks/>
          </p:cNvSpPr>
          <p:nvPr/>
        </p:nvSpPr>
        <p:spPr>
          <a:xfrm>
            <a:off x="1447800" y="5181600"/>
            <a:ext cx="6019800" cy="414187"/>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pPr>
            <a:r>
              <a:rPr lang="en-US" sz="1400" kern="0" dirty="0">
                <a:solidFill>
                  <a:schemeClr val="bg1"/>
                </a:solidFill>
              </a:rPr>
              <a:t>University of Kentucky patient room</a:t>
            </a:r>
          </a:p>
        </p:txBody>
      </p:sp>
      <p:pic>
        <p:nvPicPr>
          <p:cNvPr id="2" name="Picture 1">
            <a:extLst>
              <a:ext uri="{FF2B5EF4-FFF2-40B4-BE49-F238E27FC236}">
                <a16:creationId xmlns:a16="http://schemas.microsoft.com/office/drawing/2014/main" id="{1722230D-31F4-48DC-BB6E-C7355AF0CFE2}"/>
              </a:ext>
            </a:extLst>
          </p:cNvPr>
          <p:cNvPicPr>
            <a:picLocks noChangeAspect="1"/>
          </p:cNvPicPr>
          <p:nvPr/>
        </p:nvPicPr>
        <p:blipFill>
          <a:blip r:embed="rId3"/>
          <a:stretch>
            <a:fillRect/>
          </a:stretch>
        </p:blipFill>
        <p:spPr>
          <a:xfrm>
            <a:off x="6445249" y="5867400"/>
            <a:ext cx="2698752" cy="990600"/>
          </a:xfrm>
          <a:prstGeom prst="rect">
            <a:avLst/>
          </a:prstGeom>
        </p:spPr>
      </p:pic>
    </p:spTree>
    <p:extLst>
      <p:ext uri="{BB962C8B-B14F-4D97-AF65-F5344CB8AC3E}">
        <p14:creationId xmlns:p14="http://schemas.microsoft.com/office/powerpoint/2010/main" val="2598387175"/>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sld>
</file>

<file path=ppt/theme/theme1.xml><?xml version="1.0" encoding="utf-8"?>
<a:theme xmlns:a="http://schemas.openxmlformats.org/drawingml/2006/main" name="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31459</TotalTime>
  <Words>1935</Words>
  <Application>Microsoft Office PowerPoint</Application>
  <PresentationFormat>On-screen Show (4:3)</PresentationFormat>
  <Paragraphs>330</Paragraphs>
  <Slides>38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Narrow</vt:lpstr>
      <vt:lpstr>Calibri</vt:lpstr>
      <vt:lpstr>Helvetica</vt:lpstr>
      <vt:lpstr>Symbol</vt:lpstr>
      <vt:lpstr>Times New Roman</vt:lpstr>
      <vt:lpstr>Wingdings</vt:lpstr>
      <vt:lpstr>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Sindelar</dc:creator>
  <cp:lastModifiedBy>Chakraborty Patra, Soma</cp:lastModifiedBy>
  <cp:revision>454</cp:revision>
  <cp:lastPrinted>2015-07-20T14:49:04Z</cp:lastPrinted>
  <dcterms:created xsi:type="dcterms:W3CDTF">2011-07-05T17:51:58Z</dcterms:created>
  <dcterms:modified xsi:type="dcterms:W3CDTF">2023-07-10T21:42:32Z</dcterms:modified>
</cp:coreProperties>
</file>