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78" r:id="rId5"/>
  </p:sldMasterIdLst>
  <p:sldIdLst>
    <p:sldId id="256" r:id="rId6"/>
    <p:sldId id="258" r:id="rId7"/>
    <p:sldId id="262" r:id="rId8"/>
    <p:sldId id="259" r:id="rId9"/>
    <p:sldId id="266" r:id="rId10"/>
    <p:sldId id="270" r:id="rId11"/>
    <p:sldId id="273" r:id="rId12"/>
    <p:sldId id="264" r:id="rId13"/>
    <p:sldId id="265" r:id="rId14"/>
    <p:sldId id="261" r:id="rId15"/>
    <p:sldId id="263" r:id="rId16"/>
    <p:sldId id="274" r:id="rId17"/>
    <p:sldId id="269" r:id="rId18"/>
    <p:sldId id="27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3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872"/>
    <p:restoredTop sz="94875"/>
  </p:normalViewPr>
  <p:slideViewPr>
    <p:cSldViewPr snapToGrid="0" snapToObjects="1">
      <p:cViewPr varScale="1">
        <p:scale>
          <a:sx n="89" d="100"/>
          <a:sy n="89" d="100"/>
        </p:scale>
        <p:origin x="101" y="1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3.jp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jp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56C3CC7A-7967-754E-96AB-414748AE55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picture containing holding, person, standing, shirt&#10;&#10;Description automatically generated">
            <a:extLst>
              <a:ext uri="{FF2B5EF4-FFF2-40B4-BE49-F238E27FC236}">
                <a16:creationId xmlns:a16="http://schemas.microsoft.com/office/drawing/2014/main" id="{0B630AA6-9184-4C4F-9963-4EDD088F85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picture containing holding, standing, person, shirt&#10;&#10;Description automatically generated">
            <a:extLst>
              <a:ext uri="{FF2B5EF4-FFF2-40B4-BE49-F238E27FC236}">
                <a16:creationId xmlns:a16="http://schemas.microsoft.com/office/drawing/2014/main" id="{6DB2E05B-83CE-2149-B57D-79C6E9C54D1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5E8D9E8-CC97-C446-9F8B-57B6EC01CD2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378" y="601090"/>
            <a:ext cx="4301269" cy="2305339"/>
          </a:xfrm>
          <a:prstGeom prst="rect">
            <a:avLst/>
          </a:prstGeom>
        </p:spPr>
        <p:txBody>
          <a:bodyPr anchor="b"/>
          <a:lstStyle>
            <a:lvl1pPr algn="l">
              <a:defRPr sz="4000" b="1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FB750C1-95FE-744D-8B30-2BA9ACDBDD6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378" y="3137687"/>
            <a:ext cx="4301269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bg2">
                    <a:lumMod val="90000"/>
                  </a:schemeClr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63662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9AF850-7987-AF49-840F-16BC6BFAE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2CE08-3F42-B147-9922-C5AEE34C6B0A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963846-3C4E-2146-B728-7439964DE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4F3FA5-8E57-F740-A538-6EF9C9430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EB63F-46B7-A547-A43A-2A11AD26E33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man, holding, table, laptop&#10;&#10;Description automatically generated">
            <a:extLst>
              <a:ext uri="{FF2B5EF4-FFF2-40B4-BE49-F238E27FC236}">
                <a16:creationId xmlns:a16="http://schemas.microsoft.com/office/drawing/2014/main" id="{54BFC042-DF17-3F49-AC59-4A24D931D7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6E9A752C-23BB-EE4C-8EDC-25AAF80721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A picture containing outdoor, standing, looking, holding&#10;&#10;Description automatically generated">
            <a:extLst>
              <a:ext uri="{FF2B5EF4-FFF2-40B4-BE49-F238E27FC236}">
                <a16:creationId xmlns:a16="http://schemas.microsoft.com/office/drawing/2014/main" id="{46F0F85A-C142-434C-91F0-19C28425ADB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846452CE-A870-5049-AF45-30DAE9E9769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5E8D9E8-CC97-C446-9F8B-57B6EC01CD2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378" y="601090"/>
            <a:ext cx="4301269" cy="2305339"/>
          </a:xfrm>
          <a:prstGeom prst="rect">
            <a:avLst/>
          </a:prstGeom>
        </p:spPr>
        <p:txBody>
          <a:bodyPr anchor="b"/>
          <a:lstStyle>
            <a:lvl1pPr algn="l">
              <a:defRPr sz="4000" b="1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FB750C1-95FE-744D-8B30-2BA9ACDBDD6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378" y="3137687"/>
            <a:ext cx="4301269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bg2">
                    <a:lumMod val="90000"/>
                  </a:schemeClr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5407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F488C0E-02BE-5C49-A846-3FF4F3CAA090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38200" y="1825625"/>
            <a:ext cx="10515600" cy="34745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595959"/>
                </a:solidFill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5" name="Title 10">
            <a:extLst>
              <a:ext uri="{FF2B5EF4-FFF2-40B4-BE49-F238E27FC236}">
                <a16:creationId xmlns:a16="http://schemas.microsoft.com/office/drawing/2014/main" id="{43AD352D-DA8B-8146-A132-0981C97A49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4337" y="500780"/>
            <a:ext cx="10499463" cy="1054250"/>
          </a:xfrm>
          <a:prstGeom prst="rect">
            <a:avLst/>
          </a:prstGeom>
        </p:spPr>
        <p:txBody>
          <a:bodyPr/>
          <a:lstStyle>
            <a:lvl1pPr algn="l">
              <a:defRPr sz="4000" b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9530753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D6F268F-E515-BE40-8152-BE6D91B530A1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000">
                <a:solidFill>
                  <a:srgbClr val="595959"/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1FD621D-1631-FA44-8C87-22FD6F2B48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4001" y="104140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 b="1" cap="none" baseline="0">
                <a:solidFill>
                  <a:srgbClr val="595959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4742731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Are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D19C3F02-B6E3-1744-B80B-6505F54EFB97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8199" y="1825625"/>
            <a:ext cx="5181599" cy="343447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595959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1" name="Content Placeholder 9">
            <a:extLst>
              <a:ext uri="{FF2B5EF4-FFF2-40B4-BE49-F238E27FC236}">
                <a16:creationId xmlns:a16="http://schemas.microsoft.com/office/drawing/2014/main" id="{77F182C4-AAD3-BF47-93EC-79384E79807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172199" y="1825625"/>
            <a:ext cx="5181599" cy="343447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595959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6" name="Title 11">
            <a:extLst>
              <a:ext uri="{FF2B5EF4-FFF2-40B4-BE49-F238E27FC236}">
                <a16:creationId xmlns:a16="http://schemas.microsoft.com/office/drawing/2014/main" id="{DEE94AD6-BD2B-A840-BFF5-4AEF37AF3C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4337" y="500780"/>
            <a:ext cx="10483326" cy="1054250"/>
          </a:xfrm>
          <a:prstGeom prst="rect">
            <a:avLst/>
          </a:prstGeom>
        </p:spPr>
        <p:txBody>
          <a:bodyPr/>
          <a:lstStyle>
            <a:lvl1pPr algn="ctr">
              <a:defRPr sz="4300" b="1">
                <a:solidFill>
                  <a:srgbClr val="595959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9130899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18FCF574-13C1-E34E-9AD4-186822F3CCF8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36612" y="2505075"/>
            <a:ext cx="5176884" cy="27655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595959"/>
                </a:solidFill>
                <a:latin typeface="Arial"/>
                <a:cs typeface="Arial"/>
              </a:defRPr>
            </a:lvl1pPr>
            <a:lvl2pPr>
              <a:defRPr sz="2000">
                <a:latin typeface="Arial"/>
                <a:cs typeface="Arial"/>
              </a:defRPr>
            </a:lvl2pPr>
            <a:lvl3pPr>
              <a:defRPr sz="2000">
                <a:latin typeface="Arial"/>
                <a:cs typeface="Arial"/>
              </a:defRPr>
            </a:lvl3pPr>
            <a:lvl4pPr>
              <a:defRPr sz="2000">
                <a:latin typeface="Arial"/>
                <a:cs typeface="Arial"/>
              </a:defRPr>
            </a:lvl4pPr>
            <a:lvl5pPr>
              <a:defRPr sz="20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7021BC8C-7BCA-EC46-BE8D-F70B4B6E01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72200" y="1711496"/>
            <a:ext cx="5186362" cy="79243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2500" b="1">
                <a:solidFill>
                  <a:srgbClr val="595959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A37FF6C0-6C09-5344-9FBE-132344305788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178505" y="2505075"/>
            <a:ext cx="5180057" cy="27655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595959"/>
                </a:solidFill>
                <a:latin typeface="Arial"/>
                <a:cs typeface="Arial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0B8AC4B7-59A8-AE4E-93F4-95E06972F62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36614" y="1712639"/>
            <a:ext cx="5183187" cy="79243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2500" b="1">
                <a:solidFill>
                  <a:srgbClr val="595959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8" name="Title 11">
            <a:extLst>
              <a:ext uri="{FF2B5EF4-FFF2-40B4-BE49-F238E27FC236}">
                <a16:creationId xmlns:a16="http://schemas.microsoft.com/office/drawing/2014/main" id="{BE806B2D-FF9D-F94D-8A12-C401E775A3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614" y="510614"/>
            <a:ext cx="10521948" cy="1054250"/>
          </a:xfrm>
          <a:prstGeom prst="rect">
            <a:avLst/>
          </a:prstGeom>
        </p:spPr>
        <p:txBody>
          <a:bodyPr/>
          <a:lstStyle>
            <a:lvl1pPr algn="ctr">
              <a:defRPr sz="4300" b="1">
                <a:solidFill>
                  <a:srgbClr val="595959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8747103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B2FB655-7025-3744-B125-F9DA8484AC9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717" y="545091"/>
            <a:ext cx="5393266" cy="441401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rgbClr val="595959"/>
                </a:solidFill>
                <a:latin typeface="Arial"/>
                <a:cs typeface="Arial"/>
              </a:defRPr>
            </a:lvl1pPr>
            <a:lvl2pPr algn="l">
              <a:defRPr sz="2000">
                <a:latin typeface="Arial"/>
                <a:cs typeface="Arial"/>
              </a:defRPr>
            </a:lvl2pPr>
            <a:lvl3pPr algn="l">
              <a:defRPr sz="2000">
                <a:latin typeface="Arial"/>
                <a:cs typeface="Arial"/>
              </a:defRPr>
            </a:lvl3pPr>
            <a:lvl4pPr algn="l">
              <a:defRPr sz="2000">
                <a:latin typeface="Arial"/>
                <a:cs typeface="Arial"/>
              </a:defRPr>
            </a:lvl4pPr>
            <a:lvl5pPr algn="l">
              <a:defRPr sz="2000">
                <a:latin typeface="Arial"/>
                <a:cs typeface="Arial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13EFB54-EB68-5143-A86E-CA54DCF62C8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231467" y="545092"/>
            <a:ext cx="5393266" cy="44140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595959"/>
                </a:solidFill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130846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719A1016-F770-EC41-ACBA-A78F094780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 rot="344365">
            <a:off x="765923" y="687338"/>
            <a:ext cx="10591524" cy="34913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/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contourClr>
              <a:srgbClr val="969696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2000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364AB05B-7E50-5444-9451-E62CF9F9418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88489" y="4486019"/>
            <a:ext cx="10816984" cy="8048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b="0">
                <a:solidFill>
                  <a:srgbClr val="595959"/>
                </a:solidFill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42704394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water, computer&#10;&#10;Description automatically generated">
            <a:extLst>
              <a:ext uri="{FF2B5EF4-FFF2-40B4-BE49-F238E27FC236}">
                <a16:creationId xmlns:a16="http://schemas.microsoft.com/office/drawing/2014/main" id="{5E3BD13C-4E14-D842-8EE5-480727ED0A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picture containing brick&#10;&#10;Description automatically generated">
            <a:extLst>
              <a:ext uri="{FF2B5EF4-FFF2-40B4-BE49-F238E27FC236}">
                <a16:creationId xmlns:a16="http://schemas.microsoft.com/office/drawing/2014/main" id="{89169481-34A3-4049-98EF-FF9DB2D755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4CBBDBD4-FEB0-3D41-A238-E6B5CF15164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8083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itting, computer, laptop, table&#10;&#10;Description automatically generated">
            <a:extLst>
              <a:ext uri="{FF2B5EF4-FFF2-40B4-BE49-F238E27FC236}">
                <a16:creationId xmlns:a16="http://schemas.microsoft.com/office/drawing/2014/main" id="{7D90E396-2E84-2A42-8B81-835640147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2879AA78-66A1-B74E-8017-946753639B6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59BD896F-D2D2-9A40-8FEE-AFF54192C28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448F23B-BD60-CB4F-A03A-3EC9369E08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379807" y="-34725"/>
            <a:ext cx="8824881" cy="6933236"/>
          </a:xfrm>
          <a:custGeom>
            <a:avLst/>
            <a:gdLst>
              <a:gd name="connsiteX0" fmla="*/ 0 w 7201580"/>
              <a:gd name="connsiteY0" fmla="*/ 0 h 6858000"/>
              <a:gd name="connsiteX1" fmla="*/ 7201580 w 7201580"/>
              <a:gd name="connsiteY1" fmla="*/ 0 h 6858000"/>
              <a:gd name="connsiteX2" fmla="*/ 7201580 w 7201580"/>
              <a:gd name="connsiteY2" fmla="*/ 6858000 h 6858000"/>
              <a:gd name="connsiteX3" fmla="*/ 0 w 7201580"/>
              <a:gd name="connsiteY3" fmla="*/ 6858000 h 6858000"/>
              <a:gd name="connsiteX4" fmla="*/ 0 w 7201580"/>
              <a:gd name="connsiteY4" fmla="*/ 0 h 6858000"/>
              <a:gd name="connsiteX0" fmla="*/ 5050118 w 7201580"/>
              <a:gd name="connsiteY0" fmla="*/ 74706 h 6858000"/>
              <a:gd name="connsiteX1" fmla="*/ 7201580 w 7201580"/>
              <a:gd name="connsiteY1" fmla="*/ 0 h 6858000"/>
              <a:gd name="connsiteX2" fmla="*/ 7201580 w 7201580"/>
              <a:gd name="connsiteY2" fmla="*/ 6858000 h 6858000"/>
              <a:gd name="connsiteX3" fmla="*/ 0 w 7201580"/>
              <a:gd name="connsiteY3" fmla="*/ 6858000 h 6858000"/>
              <a:gd name="connsiteX4" fmla="*/ 5050118 w 7201580"/>
              <a:gd name="connsiteY4" fmla="*/ 74706 h 6858000"/>
              <a:gd name="connsiteX0" fmla="*/ 5020236 w 7201580"/>
              <a:gd name="connsiteY0" fmla="*/ 29883 h 6858000"/>
              <a:gd name="connsiteX1" fmla="*/ 7201580 w 7201580"/>
              <a:gd name="connsiteY1" fmla="*/ 0 h 6858000"/>
              <a:gd name="connsiteX2" fmla="*/ 7201580 w 7201580"/>
              <a:gd name="connsiteY2" fmla="*/ 6858000 h 6858000"/>
              <a:gd name="connsiteX3" fmla="*/ 0 w 7201580"/>
              <a:gd name="connsiteY3" fmla="*/ 6858000 h 6858000"/>
              <a:gd name="connsiteX4" fmla="*/ 5020236 w 7201580"/>
              <a:gd name="connsiteY4" fmla="*/ 29883 h 6858000"/>
              <a:gd name="connsiteX0" fmla="*/ 5020236 w 7201580"/>
              <a:gd name="connsiteY0" fmla="*/ 14941 h 6858000"/>
              <a:gd name="connsiteX1" fmla="*/ 7201580 w 7201580"/>
              <a:gd name="connsiteY1" fmla="*/ 0 h 6858000"/>
              <a:gd name="connsiteX2" fmla="*/ 7201580 w 7201580"/>
              <a:gd name="connsiteY2" fmla="*/ 6858000 h 6858000"/>
              <a:gd name="connsiteX3" fmla="*/ 0 w 7201580"/>
              <a:gd name="connsiteY3" fmla="*/ 6858000 h 6858000"/>
              <a:gd name="connsiteX4" fmla="*/ 5020236 w 7201580"/>
              <a:gd name="connsiteY4" fmla="*/ 14941 h 6858000"/>
              <a:gd name="connsiteX0" fmla="*/ 4192180 w 7201580"/>
              <a:gd name="connsiteY0" fmla="*/ 1127820 h 6858000"/>
              <a:gd name="connsiteX1" fmla="*/ 7201580 w 7201580"/>
              <a:gd name="connsiteY1" fmla="*/ 0 h 6858000"/>
              <a:gd name="connsiteX2" fmla="*/ 7201580 w 7201580"/>
              <a:gd name="connsiteY2" fmla="*/ 6858000 h 6858000"/>
              <a:gd name="connsiteX3" fmla="*/ 0 w 7201580"/>
              <a:gd name="connsiteY3" fmla="*/ 6858000 h 6858000"/>
              <a:gd name="connsiteX4" fmla="*/ 4192180 w 7201580"/>
              <a:gd name="connsiteY4" fmla="*/ 1127820 h 6858000"/>
              <a:gd name="connsiteX0" fmla="*/ 4192180 w 7210989"/>
              <a:gd name="connsiteY0" fmla="*/ 24453 h 5754633"/>
              <a:gd name="connsiteX1" fmla="*/ 7210989 w 7210989"/>
              <a:gd name="connsiteY1" fmla="*/ 0 h 5754633"/>
              <a:gd name="connsiteX2" fmla="*/ 7201580 w 7210989"/>
              <a:gd name="connsiteY2" fmla="*/ 5754633 h 5754633"/>
              <a:gd name="connsiteX3" fmla="*/ 0 w 7210989"/>
              <a:gd name="connsiteY3" fmla="*/ 5754633 h 5754633"/>
              <a:gd name="connsiteX4" fmla="*/ 4192180 w 7210989"/>
              <a:gd name="connsiteY4" fmla="*/ 24453 h 5754633"/>
              <a:gd name="connsiteX0" fmla="*/ 4154542 w 7173351"/>
              <a:gd name="connsiteY0" fmla="*/ 24453 h 5754633"/>
              <a:gd name="connsiteX1" fmla="*/ 7173351 w 7173351"/>
              <a:gd name="connsiteY1" fmla="*/ 0 h 5754633"/>
              <a:gd name="connsiteX2" fmla="*/ 7163942 w 7173351"/>
              <a:gd name="connsiteY2" fmla="*/ 5754633 h 5754633"/>
              <a:gd name="connsiteX3" fmla="*/ 0 w 7173351"/>
              <a:gd name="connsiteY3" fmla="*/ 5697562 h 5754633"/>
              <a:gd name="connsiteX4" fmla="*/ 4154542 w 7173351"/>
              <a:gd name="connsiteY4" fmla="*/ 24453 h 5754633"/>
              <a:gd name="connsiteX0" fmla="*/ 4154542 w 7174257"/>
              <a:gd name="connsiteY0" fmla="*/ 24453 h 5697562"/>
              <a:gd name="connsiteX1" fmla="*/ 7173351 w 7174257"/>
              <a:gd name="connsiteY1" fmla="*/ 0 h 5697562"/>
              <a:gd name="connsiteX2" fmla="*/ 7173352 w 7174257"/>
              <a:gd name="connsiteY2" fmla="*/ 5688051 h 5697562"/>
              <a:gd name="connsiteX3" fmla="*/ 0 w 7174257"/>
              <a:gd name="connsiteY3" fmla="*/ 5697562 h 5697562"/>
              <a:gd name="connsiteX4" fmla="*/ 4154542 w 7174257"/>
              <a:gd name="connsiteY4" fmla="*/ 24453 h 5697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74257" h="5697562">
                <a:moveTo>
                  <a:pt x="4154542" y="24453"/>
                </a:moveTo>
                <a:lnTo>
                  <a:pt x="7173351" y="0"/>
                </a:lnTo>
                <a:cubicBezTo>
                  <a:pt x="7170215" y="1918211"/>
                  <a:pt x="7176488" y="3769840"/>
                  <a:pt x="7173352" y="5688051"/>
                </a:cubicBezTo>
                <a:lnTo>
                  <a:pt x="0" y="5697562"/>
                </a:lnTo>
                <a:lnTo>
                  <a:pt x="4154542" y="24453"/>
                </a:lnTo>
                <a:close/>
              </a:path>
            </a:pathLst>
          </a:custGeom>
        </p:spPr>
        <p:txBody>
          <a:bodyPr vert="horz" anchor="ctr"/>
          <a:lstStyle>
            <a:lvl1pPr marL="0" indent="0" algn="r">
              <a:lnSpc>
                <a:spcPct val="100000"/>
              </a:lnSpc>
              <a:buNone/>
              <a:defRPr sz="2000">
                <a:solidFill>
                  <a:srgbClr val="ECE9C6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F5E70E73-808D-764E-959E-0EC068EB22F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648875" y="4225915"/>
            <a:ext cx="4192192" cy="1494224"/>
          </a:xfrm>
          <a:custGeom>
            <a:avLst/>
            <a:gdLst>
              <a:gd name="connsiteX0" fmla="*/ 0 w 1768475"/>
              <a:gd name="connsiteY0" fmla="*/ 0 h 1257300"/>
              <a:gd name="connsiteX1" fmla="*/ 1768475 w 1768475"/>
              <a:gd name="connsiteY1" fmla="*/ 0 h 1257300"/>
              <a:gd name="connsiteX2" fmla="*/ 1768475 w 1768475"/>
              <a:gd name="connsiteY2" fmla="*/ 1257300 h 1257300"/>
              <a:gd name="connsiteX3" fmla="*/ 0 w 1768475"/>
              <a:gd name="connsiteY3" fmla="*/ 1257300 h 1257300"/>
              <a:gd name="connsiteX4" fmla="*/ 0 w 1768475"/>
              <a:gd name="connsiteY4" fmla="*/ 0 h 1257300"/>
              <a:gd name="connsiteX0" fmla="*/ 0 w 2647177"/>
              <a:gd name="connsiteY0" fmla="*/ 0 h 1257300"/>
              <a:gd name="connsiteX1" fmla="*/ 2647177 w 2647177"/>
              <a:gd name="connsiteY1" fmla="*/ 13729 h 1257300"/>
              <a:gd name="connsiteX2" fmla="*/ 1768475 w 2647177"/>
              <a:gd name="connsiteY2" fmla="*/ 1257300 h 1257300"/>
              <a:gd name="connsiteX3" fmla="*/ 0 w 2647177"/>
              <a:gd name="connsiteY3" fmla="*/ 1257300 h 1257300"/>
              <a:gd name="connsiteX4" fmla="*/ 0 w 2647177"/>
              <a:gd name="connsiteY4" fmla="*/ 0 h 1257300"/>
              <a:gd name="connsiteX0" fmla="*/ 109838 w 2647177"/>
              <a:gd name="connsiteY0" fmla="*/ 0 h 1257300"/>
              <a:gd name="connsiteX1" fmla="*/ 2647177 w 2647177"/>
              <a:gd name="connsiteY1" fmla="*/ 13729 h 1257300"/>
              <a:gd name="connsiteX2" fmla="*/ 1768475 w 2647177"/>
              <a:gd name="connsiteY2" fmla="*/ 1257300 h 1257300"/>
              <a:gd name="connsiteX3" fmla="*/ 0 w 2647177"/>
              <a:gd name="connsiteY3" fmla="*/ 1257300 h 1257300"/>
              <a:gd name="connsiteX4" fmla="*/ 109838 w 2647177"/>
              <a:gd name="connsiteY4" fmla="*/ 0 h 1257300"/>
              <a:gd name="connsiteX0" fmla="*/ 109838 w 2647177"/>
              <a:gd name="connsiteY0" fmla="*/ 0 h 1257300"/>
              <a:gd name="connsiteX1" fmla="*/ 2647177 w 2647177"/>
              <a:gd name="connsiteY1" fmla="*/ 13729 h 1257300"/>
              <a:gd name="connsiteX2" fmla="*/ 1706691 w 2647177"/>
              <a:gd name="connsiteY2" fmla="*/ 1250435 h 1257300"/>
              <a:gd name="connsiteX3" fmla="*/ 0 w 2647177"/>
              <a:gd name="connsiteY3" fmla="*/ 1257300 h 1257300"/>
              <a:gd name="connsiteX4" fmla="*/ 109838 w 2647177"/>
              <a:gd name="connsiteY4" fmla="*/ 0 h 1257300"/>
              <a:gd name="connsiteX0" fmla="*/ 114144 w 2647177"/>
              <a:gd name="connsiteY0" fmla="*/ 0 h 1248690"/>
              <a:gd name="connsiteX1" fmla="*/ 2647177 w 2647177"/>
              <a:gd name="connsiteY1" fmla="*/ 5119 h 1248690"/>
              <a:gd name="connsiteX2" fmla="*/ 1706691 w 2647177"/>
              <a:gd name="connsiteY2" fmla="*/ 1241825 h 1248690"/>
              <a:gd name="connsiteX3" fmla="*/ 0 w 2647177"/>
              <a:gd name="connsiteY3" fmla="*/ 1248690 h 1248690"/>
              <a:gd name="connsiteX4" fmla="*/ 114144 w 2647177"/>
              <a:gd name="connsiteY4" fmla="*/ 0 h 1248690"/>
              <a:gd name="connsiteX0" fmla="*/ 936415 w 3469448"/>
              <a:gd name="connsiteY0" fmla="*/ 0 h 1248690"/>
              <a:gd name="connsiteX1" fmla="*/ 3469448 w 3469448"/>
              <a:gd name="connsiteY1" fmla="*/ 5119 h 1248690"/>
              <a:gd name="connsiteX2" fmla="*/ 2528962 w 3469448"/>
              <a:gd name="connsiteY2" fmla="*/ 1241825 h 1248690"/>
              <a:gd name="connsiteX3" fmla="*/ 0 w 3469448"/>
              <a:gd name="connsiteY3" fmla="*/ 1248690 h 1248690"/>
              <a:gd name="connsiteX4" fmla="*/ 936415 w 3469448"/>
              <a:gd name="connsiteY4" fmla="*/ 0 h 1248690"/>
              <a:gd name="connsiteX0" fmla="*/ 936415 w 3469448"/>
              <a:gd name="connsiteY0" fmla="*/ 0 h 1248690"/>
              <a:gd name="connsiteX1" fmla="*/ 3469448 w 3469448"/>
              <a:gd name="connsiteY1" fmla="*/ 5119 h 1248690"/>
              <a:gd name="connsiteX2" fmla="*/ 2528962 w 3469448"/>
              <a:gd name="connsiteY2" fmla="*/ 1246131 h 1248690"/>
              <a:gd name="connsiteX3" fmla="*/ 0 w 3469448"/>
              <a:gd name="connsiteY3" fmla="*/ 1248690 h 1248690"/>
              <a:gd name="connsiteX4" fmla="*/ 936415 w 3469448"/>
              <a:gd name="connsiteY4" fmla="*/ 0 h 1248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69448" h="1248690">
                <a:moveTo>
                  <a:pt x="936415" y="0"/>
                </a:moveTo>
                <a:lnTo>
                  <a:pt x="3469448" y="5119"/>
                </a:lnTo>
                <a:lnTo>
                  <a:pt x="2528962" y="1246131"/>
                </a:lnTo>
                <a:lnTo>
                  <a:pt x="0" y="1248690"/>
                </a:lnTo>
                <a:lnTo>
                  <a:pt x="936415" y="0"/>
                </a:lnTo>
                <a:close/>
              </a:path>
            </a:pathLst>
          </a:custGeom>
        </p:spPr>
        <p:txBody>
          <a:bodyPr vert="horz"/>
          <a:lstStyle>
            <a:lvl1pPr marL="0" indent="0" algn="ctr">
              <a:buNone/>
              <a:defRPr sz="15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F38D85AB-502E-6344-ACF9-6A89C737AA5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994400" y="4225914"/>
            <a:ext cx="4123267" cy="1494223"/>
          </a:xfrm>
          <a:custGeom>
            <a:avLst/>
            <a:gdLst>
              <a:gd name="connsiteX0" fmla="*/ 0 w 1768475"/>
              <a:gd name="connsiteY0" fmla="*/ 0 h 1257300"/>
              <a:gd name="connsiteX1" fmla="*/ 1768475 w 1768475"/>
              <a:gd name="connsiteY1" fmla="*/ 0 h 1257300"/>
              <a:gd name="connsiteX2" fmla="*/ 1768475 w 1768475"/>
              <a:gd name="connsiteY2" fmla="*/ 1257300 h 1257300"/>
              <a:gd name="connsiteX3" fmla="*/ 0 w 1768475"/>
              <a:gd name="connsiteY3" fmla="*/ 1257300 h 1257300"/>
              <a:gd name="connsiteX4" fmla="*/ 0 w 1768475"/>
              <a:gd name="connsiteY4" fmla="*/ 0 h 1257300"/>
              <a:gd name="connsiteX0" fmla="*/ 0 w 2647177"/>
              <a:gd name="connsiteY0" fmla="*/ 0 h 1257300"/>
              <a:gd name="connsiteX1" fmla="*/ 2647177 w 2647177"/>
              <a:gd name="connsiteY1" fmla="*/ 13729 h 1257300"/>
              <a:gd name="connsiteX2" fmla="*/ 1768475 w 2647177"/>
              <a:gd name="connsiteY2" fmla="*/ 1257300 h 1257300"/>
              <a:gd name="connsiteX3" fmla="*/ 0 w 2647177"/>
              <a:gd name="connsiteY3" fmla="*/ 1257300 h 1257300"/>
              <a:gd name="connsiteX4" fmla="*/ 0 w 2647177"/>
              <a:gd name="connsiteY4" fmla="*/ 0 h 1257300"/>
              <a:gd name="connsiteX0" fmla="*/ 109838 w 2647177"/>
              <a:gd name="connsiteY0" fmla="*/ 0 h 1257300"/>
              <a:gd name="connsiteX1" fmla="*/ 2647177 w 2647177"/>
              <a:gd name="connsiteY1" fmla="*/ 13729 h 1257300"/>
              <a:gd name="connsiteX2" fmla="*/ 1768475 w 2647177"/>
              <a:gd name="connsiteY2" fmla="*/ 1257300 h 1257300"/>
              <a:gd name="connsiteX3" fmla="*/ 0 w 2647177"/>
              <a:gd name="connsiteY3" fmla="*/ 1257300 h 1257300"/>
              <a:gd name="connsiteX4" fmla="*/ 109838 w 2647177"/>
              <a:gd name="connsiteY4" fmla="*/ 0 h 1257300"/>
              <a:gd name="connsiteX0" fmla="*/ 109838 w 2647177"/>
              <a:gd name="connsiteY0" fmla="*/ 0 h 1257300"/>
              <a:gd name="connsiteX1" fmla="*/ 2647177 w 2647177"/>
              <a:gd name="connsiteY1" fmla="*/ 13729 h 1257300"/>
              <a:gd name="connsiteX2" fmla="*/ 1706691 w 2647177"/>
              <a:gd name="connsiteY2" fmla="*/ 1250435 h 1257300"/>
              <a:gd name="connsiteX3" fmla="*/ 0 w 2647177"/>
              <a:gd name="connsiteY3" fmla="*/ 1257300 h 1257300"/>
              <a:gd name="connsiteX4" fmla="*/ 109838 w 2647177"/>
              <a:gd name="connsiteY4" fmla="*/ 0 h 1257300"/>
              <a:gd name="connsiteX0" fmla="*/ 114144 w 2647177"/>
              <a:gd name="connsiteY0" fmla="*/ 0 h 1248690"/>
              <a:gd name="connsiteX1" fmla="*/ 2647177 w 2647177"/>
              <a:gd name="connsiteY1" fmla="*/ 5119 h 1248690"/>
              <a:gd name="connsiteX2" fmla="*/ 1706691 w 2647177"/>
              <a:gd name="connsiteY2" fmla="*/ 1241825 h 1248690"/>
              <a:gd name="connsiteX3" fmla="*/ 0 w 2647177"/>
              <a:gd name="connsiteY3" fmla="*/ 1248690 h 1248690"/>
              <a:gd name="connsiteX4" fmla="*/ 114144 w 2647177"/>
              <a:gd name="connsiteY4" fmla="*/ 0 h 1248690"/>
              <a:gd name="connsiteX0" fmla="*/ 936415 w 3469448"/>
              <a:gd name="connsiteY0" fmla="*/ 0 h 1248690"/>
              <a:gd name="connsiteX1" fmla="*/ 3469448 w 3469448"/>
              <a:gd name="connsiteY1" fmla="*/ 5119 h 1248690"/>
              <a:gd name="connsiteX2" fmla="*/ 2528962 w 3469448"/>
              <a:gd name="connsiteY2" fmla="*/ 1241825 h 1248690"/>
              <a:gd name="connsiteX3" fmla="*/ 0 w 3469448"/>
              <a:gd name="connsiteY3" fmla="*/ 1248690 h 1248690"/>
              <a:gd name="connsiteX4" fmla="*/ 936415 w 3469448"/>
              <a:gd name="connsiteY4" fmla="*/ 0 h 1248690"/>
              <a:gd name="connsiteX0" fmla="*/ 936415 w 3469448"/>
              <a:gd name="connsiteY0" fmla="*/ 0 h 1248690"/>
              <a:gd name="connsiteX1" fmla="*/ 3469448 w 3469448"/>
              <a:gd name="connsiteY1" fmla="*/ 5119 h 1248690"/>
              <a:gd name="connsiteX2" fmla="*/ 2528962 w 3469448"/>
              <a:gd name="connsiteY2" fmla="*/ 1246131 h 1248690"/>
              <a:gd name="connsiteX3" fmla="*/ 0 w 3469448"/>
              <a:gd name="connsiteY3" fmla="*/ 1248690 h 1248690"/>
              <a:gd name="connsiteX4" fmla="*/ 936415 w 3469448"/>
              <a:gd name="connsiteY4" fmla="*/ 0 h 1248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69448" h="1248690">
                <a:moveTo>
                  <a:pt x="936415" y="0"/>
                </a:moveTo>
                <a:lnTo>
                  <a:pt x="3469448" y="5119"/>
                </a:lnTo>
                <a:lnTo>
                  <a:pt x="2528962" y="1246131"/>
                </a:lnTo>
                <a:lnTo>
                  <a:pt x="0" y="1248690"/>
                </a:lnTo>
                <a:lnTo>
                  <a:pt x="936415" y="0"/>
                </a:lnTo>
                <a:close/>
              </a:path>
            </a:pathLst>
          </a:custGeom>
        </p:spPr>
        <p:txBody>
          <a:bodyPr vert="horz"/>
          <a:lstStyle>
            <a:lvl1pPr marL="0" indent="0" algn="ctr">
              <a:buNone/>
              <a:defRPr sz="15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D8738DA9-CE42-7C46-8A5C-1E3D19BA8F4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270999" y="4225911"/>
            <a:ext cx="2951865" cy="1494223"/>
          </a:xfrm>
          <a:custGeom>
            <a:avLst/>
            <a:gdLst>
              <a:gd name="connsiteX0" fmla="*/ 0 w 1768475"/>
              <a:gd name="connsiteY0" fmla="*/ 0 h 1257300"/>
              <a:gd name="connsiteX1" fmla="*/ 1768475 w 1768475"/>
              <a:gd name="connsiteY1" fmla="*/ 0 h 1257300"/>
              <a:gd name="connsiteX2" fmla="*/ 1768475 w 1768475"/>
              <a:gd name="connsiteY2" fmla="*/ 1257300 h 1257300"/>
              <a:gd name="connsiteX3" fmla="*/ 0 w 1768475"/>
              <a:gd name="connsiteY3" fmla="*/ 1257300 h 1257300"/>
              <a:gd name="connsiteX4" fmla="*/ 0 w 1768475"/>
              <a:gd name="connsiteY4" fmla="*/ 0 h 1257300"/>
              <a:gd name="connsiteX0" fmla="*/ 0 w 2647177"/>
              <a:gd name="connsiteY0" fmla="*/ 0 h 1257300"/>
              <a:gd name="connsiteX1" fmla="*/ 2647177 w 2647177"/>
              <a:gd name="connsiteY1" fmla="*/ 13729 h 1257300"/>
              <a:gd name="connsiteX2" fmla="*/ 1768475 w 2647177"/>
              <a:gd name="connsiteY2" fmla="*/ 1257300 h 1257300"/>
              <a:gd name="connsiteX3" fmla="*/ 0 w 2647177"/>
              <a:gd name="connsiteY3" fmla="*/ 1257300 h 1257300"/>
              <a:gd name="connsiteX4" fmla="*/ 0 w 2647177"/>
              <a:gd name="connsiteY4" fmla="*/ 0 h 1257300"/>
              <a:gd name="connsiteX0" fmla="*/ 109838 w 2647177"/>
              <a:gd name="connsiteY0" fmla="*/ 0 h 1257300"/>
              <a:gd name="connsiteX1" fmla="*/ 2647177 w 2647177"/>
              <a:gd name="connsiteY1" fmla="*/ 13729 h 1257300"/>
              <a:gd name="connsiteX2" fmla="*/ 1768475 w 2647177"/>
              <a:gd name="connsiteY2" fmla="*/ 1257300 h 1257300"/>
              <a:gd name="connsiteX3" fmla="*/ 0 w 2647177"/>
              <a:gd name="connsiteY3" fmla="*/ 1257300 h 1257300"/>
              <a:gd name="connsiteX4" fmla="*/ 109838 w 2647177"/>
              <a:gd name="connsiteY4" fmla="*/ 0 h 1257300"/>
              <a:gd name="connsiteX0" fmla="*/ 109838 w 2647177"/>
              <a:gd name="connsiteY0" fmla="*/ 0 h 1257300"/>
              <a:gd name="connsiteX1" fmla="*/ 2647177 w 2647177"/>
              <a:gd name="connsiteY1" fmla="*/ 13729 h 1257300"/>
              <a:gd name="connsiteX2" fmla="*/ 1706691 w 2647177"/>
              <a:gd name="connsiteY2" fmla="*/ 1250435 h 1257300"/>
              <a:gd name="connsiteX3" fmla="*/ 0 w 2647177"/>
              <a:gd name="connsiteY3" fmla="*/ 1257300 h 1257300"/>
              <a:gd name="connsiteX4" fmla="*/ 109838 w 2647177"/>
              <a:gd name="connsiteY4" fmla="*/ 0 h 1257300"/>
              <a:gd name="connsiteX0" fmla="*/ 114144 w 2647177"/>
              <a:gd name="connsiteY0" fmla="*/ 0 h 1248690"/>
              <a:gd name="connsiteX1" fmla="*/ 2647177 w 2647177"/>
              <a:gd name="connsiteY1" fmla="*/ 5119 h 1248690"/>
              <a:gd name="connsiteX2" fmla="*/ 1706691 w 2647177"/>
              <a:gd name="connsiteY2" fmla="*/ 1241825 h 1248690"/>
              <a:gd name="connsiteX3" fmla="*/ 0 w 2647177"/>
              <a:gd name="connsiteY3" fmla="*/ 1248690 h 1248690"/>
              <a:gd name="connsiteX4" fmla="*/ 114144 w 2647177"/>
              <a:gd name="connsiteY4" fmla="*/ 0 h 1248690"/>
              <a:gd name="connsiteX0" fmla="*/ 936415 w 3469448"/>
              <a:gd name="connsiteY0" fmla="*/ 0 h 1248690"/>
              <a:gd name="connsiteX1" fmla="*/ 3469448 w 3469448"/>
              <a:gd name="connsiteY1" fmla="*/ 5119 h 1248690"/>
              <a:gd name="connsiteX2" fmla="*/ 2528962 w 3469448"/>
              <a:gd name="connsiteY2" fmla="*/ 1241825 h 1248690"/>
              <a:gd name="connsiteX3" fmla="*/ 0 w 3469448"/>
              <a:gd name="connsiteY3" fmla="*/ 1248690 h 1248690"/>
              <a:gd name="connsiteX4" fmla="*/ 936415 w 3469448"/>
              <a:gd name="connsiteY4" fmla="*/ 0 h 1248690"/>
              <a:gd name="connsiteX0" fmla="*/ 936415 w 3469448"/>
              <a:gd name="connsiteY0" fmla="*/ 0 h 1248690"/>
              <a:gd name="connsiteX1" fmla="*/ 3469448 w 3469448"/>
              <a:gd name="connsiteY1" fmla="*/ 5119 h 1248690"/>
              <a:gd name="connsiteX2" fmla="*/ 2528962 w 3469448"/>
              <a:gd name="connsiteY2" fmla="*/ 1246131 h 1248690"/>
              <a:gd name="connsiteX3" fmla="*/ 0 w 3469448"/>
              <a:gd name="connsiteY3" fmla="*/ 1248690 h 1248690"/>
              <a:gd name="connsiteX4" fmla="*/ 936415 w 3469448"/>
              <a:gd name="connsiteY4" fmla="*/ 0 h 1248690"/>
              <a:gd name="connsiteX0" fmla="*/ 936415 w 2535057"/>
              <a:gd name="connsiteY0" fmla="*/ 0 h 1248690"/>
              <a:gd name="connsiteX1" fmla="*/ 2535057 w 2535057"/>
              <a:gd name="connsiteY1" fmla="*/ 5119 h 1248690"/>
              <a:gd name="connsiteX2" fmla="*/ 2528962 w 2535057"/>
              <a:gd name="connsiteY2" fmla="*/ 1246131 h 1248690"/>
              <a:gd name="connsiteX3" fmla="*/ 0 w 2535057"/>
              <a:gd name="connsiteY3" fmla="*/ 1248690 h 1248690"/>
              <a:gd name="connsiteX4" fmla="*/ 936415 w 2535057"/>
              <a:gd name="connsiteY4" fmla="*/ 0 h 1248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35057" h="1248690">
                <a:moveTo>
                  <a:pt x="936415" y="0"/>
                </a:moveTo>
                <a:lnTo>
                  <a:pt x="2535057" y="5119"/>
                </a:lnTo>
                <a:cubicBezTo>
                  <a:pt x="2533025" y="418790"/>
                  <a:pt x="2530994" y="832460"/>
                  <a:pt x="2528962" y="1246131"/>
                </a:cubicBezTo>
                <a:lnTo>
                  <a:pt x="0" y="1248690"/>
                </a:lnTo>
                <a:lnTo>
                  <a:pt x="936415" y="0"/>
                </a:lnTo>
                <a:close/>
              </a:path>
            </a:pathLst>
          </a:custGeom>
        </p:spPr>
        <p:txBody>
          <a:bodyPr vert="horz"/>
          <a:lstStyle>
            <a:lvl1pPr marL="0" indent="0" algn="ctr">
              <a:buNone/>
              <a:defRPr sz="15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noProof="0" dirty="0"/>
              <a:t>Click icon to add picture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026F793-EDA3-D648-8ECE-F3B07081F25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378" y="601090"/>
            <a:ext cx="4301269" cy="2305339"/>
          </a:xfrm>
          <a:prstGeom prst="rect">
            <a:avLst/>
          </a:prstGeom>
        </p:spPr>
        <p:txBody>
          <a:bodyPr anchor="b"/>
          <a:lstStyle>
            <a:lvl1pPr algn="l">
              <a:defRPr sz="4000" b="1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ADC5CFD6-69AF-9846-9589-F3E0664BC00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378" y="3137687"/>
            <a:ext cx="4301269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bg2">
                    <a:lumMod val="90000"/>
                  </a:schemeClr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783713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F488C0E-02BE-5C49-A846-3FF4F3CAA090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38200" y="1825625"/>
            <a:ext cx="10515600" cy="34745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595959"/>
                </a:solidFill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5" name="Title 10">
            <a:extLst>
              <a:ext uri="{FF2B5EF4-FFF2-40B4-BE49-F238E27FC236}">
                <a16:creationId xmlns:a16="http://schemas.microsoft.com/office/drawing/2014/main" id="{43AD352D-DA8B-8146-A132-0981C97A49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4337" y="500780"/>
            <a:ext cx="10499463" cy="1054250"/>
          </a:xfrm>
          <a:prstGeom prst="rect">
            <a:avLst/>
          </a:prstGeom>
        </p:spPr>
        <p:txBody>
          <a:bodyPr/>
          <a:lstStyle>
            <a:lvl1pPr algn="l">
              <a:defRPr sz="4000" b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660216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D6F268F-E515-BE40-8152-BE6D91B530A1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000">
                <a:solidFill>
                  <a:srgbClr val="595959"/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1FD621D-1631-FA44-8C87-22FD6F2B48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4001" y="104140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 b="1" cap="none" baseline="0">
                <a:solidFill>
                  <a:srgbClr val="595959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32526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Are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D19C3F02-B6E3-1744-B80B-6505F54EFB97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8199" y="1825625"/>
            <a:ext cx="5181599" cy="343447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595959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1" name="Content Placeholder 9">
            <a:extLst>
              <a:ext uri="{FF2B5EF4-FFF2-40B4-BE49-F238E27FC236}">
                <a16:creationId xmlns:a16="http://schemas.microsoft.com/office/drawing/2014/main" id="{77F182C4-AAD3-BF47-93EC-79384E79807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172199" y="1825625"/>
            <a:ext cx="5181599" cy="343447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595959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6" name="Title 11">
            <a:extLst>
              <a:ext uri="{FF2B5EF4-FFF2-40B4-BE49-F238E27FC236}">
                <a16:creationId xmlns:a16="http://schemas.microsoft.com/office/drawing/2014/main" id="{DEE94AD6-BD2B-A840-BFF5-4AEF37AF3C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4337" y="500780"/>
            <a:ext cx="10483326" cy="1054250"/>
          </a:xfrm>
          <a:prstGeom prst="rect">
            <a:avLst/>
          </a:prstGeom>
        </p:spPr>
        <p:txBody>
          <a:bodyPr/>
          <a:lstStyle>
            <a:lvl1pPr algn="ctr">
              <a:defRPr sz="4300" b="1">
                <a:solidFill>
                  <a:srgbClr val="595959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35858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18FCF574-13C1-E34E-9AD4-186822F3CCF8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36612" y="2505075"/>
            <a:ext cx="5176884" cy="27655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595959"/>
                </a:solidFill>
                <a:latin typeface="Arial"/>
                <a:cs typeface="Arial"/>
              </a:defRPr>
            </a:lvl1pPr>
            <a:lvl2pPr>
              <a:defRPr sz="2000">
                <a:latin typeface="Arial"/>
                <a:cs typeface="Arial"/>
              </a:defRPr>
            </a:lvl2pPr>
            <a:lvl3pPr>
              <a:defRPr sz="2000">
                <a:latin typeface="Arial"/>
                <a:cs typeface="Arial"/>
              </a:defRPr>
            </a:lvl3pPr>
            <a:lvl4pPr>
              <a:defRPr sz="2000">
                <a:latin typeface="Arial"/>
                <a:cs typeface="Arial"/>
              </a:defRPr>
            </a:lvl4pPr>
            <a:lvl5pPr>
              <a:defRPr sz="20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7021BC8C-7BCA-EC46-BE8D-F70B4B6E01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72200" y="1711496"/>
            <a:ext cx="5186362" cy="79243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2500" b="1">
                <a:solidFill>
                  <a:srgbClr val="595959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A37FF6C0-6C09-5344-9FBE-132344305788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178505" y="2505075"/>
            <a:ext cx="5180057" cy="27655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595959"/>
                </a:solidFill>
                <a:latin typeface="Arial"/>
                <a:cs typeface="Arial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0B8AC4B7-59A8-AE4E-93F4-95E06972F62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36614" y="1712639"/>
            <a:ext cx="5183187" cy="79243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2500" b="1">
                <a:solidFill>
                  <a:srgbClr val="595959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8" name="Title 11">
            <a:extLst>
              <a:ext uri="{FF2B5EF4-FFF2-40B4-BE49-F238E27FC236}">
                <a16:creationId xmlns:a16="http://schemas.microsoft.com/office/drawing/2014/main" id="{BE806B2D-FF9D-F94D-8A12-C401E775A3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614" y="510614"/>
            <a:ext cx="10521948" cy="1054250"/>
          </a:xfrm>
          <a:prstGeom prst="rect">
            <a:avLst/>
          </a:prstGeom>
        </p:spPr>
        <p:txBody>
          <a:bodyPr/>
          <a:lstStyle>
            <a:lvl1pPr algn="ctr">
              <a:defRPr sz="4300" b="1">
                <a:solidFill>
                  <a:srgbClr val="595959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478238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B2FB655-7025-3744-B125-F9DA8484AC9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717" y="545091"/>
            <a:ext cx="5393266" cy="441401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rgbClr val="595959"/>
                </a:solidFill>
                <a:latin typeface="Arial"/>
                <a:cs typeface="Arial"/>
              </a:defRPr>
            </a:lvl1pPr>
            <a:lvl2pPr algn="l">
              <a:defRPr sz="2000">
                <a:latin typeface="Arial"/>
                <a:cs typeface="Arial"/>
              </a:defRPr>
            </a:lvl2pPr>
            <a:lvl3pPr algn="l">
              <a:defRPr sz="2000">
                <a:latin typeface="Arial"/>
                <a:cs typeface="Arial"/>
              </a:defRPr>
            </a:lvl3pPr>
            <a:lvl4pPr algn="l">
              <a:defRPr sz="2000">
                <a:latin typeface="Arial"/>
                <a:cs typeface="Arial"/>
              </a:defRPr>
            </a:lvl4pPr>
            <a:lvl5pPr algn="l">
              <a:defRPr sz="2000">
                <a:latin typeface="Arial"/>
                <a:cs typeface="Arial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13EFB54-EB68-5143-A86E-CA54DCF62C8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231467" y="545092"/>
            <a:ext cx="5393266" cy="44140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595959"/>
                </a:solidFill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857838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719A1016-F770-EC41-ACBA-A78F094780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 rot="344365">
            <a:off x="765923" y="687338"/>
            <a:ext cx="10591524" cy="34913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/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contourClr>
              <a:srgbClr val="969696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2000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364AB05B-7E50-5444-9451-E62CF9F9418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88489" y="4486019"/>
            <a:ext cx="10816984" cy="8048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b="0">
                <a:solidFill>
                  <a:srgbClr val="595959"/>
                </a:solidFill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27833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6585FF05-51C6-4545-A370-BD912978F0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picture containing brick&#10;&#10;Description automatically generated">
            <a:extLst>
              <a:ext uri="{FF2B5EF4-FFF2-40B4-BE49-F238E27FC236}">
                <a16:creationId xmlns:a16="http://schemas.microsoft.com/office/drawing/2014/main" id="{7B03A376-F7CB-9149-A78F-83046DA8CA3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69779194-5BFB-3A41-BE11-0A0A57B4ECB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925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table&#10;&#10;Description automatically generated">
            <a:extLst>
              <a:ext uri="{FF2B5EF4-FFF2-40B4-BE49-F238E27FC236}">
                <a16:creationId xmlns:a16="http://schemas.microsoft.com/office/drawing/2014/main" id="{A272F89F-43DE-9D4D-82EF-AF0FD30A9B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F95C2EDF-35A4-DB47-B2E3-720532ECE3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picture containing fish&#10;&#10;Description automatically generated">
            <a:extLst>
              <a:ext uri="{FF2B5EF4-FFF2-40B4-BE49-F238E27FC236}">
                <a16:creationId xmlns:a16="http://schemas.microsoft.com/office/drawing/2014/main" id="{26CFC024-9125-8542-A138-C9A12F1EB40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Picture Placeholder 8">
            <a:extLst>
              <a:ext uri="{FF2B5EF4-FFF2-40B4-BE49-F238E27FC236}">
                <a16:creationId xmlns:a16="http://schemas.microsoft.com/office/drawing/2014/main" id="{B4F31E3F-8031-3546-8F3F-33E179551B9B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379807" y="-34725"/>
            <a:ext cx="8824881" cy="6933236"/>
          </a:xfrm>
          <a:custGeom>
            <a:avLst/>
            <a:gdLst>
              <a:gd name="connsiteX0" fmla="*/ 0 w 7201580"/>
              <a:gd name="connsiteY0" fmla="*/ 0 h 6858000"/>
              <a:gd name="connsiteX1" fmla="*/ 7201580 w 7201580"/>
              <a:gd name="connsiteY1" fmla="*/ 0 h 6858000"/>
              <a:gd name="connsiteX2" fmla="*/ 7201580 w 7201580"/>
              <a:gd name="connsiteY2" fmla="*/ 6858000 h 6858000"/>
              <a:gd name="connsiteX3" fmla="*/ 0 w 7201580"/>
              <a:gd name="connsiteY3" fmla="*/ 6858000 h 6858000"/>
              <a:gd name="connsiteX4" fmla="*/ 0 w 7201580"/>
              <a:gd name="connsiteY4" fmla="*/ 0 h 6858000"/>
              <a:gd name="connsiteX0" fmla="*/ 5050118 w 7201580"/>
              <a:gd name="connsiteY0" fmla="*/ 74706 h 6858000"/>
              <a:gd name="connsiteX1" fmla="*/ 7201580 w 7201580"/>
              <a:gd name="connsiteY1" fmla="*/ 0 h 6858000"/>
              <a:gd name="connsiteX2" fmla="*/ 7201580 w 7201580"/>
              <a:gd name="connsiteY2" fmla="*/ 6858000 h 6858000"/>
              <a:gd name="connsiteX3" fmla="*/ 0 w 7201580"/>
              <a:gd name="connsiteY3" fmla="*/ 6858000 h 6858000"/>
              <a:gd name="connsiteX4" fmla="*/ 5050118 w 7201580"/>
              <a:gd name="connsiteY4" fmla="*/ 74706 h 6858000"/>
              <a:gd name="connsiteX0" fmla="*/ 5020236 w 7201580"/>
              <a:gd name="connsiteY0" fmla="*/ 29883 h 6858000"/>
              <a:gd name="connsiteX1" fmla="*/ 7201580 w 7201580"/>
              <a:gd name="connsiteY1" fmla="*/ 0 h 6858000"/>
              <a:gd name="connsiteX2" fmla="*/ 7201580 w 7201580"/>
              <a:gd name="connsiteY2" fmla="*/ 6858000 h 6858000"/>
              <a:gd name="connsiteX3" fmla="*/ 0 w 7201580"/>
              <a:gd name="connsiteY3" fmla="*/ 6858000 h 6858000"/>
              <a:gd name="connsiteX4" fmla="*/ 5020236 w 7201580"/>
              <a:gd name="connsiteY4" fmla="*/ 29883 h 6858000"/>
              <a:gd name="connsiteX0" fmla="*/ 5020236 w 7201580"/>
              <a:gd name="connsiteY0" fmla="*/ 14941 h 6858000"/>
              <a:gd name="connsiteX1" fmla="*/ 7201580 w 7201580"/>
              <a:gd name="connsiteY1" fmla="*/ 0 h 6858000"/>
              <a:gd name="connsiteX2" fmla="*/ 7201580 w 7201580"/>
              <a:gd name="connsiteY2" fmla="*/ 6858000 h 6858000"/>
              <a:gd name="connsiteX3" fmla="*/ 0 w 7201580"/>
              <a:gd name="connsiteY3" fmla="*/ 6858000 h 6858000"/>
              <a:gd name="connsiteX4" fmla="*/ 5020236 w 7201580"/>
              <a:gd name="connsiteY4" fmla="*/ 14941 h 6858000"/>
              <a:gd name="connsiteX0" fmla="*/ 4192180 w 7201580"/>
              <a:gd name="connsiteY0" fmla="*/ 1127820 h 6858000"/>
              <a:gd name="connsiteX1" fmla="*/ 7201580 w 7201580"/>
              <a:gd name="connsiteY1" fmla="*/ 0 h 6858000"/>
              <a:gd name="connsiteX2" fmla="*/ 7201580 w 7201580"/>
              <a:gd name="connsiteY2" fmla="*/ 6858000 h 6858000"/>
              <a:gd name="connsiteX3" fmla="*/ 0 w 7201580"/>
              <a:gd name="connsiteY3" fmla="*/ 6858000 h 6858000"/>
              <a:gd name="connsiteX4" fmla="*/ 4192180 w 7201580"/>
              <a:gd name="connsiteY4" fmla="*/ 1127820 h 6858000"/>
              <a:gd name="connsiteX0" fmla="*/ 4192180 w 7210989"/>
              <a:gd name="connsiteY0" fmla="*/ 24453 h 5754633"/>
              <a:gd name="connsiteX1" fmla="*/ 7210989 w 7210989"/>
              <a:gd name="connsiteY1" fmla="*/ 0 h 5754633"/>
              <a:gd name="connsiteX2" fmla="*/ 7201580 w 7210989"/>
              <a:gd name="connsiteY2" fmla="*/ 5754633 h 5754633"/>
              <a:gd name="connsiteX3" fmla="*/ 0 w 7210989"/>
              <a:gd name="connsiteY3" fmla="*/ 5754633 h 5754633"/>
              <a:gd name="connsiteX4" fmla="*/ 4192180 w 7210989"/>
              <a:gd name="connsiteY4" fmla="*/ 24453 h 5754633"/>
              <a:gd name="connsiteX0" fmla="*/ 4154542 w 7173351"/>
              <a:gd name="connsiteY0" fmla="*/ 24453 h 5754633"/>
              <a:gd name="connsiteX1" fmla="*/ 7173351 w 7173351"/>
              <a:gd name="connsiteY1" fmla="*/ 0 h 5754633"/>
              <a:gd name="connsiteX2" fmla="*/ 7163942 w 7173351"/>
              <a:gd name="connsiteY2" fmla="*/ 5754633 h 5754633"/>
              <a:gd name="connsiteX3" fmla="*/ 0 w 7173351"/>
              <a:gd name="connsiteY3" fmla="*/ 5697562 h 5754633"/>
              <a:gd name="connsiteX4" fmla="*/ 4154542 w 7173351"/>
              <a:gd name="connsiteY4" fmla="*/ 24453 h 5754633"/>
              <a:gd name="connsiteX0" fmla="*/ 4154542 w 7174257"/>
              <a:gd name="connsiteY0" fmla="*/ 24453 h 5697562"/>
              <a:gd name="connsiteX1" fmla="*/ 7173351 w 7174257"/>
              <a:gd name="connsiteY1" fmla="*/ 0 h 5697562"/>
              <a:gd name="connsiteX2" fmla="*/ 7173352 w 7174257"/>
              <a:gd name="connsiteY2" fmla="*/ 5688051 h 5697562"/>
              <a:gd name="connsiteX3" fmla="*/ 0 w 7174257"/>
              <a:gd name="connsiteY3" fmla="*/ 5697562 h 5697562"/>
              <a:gd name="connsiteX4" fmla="*/ 4154542 w 7174257"/>
              <a:gd name="connsiteY4" fmla="*/ 24453 h 5697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74257" h="5697562">
                <a:moveTo>
                  <a:pt x="4154542" y="24453"/>
                </a:moveTo>
                <a:lnTo>
                  <a:pt x="7173351" y="0"/>
                </a:lnTo>
                <a:cubicBezTo>
                  <a:pt x="7170215" y="1918211"/>
                  <a:pt x="7176488" y="3769840"/>
                  <a:pt x="7173352" y="5688051"/>
                </a:cubicBezTo>
                <a:lnTo>
                  <a:pt x="0" y="5697562"/>
                </a:lnTo>
                <a:lnTo>
                  <a:pt x="4154542" y="24453"/>
                </a:lnTo>
                <a:close/>
              </a:path>
            </a:pathLst>
          </a:custGeom>
        </p:spPr>
        <p:txBody>
          <a:bodyPr vert="horz" anchor="ctr"/>
          <a:lstStyle>
            <a:lvl1pPr marL="0" indent="0" algn="r">
              <a:lnSpc>
                <a:spcPct val="100000"/>
              </a:lnSpc>
              <a:buNone/>
              <a:defRPr sz="2000">
                <a:solidFill>
                  <a:srgbClr val="ECE9C6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3598328D-4C82-3F4E-A3AC-CBF07C36FAA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648875" y="4225915"/>
            <a:ext cx="4192192" cy="1494224"/>
          </a:xfrm>
          <a:custGeom>
            <a:avLst/>
            <a:gdLst>
              <a:gd name="connsiteX0" fmla="*/ 0 w 1768475"/>
              <a:gd name="connsiteY0" fmla="*/ 0 h 1257300"/>
              <a:gd name="connsiteX1" fmla="*/ 1768475 w 1768475"/>
              <a:gd name="connsiteY1" fmla="*/ 0 h 1257300"/>
              <a:gd name="connsiteX2" fmla="*/ 1768475 w 1768475"/>
              <a:gd name="connsiteY2" fmla="*/ 1257300 h 1257300"/>
              <a:gd name="connsiteX3" fmla="*/ 0 w 1768475"/>
              <a:gd name="connsiteY3" fmla="*/ 1257300 h 1257300"/>
              <a:gd name="connsiteX4" fmla="*/ 0 w 1768475"/>
              <a:gd name="connsiteY4" fmla="*/ 0 h 1257300"/>
              <a:gd name="connsiteX0" fmla="*/ 0 w 2647177"/>
              <a:gd name="connsiteY0" fmla="*/ 0 h 1257300"/>
              <a:gd name="connsiteX1" fmla="*/ 2647177 w 2647177"/>
              <a:gd name="connsiteY1" fmla="*/ 13729 h 1257300"/>
              <a:gd name="connsiteX2" fmla="*/ 1768475 w 2647177"/>
              <a:gd name="connsiteY2" fmla="*/ 1257300 h 1257300"/>
              <a:gd name="connsiteX3" fmla="*/ 0 w 2647177"/>
              <a:gd name="connsiteY3" fmla="*/ 1257300 h 1257300"/>
              <a:gd name="connsiteX4" fmla="*/ 0 w 2647177"/>
              <a:gd name="connsiteY4" fmla="*/ 0 h 1257300"/>
              <a:gd name="connsiteX0" fmla="*/ 109838 w 2647177"/>
              <a:gd name="connsiteY0" fmla="*/ 0 h 1257300"/>
              <a:gd name="connsiteX1" fmla="*/ 2647177 w 2647177"/>
              <a:gd name="connsiteY1" fmla="*/ 13729 h 1257300"/>
              <a:gd name="connsiteX2" fmla="*/ 1768475 w 2647177"/>
              <a:gd name="connsiteY2" fmla="*/ 1257300 h 1257300"/>
              <a:gd name="connsiteX3" fmla="*/ 0 w 2647177"/>
              <a:gd name="connsiteY3" fmla="*/ 1257300 h 1257300"/>
              <a:gd name="connsiteX4" fmla="*/ 109838 w 2647177"/>
              <a:gd name="connsiteY4" fmla="*/ 0 h 1257300"/>
              <a:gd name="connsiteX0" fmla="*/ 109838 w 2647177"/>
              <a:gd name="connsiteY0" fmla="*/ 0 h 1257300"/>
              <a:gd name="connsiteX1" fmla="*/ 2647177 w 2647177"/>
              <a:gd name="connsiteY1" fmla="*/ 13729 h 1257300"/>
              <a:gd name="connsiteX2" fmla="*/ 1706691 w 2647177"/>
              <a:gd name="connsiteY2" fmla="*/ 1250435 h 1257300"/>
              <a:gd name="connsiteX3" fmla="*/ 0 w 2647177"/>
              <a:gd name="connsiteY3" fmla="*/ 1257300 h 1257300"/>
              <a:gd name="connsiteX4" fmla="*/ 109838 w 2647177"/>
              <a:gd name="connsiteY4" fmla="*/ 0 h 1257300"/>
              <a:gd name="connsiteX0" fmla="*/ 114144 w 2647177"/>
              <a:gd name="connsiteY0" fmla="*/ 0 h 1248690"/>
              <a:gd name="connsiteX1" fmla="*/ 2647177 w 2647177"/>
              <a:gd name="connsiteY1" fmla="*/ 5119 h 1248690"/>
              <a:gd name="connsiteX2" fmla="*/ 1706691 w 2647177"/>
              <a:gd name="connsiteY2" fmla="*/ 1241825 h 1248690"/>
              <a:gd name="connsiteX3" fmla="*/ 0 w 2647177"/>
              <a:gd name="connsiteY3" fmla="*/ 1248690 h 1248690"/>
              <a:gd name="connsiteX4" fmla="*/ 114144 w 2647177"/>
              <a:gd name="connsiteY4" fmla="*/ 0 h 1248690"/>
              <a:gd name="connsiteX0" fmla="*/ 936415 w 3469448"/>
              <a:gd name="connsiteY0" fmla="*/ 0 h 1248690"/>
              <a:gd name="connsiteX1" fmla="*/ 3469448 w 3469448"/>
              <a:gd name="connsiteY1" fmla="*/ 5119 h 1248690"/>
              <a:gd name="connsiteX2" fmla="*/ 2528962 w 3469448"/>
              <a:gd name="connsiteY2" fmla="*/ 1241825 h 1248690"/>
              <a:gd name="connsiteX3" fmla="*/ 0 w 3469448"/>
              <a:gd name="connsiteY3" fmla="*/ 1248690 h 1248690"/>
              <a:gd name="connsiteX4" fmla="*/ 936415 w 3469448"/>
              <a:gd name="connsiteY4" fmla="*/ 0 h 1248690"/>
              <a:gd name="connsiteX0" fmla="*/ 936415 w 3469448"/>
              <a:gd name="connsiteY0" fmla="*/ 0 h 1248690"/>
              <a:gd name="connsiteX1" fmla="*/ 3469448 w 3469448"/>
              <a:gd name="connsiteY1" fmla="*/ 5119 h 1248690"/>
              <a:gd name="connsiteX2" fmla="*/ 2528962 w 3469448"/>
              <a:gd name="connsiteY2" fmla="*/ 1246131 h 1248690"/>
              <a:gd name="connsiteX3" fmla="*/ 0 w 3469448"/>
              <a:gd name="connsiteY3" fmla="*/ 1248690 h 1248690"/>
              <a:gd name="connsiteX4" fmla="*/ 936415 w 3469448"/>
              <a:gd name="connsiteY4" fmla="*/ 0 h 1248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69448" h="1248690">
                <a:moveTo>
                  <a:pt x="936415" y="0"/>
                </a:moveTo>
                <a:lnTo>
                  <a:pt x="3469448" y="5119"/>
                </a:lnTo>
                <a:lnTo>
                  <a:pt x="2528962" y="1246131"/>
                </a:lnTo>
                <a:lnTo>
                  <a:pt x="0" y="1248690"/>
                </a:lnTo>
                <a:lnTo>
                  <a:pt x="936415" y="0"/>
                </a:lnTo>
                <a:close/>
              </a:path>
            </a:pathLst>
          </a:custGeom>
        </p:spPr>
        <p:txBody>
          <a:bodyPr vert="horz"/>
          <a:lstStyle>
            <a:lvl1pPr marL="0" indent="0" algn="ctr">
              <a:buNone/>
              <a:defRPr sz="15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C23285A2-7355-1D42-86EF-ADB4D8AB46F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994400" y="4225914"/>
            <a:ext cx="4123267" cy="1494223"/>
          </a:xfrm>
          <a:custGeom>
            <a:avLst/>
            <a:gdLst>
              <a:gd name="connsiteX0" fmla="*/ 0 w 1768475"/>
              <a:gd name="connsiteY0" fmla="*/ 0 h 1257300"/>
              <a:gd name="connsiteX1" fmla="*/ 1768475 w 1768475"/>
              <a:gd name="connsiteY1" fmla="*/ 0 h 1257300"/>
              <a:gd name="connsiteX2" fmla="*/ 1768475 w 1768475"/>
              <a:gd name="connsiteY2" fmla="*/ 1257300 h 1257300"/>
              <a:gd name="connsiteX3" fmla="*/ 0 w 1768475"/>
              <a:gd name="connsiteY3" fmla="*/ 1257300 h 1257300"/>
              <a:gd name="connsiteX4" fmla="*/ 0 w 1768475"/>
              <a:gd name="connsiteY4" fmla="*/ 0 h 1257300"/>
              <a:gd name="connsiteX0" fmla="*/ 0 w 2647177"/>
              <a:gd name="connsiteY0" fmla="*/ 0 h 1257300"/>
              <a:gd name="connsiteX1" fmla="*/ 2647177 w 2647177"/>
              <a:gd name="connsiteY1" fmla="*/ 13729 h 1257300"/>
              <a:gd name="connsiteX2" fmla="*/ 1768475 w 2647177"/>
              <a:gd name="connsiteY2" fmla="*/ 1257300 h 1257300"/>
              <a:gd name="connsiteX3" fmla="*/ 0 w 2647177"/>
              <a:gd name="connsiteY3" fmla="*/ 1257300 h 1257300"/>
              <a:gd name="connsiteX4" fmla="*/ 0 w 2647177"/>
              <a:gd name="connsiteY4" fmla="*/ 0 h 1257300"/>
              <a:gd name="connsiteX0" fmla="*/ 109838 w 2647177"/>
              <a:gd name="connsiteY0" fmla="*/ 0 h 1257300"/>
              <a:gd name="connsiteX1" fmla="*/ 2647177 w 2647177"/>
              <a:gd name="connsiteY1" fmla="*/ 13729 h 1257300"/>
              <a:gd name="connsiteX2" fmla="*/ 1768475 w 2647177"/>
              <a:gd name="connsiteY2" fmla="*/ 1257300 h 1257300"/>
              <a:gd name="connsiteX3" fmla="*/ 0 w 2647177"/>
              <a:gd name="connsiteY3" fmla="*/ 1257300 h 1257300"/>
              <a:gd name="connsiteX4" fmla="*/ 109838 w 2647177"/>
              <a:gd name="connsiteY4" fmla="*/ 0 h 1257300"/>
              <a:gd name="connsiteX0" fmla="*/ 109838 w 2647177"/>
              <a:gd name="connsiteY0" fmla="*/ 0 h 1257300"/>
              <a:gd name="connsiteX1" fmla="*/ 2647177 w 2647177"/>
              <a:gd name="connsiteY1" fmla="*/ 13729 h 1257300"/>
              <a:gd name="connsiteX2" fmla="*/ 1706691 w 2647177"/>
              <a:gd name="connsiteY2" fmla="*/ 1250435 h 1257300"/>
              <a:gd name="connsiteX3" fmla="*/ 0 w 2647177"/>
              <a:gd name="connsiteY3" fmla="*/ 1257300 h 1257300"/>
              <a:gd name="connsiteX4" fmla="*/ 109838 w 2647177"/>
              <a:gd name="connsiteY4" fmla="*/ 0 h 1257300"/>
              <a:gd name="connsiteX0" fmla="*/ 114144 w 2647177"/>
              <a:gd name="connsiteY0" fmla="*/ 0 h 1248690"/>
              <a:gd name="connsiteX1" fmla="*/ 2647177 w 2647177"/>
              <a:gd name="connsiteY1" fmla="*/ 5119 h 1248690"/>
              <a:gd name="connsiteX2" fmla="*/ 1706691 w 2647177"/>
              <a:gd name="connsiteY2" fmla="*/ 1241825 h 1248690"/>
              <a:gd name="connsiteX3" fmla="*/ 0 w 2647177"/>
              <a:gd name="connsiteY3" fmla="*/ 1248690 h 1248690"/>
              <a:gd name="connsiteX4" fmla="*/ 114144 w 2647177"/>
              <a:gd name="connsiteY4" fmla="*/ 0 h 1248690"/>
              <a:gd name="connsiteX0" fmla="*/ 936415 w 3469448"/>
              <a:gd name="connsiteY0" fmla="*/ 0 h 1248690"/>
              <a:gd name="connsiteX1" fmla="*/ 3469448 w 3469448"/>
              <a:gd name="connsiteY1" fmla="*/ 5119 h 1248690"/>
              <a:gd name="connsiteX2" fmla="*/ 2528962 w 3469448"/>
              <a:gd name="connsiteY2" fmla="*/ 1241825 h 1248690"/>
              <a:gd name="connsiteX3" fmla="*/ 0 w 3469448"/>
              <a:gd name="connsiteY3" fmla="*/ 1248690 h 1248690"/>
              <a:gd name="connsiteX4" fmla="*/ 936415 w 3469448"/>
              <a:gd name="connsiteY4" fmla="*/ 0 h 1248690"/>
              <a:gd name="connsiteX0" fmla="*/ 936415 w 3469448"/>
              <a:gd name="connsiteY0" fmla="*/ 0 h 1248690"/>
              <a:gd name="connsiteX1" fmla="*/ 3469448 w 3469448"/>
              <a:gd name="connsiteY1" fmla="*/ 5119 h 1248690"/>
              <a:gd name="connsiteX2" fmla="*/ 2528962 w 3469448"/>
              <a:gd name="connsiteY2" fmla="*/ 1246131 h 1248690"/>
              <a:gd name="connsiteX3" fmla="*/ 0 w 3469448"/>
              <a:gd name="connsiteY3" fmla="*/ 1248690 h 1248690"/>
              <a:gd name="connsiteX4" fmla="*/ 936415 w 3469448"/>
              <a:gd name="connsiteY4" fmla="*/ 0 h 1248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69448" h="1248690">
                <a:moveTo>
                  <a:pt x="936415" y="0"/>
                </a:moveTo>
                <a:lnTo>
                  <a:pt x="3469448" y="5119"/>
                </a:lnTo>
                <a:lnTo>
                  <a:pt x="2528962" y="1246131"/>
                </a:lnTo>
                <a:lnTo>
                  <a:pt x="0" y="1248690"/>
                </a:lnTo>
                <a:lnTo>
                  <a:pt x="936415" y="0"/>
                </a:lnTo>
                <a:close/>
              </a:path>
            </a:pathLst>
          </a:custGeom>
        </p:spPr>
        <p:txBody>
          <a:bodyPr vert="horz"/>
          <a:lstStyle>
            <a:lvl1pPr marL="0" indent="0" algn="ctr">
              <a:buNone/>
              <a:defRPr sz="15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75106D73-ED6C-1943-96AD-9DE1270D205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270999" y="4225911"/>
            <a:ext cx="2951865" cy="1494223"/>
          </a:xfrm>
          <a:custGeom>
            <a:avLst/>
            <a:gdLst>
              <a:gd name="connsiteX0" fmla="*/ 0 w 1768475"/>
              <a:gd name="connsiteY0" fmla="*/ 0 h 1257300"/>
              <a:gd name="connsiteX1" fmla="*/ 1768475 w 1768475"/>
              <a:gd name="connsiteY1" fmla="*/ 0 h 1257300"/>
              <a:gd name="connsiteX2" fmla="*/ 1768475 w 1768475"/>
              <a:gd name="connsiteY2" fmla="*/ 1257300 h 1257300"/>
              <a:gd name="connsiteX3" fmla="*/ 0 w 1768475"/>
              <a:gd name="connsiteY3" fmla="*/ 1257300 h 1257300"/>
              <a:gd name="connsiteX4" fmla="*/ 0 w 1768475"/>
              <a:gd name="connsiteY4" fmla="*/ 0 h 1257300"/>
              <a:gd name="connsiteX0" fmla="*/ 0 w 2647177"/>
              <a:gd name="connsiteY0" fmla="*/ 0 h 1257300"/>
              <a:gd name="connsiteX1" fmla="*/ 2647177 w 2647177"/>
              <a:gd name="connsiteY1" fmla="*/ 13729 h 1257300"/>
              <a:gd name="connsiteX2" fmla="*/ 1768475 w 2647177"/>
              <a:gd name="connsiteY2" fmla="*/ 1257300 h 1257300"/>
              <a:gd name="connsiteX3" fmla="*/ 0 w 2647177"/>
              <a:gd name="connsiteY3" fmla="*/ 1257300 h 1257300"/>
              <a:gd name="connsiteX4" fmla="*/ 0 w 2647177"/>
              <a:gd name="connsiteY4" fmla="*/ 0 h 1257300"/>
              <a:gd name="connsiteX0" fmla="*/ 109838 w 2647177"/>
              <a:gd name="connsiteY0" fmla="*/ 0 h 1257300"/>
              <a:gd name="connsiteX1" fmla="*/ 2647177 w 2647177"/>
              <a:gd name="connsiteY1" fmla="*/ 13729 h 1257300"/>
              <a:gd name="connsiteX2" fmla="*/ 1768475 w 2647177"/>
              <a:gd name="connsiteY2" fmla="*/ 1257300 h 1257300"/>
              <a:gd name="connsiteX3" fmla="*/ 0 w 2647177"/>
              <a:gd name="connsiteY3" fmla="*/ 1257300 h 1257300"/>
              <a:gd name="connsiteX4" fmla="*/ 109838 w 2647177"/>
              <a:gd name="connsiteY4" fmla="*/ 0 h 1257300"/>
              <a:gd name="connsiteX0" fmla="*/ 109838 w 2647177"/>
              <a:gd name="connsiteY0" fmla="*/ 0 h 1257300"/>
              <a:gd name="connsiteX1" fmla="*/ 2647177 w 2647177"/>
              <a:gd name="connsiteY1" fmla="*/ 13729 h 1257300"/>
              <a:gd name="connsiteX2" fmla="*/ 1706691 w 2647177"/>
              <a:gd name="connsiteY2" fmla="*/ 1250435 h 1257300"/>
              <a:gd name="connsiteX3" fmla="*/ 0 w 2647177"/>
              <a:gd name="connsiteY3" fmla="*/ 1257300 h 1257300"/>
              <a:gd name="connsiteX4" fmla="*/ 109838 w 2647177"/>
              <a:gd name="connsiteY4" fmla="*/ 0 h 1257300"/>
              <a:gd name="connsiteX0" fmla="*/ 114144 w 2647177"/>
              <a:gd name="connsiteY0" fmla="*/ 0 h 1248690"/>
              <a:gd name="connsiteX1" fmla="*/ 2647177 w 2647177"/>
              <a:gd name="connsiteY1" fmla="*/ 5119 h 1248690"/>
              <a:gd name="connsiteX2" fmla="*/ 1706691 w 2647177"/>
              <a:gd name="connsiteY2" fmla="*/ 1241825 h 1248690"/>
              <a:gd name="connsiteX3" fmla="*/ 0 w 2647177"/>
              <a:gd name="connsiteY3" fmla="*/ 1248690 h 1248690"/>
              <a:gd name="connsiteX4" fmla="*/ 114144 w 2647177"/>
              <a:gd name="connsiteY4" fmla="*/ 0 h 1248690"/>
              <a:gd name="connsiteX0" fmla="*/ 936415 w 3469448"/>
              <a:gd name="connsiteY0" fmla="*/ 0 h 1248690"/>
              <a:gd name="connsiteX1" fmla="*/ 3469448 w 3469448"/>
              <a:gd name="connsiteY1" fmla="*/ 5119 h 1248690"/>
              <a:gd name="connsiteX2" fmla="*/ 2528962 w 3469448"/>
              <a:gd name="connsiteY2" fmla="*/ 1241825 h 1248690"/>
              <a:gd name="connsiteX3" fmla="*/ 0 w 3469448"/>
              <a:gd name="connsiteY3" fmla="*/ 1248690 h 1248690"/>
              <a:gd name="connsiteX4" fmla="*/ 936415 w 3469448"/>
              <a:gd name="connsiteY4" fmla="*/ 0 h 1248690"/>
              <a:gd name="connsiteX0" fmla="*/ 936415 w 3469448"/>
              <a:gd name="connsiteY0" fmla="*/ 0 h 1248690"/>
              <a:gd name="connsiteX1" fmla="*/ 3469448 w 3469448"/>
              <a:gd name="connsiteY1" fmla="*/ 5119 h 1248690"/>
              <a:gd name="connsiteX2" fmla="*/ 2528962 w 3469448"/>
              <a:gd name="connsiteY2" fmla="*/ 1246131 h 1248690"/>
              <a:gd name="connsiteX3" fmla="*/ 0 w 3469448"/>
              <a:gd name="connsiteY3" fmla="*/ 1248690 h 1248690"/>
              <a:gd name="connsiteX4" fmla="*/ 936415 w 3469448"/>
              <a:gd name="connsiteY4" fmla="*/ 0 h 1248690"/>
              <a:gd name="connsiteX0" fmla="*/ 936415 w 2535057"/>
              <a:gd name="connsiteY0" fmla="*/ 0 h 1248690"/>
              <a:gd name="connsiteX1" fmla="*/ 2535057 w 2535057"/>
              <a:gd name="connsiteY1" fmla="*/ 5119 h 1248690"/>
              <a:gd name="connsiteX2" fmla="*/ 2528962 w 2535057"/>
              <a:gd name="connsiteY2" fmla="*/ 1246131 h 1248690"/>
              <a:gd name="connsiteX3" fmla="*/ 0 w 2535057"/>
              <a:gd name="connsiteY3" fmla="*/ 1248690 h 1248690"/>
              <a:gd name="connsiteX4" fmla="*/ 936415 w 2535057"/>
              <a:gd name="connsiteY4" fmla="*/ 0 h 1248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35057" h="1248690">
                <a:moveTo>
                  <a:pt x="936415" y="0"/>
                </a:moveTo>
                <a:lnTo>
                  <a:pt x="2535057" y="5119"/>
                </a:lnTo>
                <a:cubicBezTo>
                  <a:pt x="2533025" y="418790"/>
                  <a:pt x="2530994" y="832460"/>
                  <a:pt x="2528962" y="1246131"/>
                </a:cubicBezTo>
                <a:lnTo>
                  <a:pt x="0" y="1248690"/>
                </a:lnTo>
                <a:lnTo>
                  <a:pt x="936415" y="0"/>
                </a:lnTo>
                <a:close/>
              </a:path>
            </a:pathLst>
          </a:custGeom>
        </p:spPr>
        <p:txBody>
          <a:bodyPr vert="horz"/>
          <a:lstStyle>
            <a:lvl1pPr marL="0" indent="0" algn="ctr">
              <a:buNone/>
              <a:defRPr sz="15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noProof="0" dirty="0"/>
              <a:t>Click icon to add picture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3C2DB62-2291-C045-87DA-2D8D0C64ACB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378" y="601090"/>
            <a:ext cx="4301269" cy="2305339"/>
          </a:xfrm>
          <a:prstGeom prst="rect">
            <a:avLst/>
          </a:prstGeom>
        </p:spPr>
        <p:txBody>
          <a:bodyPr anchor="b"/>
          <a:lstStyle>
            <a:lvl1pPr algn="l">
              <a:defRPr sz="4000" b="1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6FD13B73-7147-4647-9F91-7B1F5FB7E69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378" y="3137687"/>
            <a:ext cx="4301269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bg2">
                    <a:lumMod val="90000"/>
                  </a:schemeClr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979945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15.jp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image" Target="../media/image14.jp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13.jpg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16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23807A-D922-CB4A-BE07-18BA85B81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C7D86E-9708-AD4A-9D14-AFBCC1526D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D63992-26A5-DE4F-9F32-A62B613195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2CE08-3F42-B147-9922-C5AEE34C6B0A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C2D065-721B-8740-A362-D86D86E7BE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C4EC03-B17B-684B-BBF8-78D6D6A0F9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9EB63F-46B7-A547-A43A-2A11AD26E33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4C5D7FE9-729B-EF42-B94C-BC6CA16EC62C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A86ECD80-37DB-0741-BCBE-94AD2127EBC9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A1096EE3-1DCB-D241-997A-884089F16D8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263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50" r:id="rId2"/>
    <p:sldLayoutId id="2147483649" r:id="rId3"/>
    <p:sldLayoutId id="2147483652" r:id="rId4"/>
    <p:sldLayoutId id="2147483653" r:id="rId5"/>
    <p:sldLayoutId id="2147483655" r:id="rId6"/>
    <p:sldLayoutId id="2147483654" r:id="rId7"/>
    <p:sldLayoutId id="2147483673" r:id="rId8"/>
    <p:sldLayoutId id="214748367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23807A-D922-CB4A-BE07-18BA85B81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C7D86E-9708-AD4A-9D14-AFBCC1526D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D63992-26A5-DE4F-9F32-A62B613195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2CE08-3F42-B147-9922-C5AEE34C6B0A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C2D065-721B-8740-A362-D86D86E7BE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C4EC03-B17B-684B-BBF8-78D6D6A0F9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9EB63F-46B7-A547-A43A-2A11AD26E337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3AA04DDB-B71B-D14E-A079-98393CC29E61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1DAAB3D0-7C92-FE4F-BE25-7E9E50099AF8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F6F52D65-ADF7-E343-8DBD-E645F72F263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B0AA0F0B-D669-F241-A8FB-1E946E74ADF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227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86" r:id="rId8"/>
    <p:sldLayoutId id="2147483690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7.jpeg"/><Relationship Id="rId4" Type="http://schemas.openxmlformats.org/officeDocument/2006/relationships/image" Target="../media/image56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58.png"/><Relationship Id="rId7" Type="http://schemas.openxmlformats.org/officeDocument/2006/relationships/hyperlink" Target="http://www.neurosurgery.smhs.gwu.edu" TargetMode="Externa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9.xml"/><Relationship Id="rId6" Type="http://schemas.openxmlformats.org/officeDocument/2006/relationships/hyperlink" Target="mailto:sdalgo@mfa.gwu.edu" TargetMode="Externa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hpatrick@gwu.edu" TargetMode="External"/><Relationship Id="rId2" Type="http://schemas.openxmlformats.org/officeDocument/2006/relationships/hyperlink" Target="mailto:Pnharris@gwu.edu" TargetMode="External"/><Relationship Id="rId1" Type="http://schemas.openxmlformats.org/officeDocument/2006/relationships/slideLayout" Target="../slideLayouts/slideLayout4.xml"/><Relationship Id="rId4" Type="http://schemas.openxmlformats.org/officeDocument/2006/relationships/hyperlink" Target="mailto:Maxsfleisher@gwu.edu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jp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gwu0.sharepoint.com/:v:/r/sites/GWNSGY-GRP/Shared%20Documents/Ammerman%20Lab/Ammerman%20Lab.mp4?csf=1&amp;web=1&amp;e=g57XEd" TargetMode="Externa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7.png"/><Relationship Id="rId4" Type="http://schemas.openxmlformats.org/officeDocument/2006/relationships/image" Target="../media/image4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2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5" Type="http://schemas.openxmlformats.org/officeDocument/2006/relationships/image" Target="../media/image51.png"/><Relationship Id="rId4" Type="http://schemas.openxmlformats.org/officeDocument/2006/relationships/image" Target="../media/image5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DBB1444-5EBB-7B47-88ED-05B2128AFB48}"/>
              </a:ext>
            </a:extLst>
          </p:cNvPr>
          <p:cNvSpPr/>
          <p:nvPr/>
        </p:nvSpPr>
        <p:spPr>
          <a:xfrm>
            <a:off x="309282" y="268941"/>
            <a:ext cx="1398494" cy="1223683"/>
          </a:xfrm>
          <a:prstGeom prst="rect">
            <a:avLst/>
          </a:prstGeom>
          <a:solidFill>
            <a:srgbClr val="00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432F172-AC7C-CB46-8D46-0C5B32BDCA39}"/>
              </a:ext>
            </a:extLst>
          </p:cNvPr>
          <p:cNvSpPr/>
          <p:nvPr/>
        </p:nvSpPr>
        <p:spPr>
          <a:xfrm>
            <a:off x="796120" y="880782"/>
            <a:ext cx="3950692" cy="394671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4608BB4F-876C-B141-A7A3-A57F2DF34A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120" y="880782"/>
            <a:ext cx="3998642" cy="394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2618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596DDF8B-1999-5743-92B6-0C53DDE4B5EB}"/>
              </a:ext>
            </a:extLst>
          </p:cNvPr>
          <p:cNvPicPr>
            <a:picLocks noGrp="1" noChangeAspect="1" noChangeArrowheads="1"/>
          </p:cNvPicPr>
          <p:nvPr>
            <p:ph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4" r="3254"/>
          <a:stretch/>
        </p:blipFill>
        <p:spPr bwMode="auto">
          <a:xfrm>
            <a:off x="1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E11CEFB-D38B-CB43-A4F3-B69C69205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6087" y="365125"/>
            <a:ext cx="3822189" cy="123855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>
                <a:solidFill>
                  <a:schemeClr val="tx1"/>
                </a:solidFill>
                <a:latin typeface="+mj-lt"/>
                <a:cs typeface="+mj-cs"/>
              </a:rPr>
              <a:t>Living in DC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03A1F06-FCDE-E449-B0DA-4901B5B8E86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166087" y="1801598"/>
            <a:ext cx="3822189" cy="473479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+mn-lt"/>
                <a:cs typeface="+mn-cs"/>
              </a:rPr>
              <a:t>Live in DC, Arlington, Rosslyn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sz="1800" dirty="0">
                <a:latin typeface="+mn-lt"/>
                <a:cs typeface="+mn-cs"/>
              </a:rPr>
              <a:t>50/50 rent vs own</a:t>
            </a:r>
            <a:endParaRPr lang="en-US" sz="1800" dirty="0">
              <a:latin typeface="+mn-lt"/>
              <a:cs typeface="Calibri" panose="020F0502020204030204"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+mn-lt"/>
                <a:cs typeface="+mn-cs"/>
              </a:rPr>
              <a:t>Excellent public transportation</a:t>
            </a:r>
            <a:endParaRPr lang="en-US" dirty="0">
              <a:solidFill>
                <a:schemeClr val="tx1"/>
              </a:solidFill>
              <a:latin typeface="+mn-lt"/>
              <a:cs typeface="Calibri"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+mn-lt"/>
                <a:cs typeface="Calibri"/>
              </a:rPr>
              <a:t>Biking/walking-friendly</a:t>
            </a:r>
            <a:endParaRPr lang="en-US" dirty="0">
              <a:solidFill>
                <a:schemeClr val="tx1"/>
              </a:solidFill>
              <a:latin typeface="+mn-lt"/>
              <a:cs typeface="+mn-cs"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+mn-lt"/>
                <a:cs typeface="Calibri"/>
              </a:rPr>
              <a:t>Culture and politics</a:t>
            </a:r>
            <a:endParaRPr lang="en-US" dirty="0">
              <a:solidFill>
                <a:schemeClr val="tx1"/>
              </a:solidFill>
              <a:latin typeface="+mn-lt"/>
              <a:cs typeface="+mn-cs"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+mn-lt"/>
                <a:cs typeface="+mn-cs"/>
              </a:rPr>
              <a:t>Restaurants, entertainment</a:t>
            </a:r>
            <a:endParaRPr lang="en-US" dirty="0">
              <a:solidFill>
                <a:schemeClr val="tx1"/>
              </a:solidFill>
              <a:latin typeface="+mn-lt"/>
              <a:cs typeface="Calibri"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+mn-lt"/>
                <a:cs typeface="+mn-cs"/>
              </a:rPr>
              <a:t>3 major airports within 1 hour</a:t>
            </a:r>
            <a:endParaRPr lang="en-US" dirty="0">
              <a:solidFill>
                <a:schemeClr val="tx1"/>
              </a:solidFill>
              <a:latin typeface="+mn-lt"/>
              <a:cs typeface="Calibri"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+mn-lt"/>
                <a:cs typeface="+mn-cs"/>
              </a:rPr>
              <a:t>Within driving distance:</a:t>
            </a:r>
            <a:endParaRPr lang="en-US" dirty="0">
              <a:solidFill>
                <a:schemeClr val="tx1"/>
              </a:solidFill>
            </a:endParaRPr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sz="1900" dirty="0">
                <a:latin typeface="+mn-lt"/>
                <a:cs typeface="+mn-cs"/>
              </a:rPr>
              <a:t>Hiking/camping</a:t>
            </a:r>
            <a:endParaRPr lang="en-US" sz="1900">
              <a:cs typeface="Calibri"/>
            </a:endParaRPr>
          </a:p>
          <a:p>
            <a:pPr lvl="1"/>
            <a:r>
              <a:rPr lang="en-US" sz="1900" dirty="0">
                <a:cs typeface="Calibri" panose="020F0502020204030204"/>
              </a:rPr>
              <a:t>Beach</a:t>
            </a:r>
          </a:p>
          <a:p>
            <a:pPr lvl="1"/>
            <a:r>
              <a:rPr lang="en-US" sz="1900" dirty="0">
                <a:cs typeface="Calibri" panose="020F0502020204030204"/>
              </a:rPr>
              <a:t>Most major cities in New England</a:t>
            </a:r>
            <a:endParaRPr lang="en-US" sz="1900" dirty="0">
              <a:solidFill>
                <a:schemeClr val="tx1"/>
              </a:solidFill>
              <a:latin typeface="+mn-lt"/>
              <a:cs typeface="Calibri" panose="020F0502020204030204"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  <a:latin typeface="+mn-lt"/>
              <a:cs typeface="Calibri" panose="020F0502020204030204"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  <a:latin typeface="+mn-lt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588876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114C78B5-EC6B-4A39-8860-705100867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B2FE80-3BEE-A08E-7DC9-890CD20CCA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4000501" cy="400840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1936C10-670E-024C-989D-EB317D6EF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69978"/>
            <a:ext cx="4391024" cy="11737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37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Why Come Train with Us?</a:t>
            </a:r>
          </a:p>
        </p:txBody>
      </p:sp>
      <p:pic>
        <p:nvPicPr>
          <p:cNvPr id="6" name="Content Placeholder 5" descr="A group of surgeons performing surgery&#10;&#10;Description automatically generated with low confidence">
            <a:extLst>
              <a:ext uri="{FF2B5EF4-FFF2-40B4-BE49-F238E27FC236}">
                <a16:creationId xmlns:a16="http://schemas.microsoft.com/office/drawing/2014/main" id="{BD75C08A-4136-CB43-8D09-2DAB952DC48C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 rotWithShape="1">
          <a:blip r:embed="rId3"/>
          <a:srcRect r="26821" b="-2"/>
          <a:stretch/>
        </p:blipFill>
        <p:spPr>
          <a:xfrm rot="5400000">
            <a:off x="4191002" y="-47442"/>
            <a:ext cx="3809998" cy="3904881"/>
          </a:xfrm>
          <a:custGeom>
            <a:avLst/>
            <a:gdLst/>
            <a:ahLst/>
            <a:cxnLst/>
            <a:rect l="l" t="t" r="r" b="b"/>
            <a:pathLst>
              <a:path w="3809998" h="3361533">
                <a:moveTo>
                  <a:pt x="0" y="0"/>
                </a:moveTo>
                <a:lnTo>
                  <a:pt x="3809998" y="0"/>
                </a:lnTo>
                <a:lnTo>
                  <a:pt x="3809998" y="3353206"/>
                </a:lnTo>
                <a:lnTo>
                  <a:pt x="1781628" y="3181423"/>
                </a:lnTo>
                <a:lnTo>
                  <a:pt x="0" y="3361533"/>
                </a:lnTo>
                <a:close/>
              </a:path>
            </a:pathLst>
          </a:custGeom>
        </p:spPr>
      </p:pic>
      <p:pic>
        <p:nvPicPr>
          <p:cNvPr id="8" name="Picture 7" descr="A picture containing person, hospital room, room, scene&#10;&#10;Description automatically generated">
            <a:extLst>
              <a:ext uri="{FF2B5EF4-FFF2-40B4-BE49-F238E27FC236}">
                <a16:creationId xmlns:a16="http://schemas.microsoft.com/office/drawing/2014/main" id="{290EED00-5842-1746-9EB9-9C01A2B3BA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247" b="17605"/>
          <a:stretch/>
        </p:blipFill>
        <p:spPr>
          <a:xfrm>
            <a:off x="8191500" y="-1"/>
            <a:ext cx="4000500" cy="4008409"/>
          </a:xfrm>
          <a:custGeom>
            <a:avLst/>
            <a:gdLst/>
            <a:ahLst/>
            <a:cxnLst/>
            <a:rect l="l" t="t" r="r" b="b"/>
            <a:pathLst>
              <a:path w="4000500" h="3403026">
                <a:moveTo>
                  <a:pt x="0" y="0"/>
                </a:moveTo>
                <a:lnTo>
                  <a:pt x="4000500" y="0"/>
                </a:lnTo>
                <a:lnTo>
                  <a:pt x="4000500" y="3403026"/>
                </a:lnTo>
                <a:lnTo>
                  <a:pt x="9072" y="3370108"/>
                </a:lnTo>
                <a:lnTo>
                  <a:pt x="0" y="3369340"/>
                </a:lnTo>
                <a:close/>
              </a:path>
            </a:pathLst>
          </a:cu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A50943B0-FDF7-4C2C-B784-9208C945A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4021FAB-FA86-49DE-8FC9-585A1729B7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B58B526-A432-4EB5-AA70-2BB897257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5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8B9843E-961A-9940-87EF-8F75865107B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664201" y="4766267"/>
            <a:ext cx="5692774" cy="1839806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alpha val="80000"/>
                  </a:schemeClr>
                </a:solidFill>
                <a:latin typeface="+mn-lt"/>
                <a:cs typeface="+mn-cs"/>
              </a:rPr>
              <a:t>Hands-on operative residency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alpha val="80000"/>
                  </a:schemeClr>
                </a:solidFill>
                <a:latin typeface="+mn-lt"/>
                <a:cs typeface="+mn-cs"/>
              </a:rPr>
              <a:t>Resident &amp; Education focused program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alpha val="80000"/>
                  </a:schemeClr>
                </a:solidFill>
                <a:latin typeface="+mn-lt"/>
                <a:cs typeface="+mn-cs"/>
              </a:rPr>
              <a:t>One of the best cities to live in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alpha val="80000"/>
                  </a:schemeClr>
                </a:solidFill>
                <a:latin typeface="+mn-lt"/>
                <a:cs typeface="+mn-cs"/>
              </a:rPr>
              <a:t>Close knit resident cohort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alpha val="80000"/>
                  </a:schemeClr>
                </a:solidFill>
                <a:latin typeface="+mn-lt"/>
                <a:cs typeface="+mn-cs"/>
              </a:rPr>
              <a:t>Tailor your training and career path</a:t>
            </a:r>
            <a:endParaRPr lang="en-US" sz="2400" dirty="0">
              <a:solidFill>
                <a:schemeClr val="bg1">
                  <a:alpha val="80000"/>
                </a:schemeClr>
              </a:solidFill>
              <a:latin typeface="+mn-lt"/>
              <a:cs typeface="Calibri"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>
                  <a:alpha val="80000"/>
                </a:schemeClr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6037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A40D43E4-0DFE-826D-39F1-BC83FE99DD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9" t="6484" r="19600" b="-1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A7696BEE-A305-CC77-DB98-018BBC8B01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8097" y="68504"/>
            <a:ext cx="1696414" cy="226444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A646120-9280-D527-4043-06FB290DC443}"/>
              </a:ext>
            </a:extLst>
          </p:cNvPr>
          <p:cNvSpPr txBox="1"/>
          <p:nvPr/>
        </p:nvSpPr>
        <p:spPr>
          <a:xfrm>
            <a:off x="298643" y="1907310"/>
            <a:ext cx="4744409" cy="141577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300" b="1" dirty="0">
                <a:latin typeface="Calibri Light"/>
              </a:rPr>
              <a:t>Come do a sub-internship with us!</a:t>
            </a:r>
            <a:endParaRPr lang="en-US" dirty="0">
              <a:cs typeface="Calibri"/>
            </a:endParaRPr>
          </a:p>
        </p:txBody>
      </p:sp>
      <p:pic>
        <p:nvPicPr>
          <p:cNvPr id="22" name="Picture 22" descr="Logo&#10;&#10;Description automatically generated">
            <a:extLst>
              <a:ext uri="{FF2B5EF4-FFF2-40B4-BE49-F238E27FC236}">
                <a16:creationId xmlns:a16="http://schemas.microsoft.com/office/drawing/2014/main" id="{AB72EFD9-355A-BDA2-C567-D1AD767008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642" y="267236"/>
            <a:ext cx="5090775" cy="1589892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033F9B18-47BB-841A-77B6-2CFD1E75B4F8}"/>
              </a:ext>
            </a:extLst>
          </p:cNvPr>
          <p:cNvGrpSpPr/>
          <p:nvPr/>
        </p:nvGrpSpPr>
        <p:grpSpPr>
          <a:xfrm>
            <a:off x="475673" y="4454283"/>
            <a:ext cx="3990109" cy="227737"/>
            <a:chOff x="475673" y="4454283"/>
            <a:chExt cx="3990109" cy="227737"/>
          </a:xfrm>
        </p:grpSpPr>
        <p:pic>
          <p:nvPicPr>
            <p:cNvPr id="30" name="Picture 30">
              <a:extLst>
                <a:ext uri="{FF2B5EF4-FFF2-40B4-BE49-F238E27FC236}">
                  <a16:creationId xmlns:a16="http://schemas.microsoft.com/office/drawing/2014/main" id="{DC2D4C5E-68DE-3162-F716-A58697E94D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5673" y="4454283"/>
              <a:ext cx="2743200" cy="227737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C829EDDA-ED1E-E648-0B54-8AAD70A601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22582" y="4454283"/>
              <a:ext cx="2743200" cy="227737"/>
            </a:xfrm>
            <a:prstGeom prst="rect">
              <a:avLst/>
            </a:prstGeom>
          </p:spPr>
        </p:pic>
      </p:grpSp>
      <p:sp>
        <p:nvSpPr>
          <p:cNvPr id="7" name="Subtitle 6">
            <a:extLst>
              <a:ext uri="{FF2B5EF4-FFF2-40B4-BE49-F238E27FC236}">
                <a16:creationId xmlns:a16="http://schemas.microsoft.com/office/drawing/2014/main" id="{44E191F4-FE62-D824-9A34-EBB1DA6AC1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0951" y="3425893"/>
            <a:ext cx="5254873" cy="120814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buChar char="•"/>
            </a:pPr>
            <a:r>
              <a:rPr lang="en-US" sz="2200" dirty="0">
                <a:solidFill>
                  <a:schemeClr val="tx1"/>
                </a:solidFill>
                <a:latin typeface="+mn-lt"/>
                <a:cs typeface="Calibri" panose="020F0502020204030204"/>
              </a:rPr>
              <a:t>World-class training from outstanding faculty who prioritize resident education</a:t>
            </a:r>
            <a:endParaRPr lang="en-US" sz="2200">
              <a:solidFill>
                <a:schemeClr val="tx1"/>
              </a:solidFill>
              <a:latin typeface="+mn-lt"/>
              <a:cs typeface="Calibri" panose="020F0502020204030204"/>
            </a:endParaRPr>
          </a:p>
          <a:p>
            <a:pPr marL="342900" indent="-342900">
              <a:buChar char="•"/>
            </a:pPr>
            <a:r>
              <a:rPr lang="en-US" sz="2200" dirty="0">
                <a:solidFill>
                  <a:schemeClr val="tx1"/>
                </a:solidFill>
                <a:latin typeface="+mn-lt"/>
                <a:cs typeface="Calibri" panose="020F0502020204030204"/>
              </a:rPr>
              <a:t>Learn to give exceptional care to your patients who come from all backgrounds</a:t>
            </a:r>
            <a:endParaRPr lang="en-US">
              <a:solidFill>
                <a:schemeClr val="tx1"/>
              </a:solidFill>
            </a:endParaRPr>
          </a:p>
          <a:p>
            <a:pPr marL="342900" indent="-342900">
              <a:buChar char="•"/>
            </a:pPr>
            <a:r>
              <a:rPr lang="en-US" sz="2200" dirty="0">
                <a:solidFill>
                  <a:schemeClr val="tx1"/>
                </a:solidFill>
                <a:latin typeface="+mn-lt"/>
                <a:cs typeface="Calibri" panose="020F0502020204030204"/>
              </a:rPr>
              <a:t>Join a wonderful hardworking, supportive resident team</a:t>
            </a:r>
          </a:p>
          <a:p>
            <a:pPr marL="342900" indent="-342900">
              <a:buChar char="•"/>
            </a:pPr>
            <a:r>
              <a:rPr lang="en-US" sz="2200" dirty="0">
                <a:solidFill>
                  <a:schemeClr val="tx1"/>
                </a:solidFill>
                <a:latin typeface="+mn-lt"/>
                <a:cs typeface="Calibri" panose="020F0502020204030204"/>
              </a:rPr>
              <a:t>Live in (and enjoy!) an amazing city for the next 7 years </a:t>
            </a:r>
            <a:endParaRPr lang="en-US" sz="2200">
              <a:solidFill>
                <a:schemeClr val="tx1"/>
              </a:solidFill>
              <a:latin typeface="Calibri"/>
              <a:cs typeface="Calibri"/>
            </a:endParaRPr>
          </a:p>
          <a:p>
            <a:pPr marL="342900" indent="-342900">
              <a:buChar char="•"/>
            </a:pPr>
            <a:endParaRPr lang="en-US" sz="2400" dirty="0">
              <a:solidFill>
                <a:schemeClr val="tx1"/>
              </a:solidFill>
              <a:latin typeface="+mn-lt"/>
              <a:cs typeface="Calibri" panose="020F0502020204030204"/>
            </a:endParaRPr>
          </a:p>
        </p:txBody>
      </p:sp>
      <p:sp>
        <p:nvSpPr>
          <p:cNvPr id="35" name="Subtitle 6">
            <a:extLst>
              <a:ext uri="{FF2B5EF4-FFF2-40B4-BE49-F238E27FC236}">
                <a16:creationId xmlns:a16="http://schemas.microsoft.com/office/drawing/2014/main" id="{8DB811C4-A12A-D756-7A73-D2C55CD0F51E}"/>
              </a:ext>
            </a:extLst>
          </p:cNvPr>
          <p:cNvSpPr txBox="1">
            <a:spLocks/>
          </p:cNvSpPr>
          <p:nvPr/>
        </p:nvSpPr>
        <p:spPr>
          <a:xfrm>
            <a:off x="6327466" y="4455748"/>
            <a:ext cx="5809054" cy="120814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2">
                    <a:lumMod val="90000"/>
                  </a:schemeClr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  <a:latin typeface="Arial"/>
                <a:ea typeface="+mn-ea"/>
                <a:cs typeface="Arial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>
                <a:solidFill>
                  <a:schemeClr val="tx1"/>
                </a:solidFill>
                <a:latin typeface="+mn-lt"/>
                <a:cs typeface="Calibri" panose="020F0502020204030204"/>
              </a:rPr>
              <a:t>To apply: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sz="2200" dirty="0">
                <a:solidFill>
                  <a:schemeClr val="tx1"/>
                </a:solidFill>
                <a:latin typeface="+mn-lt"/>
                <a:cs typeface="Calibri" panose="020F0502020204030204"/>
              </a:rPr>
              <a:t>1. Email Stefanie Dalgo, </a:t>
            </a:r>
            <a:r>
              <a:rPr lang="en-US" sz="2200" dirty="0">
                <a:solidFill>
                  <a:schemeClr val="tx1"/>
                </a:solidFill>
                <a:latin typeface="Calibri"/>
                <a:cs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sdalgo@mfa.gwu.edu</a:t>
            </a:r>
            <a:endParaRPr lang="en-US">
              <a:solidFill>
                <a:schemeClr val="tx1"/>
              </a:solidFill>
              <a:hlinkClick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sz="2200" dirty="0">
                <a:solidFill>
                  <a:schemeClr val="tx1"/>
                </a:solidFill>
                <a:latin typeface="Calibri"/>
                <a:cs typeface="Calibri"/>
              </a:rPr>
              <a:t>2. Fill out your VSAS application through your medical school</a:t>
            </a:r>
          </a:p>
          <a:p>
            <a:r>
              <a:rPr lang="en-US" sz="2200" dirty="0">
                <a:solidFill>
                  <a:schemeClr val="tx1"/>
                </a:solidFill>
                <a:latin typeface="Calibri"/>
                <a:cs typeface="Calibri"/>
              </a:rPr>
              <a:t>3. </a:t>
            </a:r>
            <a:r>
              <a:rPr lang="en-US" sz="2200" dirty="0">
                <a:solidFill>
                  <a:schemeClr val="tx1"/>
                </a:solidFill>
                <a:latin typeface="Calibri"/>
                <a:cs typeface="Calibri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neurosurgery.smhs.gwu.edu</a:t>
            </a:r>
            <a:r>
              <a:rPr lang="en-US" sz="2200" dirty="0">
                <a:solidFill>
                  <a:schemeClr val="tx1"/>
                </a:solidFill>
                <a:latin typeface="Calibri"/>
                <a:cs typeface="Calibri"/>
              </a:rPr>
              <a:t> to learn more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sz="2200" dirty="0">
              <a:solidFill>
                <a:schemeClr val="tx1"/>
              </a:solidFill>
              <a:latin typeface="Calibri"/>
              <a:cs typeface="Calibri"/>
            </a:endParaRPr>
          </a:p>
          <a:p>
            <a:endParaRPr lang="en-US" sz="2200" dirty="0">
              <a:solidFill>
                <a:schemeClr val="tx1"/>
              </a:solidFill>
              <a:latin typeface="Calibri"/>
              <a:cs typeface="Calibri"/>
            </a:endParaRPr>
          </a:p>
          <a:p>
            <a:endParaRPr lang="en-US" sz="22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37" name="Picture 36" descr="A picture containing text, indoor, person, room&#10;&#10;Description automatically generated">
            <a:extLst>
              <a:ext uri="{FF2B5EF4-FFF2-40B4-BE49-F238E27FC236}">
                <a16:creationId xmlns:a16="http://schemas.microsoft.com/office/drawing/2014/main" id="{76249AA3-AA21-BF81-A2BB-7531751FB68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884" t="-365" r="6122" b="-285"/>
          <a:stretch/>
        </p:blipFill>
        <p:spPr>
          <a:xfrm>
            <a:off x="5667264" y="67855"/>
            <a:ext cx="2458713" cy="226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7019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6508999-09AD-77DA-5837-1439306695F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n-US" sz="2100" dirty="0"/>
              <a:t>Peter Harris, PGY4</a:t>
            </a:r>
          </a:p>
          <a:p>
            <a:r>
              <a:rPr lang="en-US" sz="2100" dirty="0">
                <a:solidFill>
                  <a:srgbClr val="0563C1"/>
                </a:solidFill>
                <a:hlinkClick r:id="rId2"/>
              </a:rPr>
              <a:t>pnharris@gwu.edu</a:t>
            </a:r>
            <a:endParaRPr lang="en-US" sz="2100" dirty="0"/>
          </a:p>
          <a:p>
            <a:r>
              <a:rPr lang="en-US" sz="2100" dirty="0"/>
              <a:t>808-230-5416</a:t>
            </a:r>
            <a:endParaRPr lang="en-US" dirty="0"/>
          </a:p>
          <a:p>
            <a:endParaRPr lang="en-US" dirty="0"/>
          </a:p>
          <a:p>
            <a:r>
              <a:rPr lang="en-US" dirty="0"/>
              <a:t>Hayes Patrick, PGY5</a:t>
            </a:r>
          </a:p>
          <a:p>
            <a:r>
              <a:rPr lang="en-US" dirty="0">
                <a:hlinkClick r:id="rId3"/>
              </a:rPr>
              <a:t>hpatrick@gwu.edu</a:t>
            </a:r>
            <a:r>
              <a:rPr lang="en-US" dirty="0"/>
              <a:t> </a:t>
            </a:r>
          </a:p>
          <a:p>
            <a:r>
              <a:rPr lang="en-US" dirty="0"/>
              <a:t>225-341-0137</a:t>
            </a:r>
          </a:p>
          <a:p>
            <a:endParaRPr lang="en-US" dirty="0"/>
          </a:p>
          <a:p>
            <a:r>
              <a:rPr lang="en-US" dirty="0"/>
              <a:t>Max Fleisher, PGY5</a:t>
            </a:r>
          </a:p>
          <a:p>
            <a:r>
              <a:rPr lang="en-US" dirty="0">
                <a:hlinkClick r:id="rId4"/>
              </a:rPr>
              <a:t>maxsfleisher@gwu.edu</a:t>
            </a:r>
            <a:endParaRPr lang="en-US" dirty="0"/>
          </a:p>
          <a:p>
            <a:r>
              <a:rPr lang="en-US" dirty="0"/>
              <a:t>904-525-9076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10E9B6-EB29-DE68-83D9-5F053275556F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 sz="1300" dirty="0"/>
          </a:p>
          <a:p>
            <a:endParaRPr lang="en-US" sz="13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9A2AAF7-99DC-25E9-8EF0-404D1B152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5822491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65400BAF-FA42-BBEA-4E0B-7FEF10BDB389}"/>
              </a:ext>
            </a:extLst>
          </p:cNvPr>
          <p:cNvSpPr/>
          <p:nvPr/>
        </p:nvSpPr>
        <p:spPr>
          <a:xfrm>
            <a:off x="4124503" y="1456575"/>
            <a:ext cx="3950692" cy="394671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B6277AAE-1BDA-64F6-ABC8-81C5490CBB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2301" y="1455644"/>
            <a:ext cx="3998642" cy="394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7552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E10EAE0-87D8-0B4A-979B-46126096B6D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Resident compliment of 11 (1-2-1), currently with 9 residents active and 1 new PGY1 starting July 1, 2024. </a:t>
            </a:r>
          </a:p>
          <a:p>
            <a:pPr>
              <a:lnSpc>
                <a:spcPct val="150000"/>
              </a:lnSpc>
            </a:pPr>
            <a:r>
              <a:rPr lang="en-US" dirty="0"/>
              <a:t>(Interim) Chair Michael Rosner, MD</a:t>
            </a:r>
          </a:p>
          <a:p>
            <a:pPr>
              <a:lnSpc>
                <a:spcPct val="150000"/>
              </a:lnSpc>
            </a:pPr>
            <a:r>
              <a:rPr lang="en-US" dirty="0"/>
              <a:t>Dedicated core faculty with ongoing recruitment</a:t>
            </a:r>
          </a:p>
          <a:p>
            <a:pPr>
              <a:lnSpc>
                <a:spcPct val="150000"/>
              </a:lnSpc>
            </a:pPr>
            <a:r>
              <a:rPr lang="en-US" dirty="0"/>
              <a:t>Robust clinical, surgical, didactic education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03FBC4D-5935-4D4A-9807-0A79C726C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GW Neurosurgery Today</a:t>
            </a:r>
          </a:p>
        </p:txBody>
      </p:sp>
      <p:pic>
        <p:nvPicPr>
          <p:cNvPr id="2050" name="Picture 2" descr="Member Hospitals - DCHA">
            <a:extLst>
              <a:ext uri="{FF2B5EF4-FFF2-40B4-BE49-F238E27FC236}">
                <a16:creationId xmlns:a16="http://schemas.microsoft.com/office/drawing/2014/main" id="{A55B41A7-9BC7-794E-AD40-848F0C69EFCD}"/>
              </a:ext>
            </a:extLst>
          </p:cNvPr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678" y="1825625"/>
            <a:ext cx="5150644" cy="343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47982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Facebook">
            <a:extLst>
              <a:ext uri="{FF2B5EF4-FFF2-40B4-BE49-F238E27FC236}">
                <a16:creationId xmlns:a16="http://schemas.microsoft.com/office/drawing/2014/main" id="{DAB3F92C-9EF6-D141-A455-6EAA4D292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09125"/>
            <a:ext cx="1333711" cy="133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617786-EBDB-D642-AB4D-7120BE7D4C4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646652" y="1710606"/>
            <a:ext cx="5181599" cy="343447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CAST accredited enfolded endovascular and complex spinal deformity fellowships available</a:t>
            </a:r>
          </a:p>
          <a:p>
            <a:endParaRPr lang="en-US" dirty="0"/>
          </a:p>
          <a:p>
            <a:r>
              <a:rPr lang="en-US" dirty="0"/>
              <a:t>Research opportunities at the NIH, GW, and Children's National</a:t>
            </a:r>
          </a:p>
          <a:p>
            <a:endParaRPr lang="en-US" dirty="0"/>
          </a:p>
          <a:p>
            <a:r>
              <a:rPr lang="en-US" dirty="0"/>
              <a:t>All graduates in last 10 years have matched first or second choice fellowship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9D92EFD-08D6-FC43-8543-52F92D6BA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Sites, Rotations, Fellowships</a:t>
            </a:r>
          </a:p>
        </p:txBody>
      </p:sp>
      <p:pic>
        <p:nvPicPr>
          <p:cNvPr id="1026" name="Picture 2" descr="Children&amp;#39;s National Hospital - Home | Facebook">
            <a:extLst>
              <a:ext uri="{FF2B5EF4-FFF2-40B4-BE49-F238E27FC236}">
                <a16:creationId xmlns:a16="http://schemas.microsoft.com/office/drawing/2014/main" id="{D6C11110-1F9C-024E-8013-6F9E87B2E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66" y="1348768"/>
            <a:ext cx="1328109" cy="134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W Hospital Announces Defining Medicine Campaign | The School of Medicine &amp;amp;  Health Sciences">
            <a:extLst>
              <a:ext uri="{FF2B5EF4-FFF2-40B4-BE49-F238E27FC236}">
                <a16:creationId xmlns:a16="http://schemas.microsoft.com/office/drawing/2014/main" id="{F3E0B42B-2D32-944A-B208-E557C2F25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617" y="2614380"/>
            <a:ext cx="3422280" cy="1629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ynecologic Surgery in Silver Spring &amp;amp; Germantown MD">
            <a:extLst>
              <a:ext uri="{FF2B5EF4-FFF2-40B4-BE49-F238E27FC236}">
                <a16:creationId xmlns:a16="http://schemas.microsoft.com/office/drawing/2014/main" id="{7567E184-2610-9F4A-AD50-A1E8126F4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718" y="1720439"/>
            <a:ext cx="2079935" cy="809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ohort Announcement | Muhlenberg College">
            <a:extLst>
              <a:ext uri="{FF2B5EF4-FFF2-40B4-BE49-F238E27FC236}">
                <a16:creationId xmlns:a16="http://schemas.microsoft.com/office/drawing/2014/main" id="{35151802-45AA-4F42-85A7-8A880EBC6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735" y="4401771"/>
            <a:ext cx="2637464" cy="104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65911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0DD3EA4-29DF-7549-B866-BA1EA11A05C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PGY-1: 6mos ICU, 6mos NSGY</a:t>
            </a:r>
          </a:p>
          <a:p>
            <a:r>
              <a:rPr lang="en-US" dirty="0"/>
              <a:t>PGY-2: GWU inpatient, OR, IR</a:t>
            </a:r>
          </a:p>
          <a:p>
            <a:r>
              <a:rPr lang="en-US" dirty="0"/>
              <a:t>PGY-3: 6mos CNMC, 6mos GWU</a:t>
            </a:r>
          </a:p>
          <a:p>
            <a:r>
              <a:rPr lang="en-US" dirty="0"/>
              <a:t>PGY-4: 6mos Vascular/Cranial, 6mos Spine</a:t>
            </a:r>
          </a:p>
          <a:p>
            <a:r>
              <a:rPr lang="en-US" dirty="0"/>
              <a:t>PGY-5: 6mos HCH (functional/MIS spine), 6mos LVHN (skull base/vascular)</a:t>
            </a:r>
          </a:p>
          <a:p>
            <a:r>
              <a:rPr lang="en-US" dirty="0"/>
              <a:t>PGY-6: Chief Year</a:t>
            </a:r>
          </a:p>
          <a:p>
            <a:r>
              <a:rPr lang="en-US" dirty="0"/>
              <a:t>PGY-7: Fellowship/Research flex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D20763-CE6E-7A4F-9E04-0042530A5392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67AF2EB-5DC0-7743-B825-450658069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GW Neurosurgery Residency</a:t>
            </a:r>
          </a:p>
        </p:txBody>
      </p:sp>
      <p:pic>
        <p:nvPicPr>
          <p:cNvPr id="10" name="Picture 9" descr="A picture containing hospital room, indoor, scene, room&#10;&#10;Description automatically generated">
            <a:extLst>
              <a:ext uri="{FF2B5EF4-FFF2-40B4-BE49-F238E27FC236}">
                <a16:creationId xmlns:a16="http://schemas.microsoft.com/office/drawing/2014/main" id="{EA76F074-E378-1347-BD68-19481A35A8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2512" y="4272466"/>
            <a:ext cx="1958452" cy="2588576"/>
          </a:xfrm>
          <a:prstGeom prst="rect">
            <a:avLst/>
          </a:prstGeom>
        </p:spPr>
      </p:pic>
      <p:pic>
        <p:nvPicPr>
          <p:cNvPr id="16" name="Picture 15" descr="A picture containing person, indoor, hospital room, room&#10;&#10;Description automatically generated">
            <a:extLst>
              <a:ext uri="{FF2B5EF4-FFF2-40B4-BE49-F238E27FC236}">
                <a16:creationId xmlns:a16="http://schemas.microsoft.com/office/drawing/2014/main" id="{D5DF8CDF-6C24-4243-A32F-EEE001BE09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2512" y="1882813"/>
            <a:ext cx="1938537" cy="2605199"/>
          </a:xfrm>
          <a:prstGeom prst="rect">
            <a:avLst/>
          </a:prstGeom>
        </p:spPr>
      </p:pic>
      <p:pic>
        <p:nvPicPr>
          <p:cNvPr id="18" name="Picture 17" descr="A picture containing text, indoor, person, room&#10;&#10;Description automatically generated">
            <a:extLst>
              <a:ext uri="{FF2B5EF4-FFF2-40B4-BE49-F238E27FC236}">
                <a16:creationId xmlns:a16="http://schemas.microsoft.com/office/drawing/2014/main" id="{441F9116-6DD4-8746-9856-99B9073899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536" y="5059692"/>
            <a:ext cx="2397814" cy="1800284"/>
          </a:xfrm>
          <a:prstGeom prst="rect">
            <a:avLst/>
          </a:prstGeom>
        </p:spPr>
      </p:pic>
      <p:pic>
        <p:nvPicPr>
          <p:cNvPr id="2" name="Picture 2" descr="A group of people in scrubs and surgical gear&#10;&#10;Description automatically generated">
            <a:extLst>
              <a:ext uri="{FF2B5EF4-FFF2-40B4-BE49-F238E27FC236}">
                <a16:creationId xmlns:a16="http://schemas.microsoft.com/office/drawing/2014/main" id="{DE0665E8-6AE8-DF89-3166-90587369D2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82943" y="1886564"/>
            <a:ext cx="2409211" cy="3232355"/>
          </a:xfrm>
          <a:prstGeom prst="rect">
            <a:avLst/>
          </a:prstGeom>
        </p:spPr>
      </p:pic>
      <p:pic>
        <p:nvPicPr>
          <p:cNvPr id="7" name="Picture 6" descr="A picture containing text, indoor, person, hospital room&#10;&#10;Description automatically generated">
            <a:extLst>
              <a:ext uri="{FF2B5EF4-FFF2-40B4-BE49-F238E27FC236}">
                <a16:creationId xmlns:a16="http://schemas.microsoft.com/office/drawing/2014/main" id="{1BAB29E2-4F64-3669-5D94-4FA84A70E36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159" r="17003" b="-2"/>
          <a:stretch/>
        </p:blipFill>
        <p:spPr>
          <a:xfrm>
            <a:off x="5531360" y="4605119"/>
            <a:ext cx="2311152" cy="2255923"/>
          </a:xfrm>
          <a:custGeom>
            <a:avLst/>
            <a:gdLst/>
            <a:ahLst/>
            <a:cxnLst/>
            <a:rect l="l" t="t" r="r" b="b"/>
            <a:pathLst>
              <a:path w="4000500" h="3413410">
                <a:moveTo>
                  <a:pt x="0" y="0"/>
                </a:moveTo>
                <a:lnTo>
                  <a:pt x="4000500" y="0"/>
                </a:lnTo>
                <a:lnTo>
                  <a:pt x="4000500" y="3330603"/>
                </a:lnTo>
                <a:lnTo>
                  <a:pt x="416174" y="3413410"/>
                </a:lnTo>
                <a:lnTo>
                  <a:pt x="0" y="340816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862435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ackpack on a bed&#10;&#10;Description automatically generated with low confidence">
            <a:extLst>
              <a:ext uri="{FF2B5EF4-FFF2-40B4-BE49-F238E27FC236}">
                <a16:creationId xmlns:a16="http://schemas.microsoft.com/office/drawing/2014/main" id="{25196AFD-EB37-D94B-8A7C-4563D24C3C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01" t="3094" r="17976" b="16077"/>
          <a:stretch/>
        </p:blipFill>
        <p:spPr>
          <a:xfrm rot="5400000">
            <a:off x="9391632" y="1900307"/>
            <a:ext cx="3256045" cy="2344691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0DD3EA4-29DF-7549-B866-BA1EA11A05C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2539" y="1825625"/>
            <a:ext cx="5181599" cy="3434474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n-US" dirty="0"/>
              <a:t>Night Float System (12 shifts in 2-week blocks)</a:t>
            </a:r>
          </a:p>
          <a:p>
            <a:endParaRPr lang="en-US" dirty="0"/>
          </a:p>
          <a:p>
            <a:r>
              <a:rPr lang="en-US" dirty="0"/>
              <a:t>Loupes, Headlight, Lead, iPad, books</a:t>
            </a:r>
          </a:p>
          <a:p>
            <a:endParaRPr lang="en-US" dirty="0"/>
          </a:p>
          <a:p>
            <a:r>
              <a:rPr lang="en-US" dirty="0"/>
              <a:t>EndNote X9, PubMed access</a:t>
            </a:r>
          </a:p>
          <a:p>
            <a:endParaRPr lang="en-US" dirty="0"/>
          </a:p>
          <a:p>
            <a:r>
              <a:rPr lang="en-US" dirty="0"/>
              <a:t>Annual Charity Softball Tournament in NYC</a:t>
            </a:r>
          </a:p>
          <a:p>
            <a:endParaRPr lang="en-US" dirty="0"/>
          </a:p>
          <a:p>
            <a:r>
              <a:rPr lang="en-US" dirty="0"/>
              <a:t>National and Regional Conferences/RUNN Course</a:t>
            </a:r>
          </a:p>
          <a:p>
            <a:endParaRPr lang="en-US" dirty="0"/>
          </a:p>
          <a:p>
            <a:r>
              <a:rPr lang="en-US" dirty="0"/>
              <a:t>Stryker/Medtronic Dissection Labs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D20763-CE6E-7A4F-9E04-0042530A5392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67AF2EB-5DC0-7743-B825-450658069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337" y="313874"/>
            <a:ext cx="10483326" cy="1054250"/>
          </a:xfrm>
        </p:spPr>
        <p:txBody>
          <a:bodyPr/>
          <a:lstStyle/>
          <a:p>
            <a:r>
              <a:rPr lang="en-US" dirty="0"/>
              <a:t>GW Neurosurgery Perks</a:t>
            </a:r>
          </a:p>
        </p:txBody>
      </p:sp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40CCCE27-A77A-4748-A65F-E1A2A1ED75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2838" y="3415435"/>
            <a:ext cx="3457329" cy="3442952"/>
          </a:xfrm>
          <a:prstGeom prst="rect">
            <a:avLst/>
          </a:prstGeom>
        </p:spPr>
      </p:pic>
      <p:pic>
        <p:nvPicPr>
          <p:cNvPr id="2" name="Picture 6">
            <a:extLst>
              <a:ext uri="{FF2B5EF4-FFF2-40B4-BE49-F238E27FC236}">
                <a16:creationId xmlns:a16="http://schemas.microsoft.com/office/drawing/2014/main" id="{88CA9304-28D8-2D11-18E4-68378C7823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2627" y="4674924"/>
            <a:ext cx="3045124" cy="2180791"/>
          </a:xfrm>
          <a:prstGeom prst="rect">
            <a:avLst/>
          </a:prstGeom>
        </p:spPr>
      </p:pic>
      <p:pic>
        <p:nvPicPr>
          <p:cNvPr id="9" name="Picture 9" descr="A group of people in a baseball uniform&#10;&#10;Description automatically generated">
            <a:extLst>
              <a:ext uri="{FF2B5EF4-FFF2-40B4-BE49-F238E27FC236}">
                <a16:creationId xmlns:a16="http://schemas.microsoft.com/office/drawing/2014/main" id="{FB951778-CDA7-54FC-6524-230EAA1E86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1978" y="1444661"/>
            <a:ext cx="4528896" cy="323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4347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4FAAD19-FBF8-047E-6873-052276758A0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hlinkClick r:id="rId2"/>
              </a:rPr>
              <a:t>https://gwu0.sharepoint.com/:v:/r/sites/GWNSGY-GRP/Shared%20Documents/Ammerman%20Lab/Ammerman%20Lab.mp4?csf=1&amp;web=1&amp;e=g57XEd</a:t>
            </a:r>
            <a:r>
              <a:rPr lang="en-US" dirty="0"/>
              <a:t> 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2FAD6DD-C586-C54D-E3AF-AE4DD7569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Ammerman Dissection Lab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84695A-0A73-2174-3730-A7EF2FE1884A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b="1" dirty="0"/>
              <a:t>Faculty Advisors:</a:t>
            </a:r>
          </a:p>
          <a:p>
            <a:r>
              <a:rPr lang="en-US" dirty="0"/>
              <a:t>Dr. Carlos Sanchez</a:t>
            </a:r>
          </a:p>
          <a:p>
            <a:r>
              <a:rPr lang="en-US" dirty="0"/>
              <a:t>Dr. Daniel Donoho</a:t>
            </a:r>
          </a:p>
          <a:p>
            <a:r>
              <a:rPr lang="en-US" dirty="0"/>
              <a:t>Dr. Saleem Abdulrauf</a:t>
            </a:r>
          </a:p>
        </p:txBody>
      </p:sp>
    </p:spTree>
    <p:extLst>
      <p:ext uri="{BB962C8B-B14F-4D97-AF65-F5344CB8AC3E}">
        <p14:creationId xmlns:p14="http://schemas.microsoft.com/office/powerpoint/2010/main" val="533835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8C48FB9-D4B0-0CFB-4D36-E4885266B08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52576" y="1825625"/>
            <a:ext cx="5842957" cy="3722021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342900" indent="-342900">
              <a:buChar char="•"/>
            </a:pPr>
            <a:r>
              <a:rPr lang="en-US" dirty="0"/>
              <a:t>Above average salary for residents</a:t>
            </a:r>
          </a:p>
          <a:p>
            <a:pPr marL="342900" indent="-342900">
              <a:buChar char="•"/>
            </a:pPr>
            <a:r>
              <a:rPr lang="en-US" dirty="0"/>
              <a:t>Food credit in the hospital</a:t>
            </a:r>
          </a:p>
          <a:p>
            <a:pPr marL="342900" indent="-342900">
              <a:buChar char="•"/>
            </a:pPr>
            <a:r>
              <a:rPr lang="en-US" dirty="0"/>
              <a:t>Free parking underneath the hospital</a:t>
            </a:r>
          </a:p>
          <a:p>
            <a:pPr marL="342900" indent="-342900">
              <a:buFont typeface="Arial,Sans-Serif" panose="020B0604020202020204" pitchFamily="34" charset="0"/>
              <a:buChar char="•"/>
            </a:pPr>
            <a:r>
              <a:rPr lang="en-US" sz="1900" dirty="0"/>
              <a:t>3 weeks paid vacation, plus holidays and sick leave</a:t>
            </a:r>
          </a:p>
          <a:p>
            <a:pPr marL="342900" indent="-342900">
              <a:buFont typeface="Arial,Sans-Serif" panose="020B0604020202020204" pitchFamily="34" charset="0"/>
              <a:buChar char="•"/>
            </a:pPr>
            <a:r>
              <a:rPr lang="en-US" sz="1900" dirty="0"/>
              <a:t>Up to 6 weeks of maternity/paternity leave</a:t>
            </a:r>
          </a:p>
          <a:p>
            <a:pPr marL="342900" indent="-342900">
              <a:buFont typeface="Arial,Sans-Serif" panose="020B0604020202020204" pitchFamily="34" charset="0"/>
              <a:buChar char="•"/>
            </a:pPr>
            <a:r>
              <a:rPr lang="en-US" sz="1900" dirty="0"/>
              <a:t>Wellness resources</a:t>
            </a:r>
          </a:p>
          <a:p>
            <a:pPr marL="342900" indent="-342900">
              <a:buFont typeface="Arial,Sans-Serif" panose="020B0604020202020204" pitchFamily="34" charset="0"/>
              <a:buChar char="•"/>
            </a:pPr>
            <a:r>
              <a:rPr lang="en-US" dirty="0"/>
              <a:t>Retirement benefits (403b with matching from GW for up to 4% of your salary)</a:t>
            </a:r>
            <a:endParaRPr lang="en-US"/>
          </a:p>
          <a:p>
            <a:pPr marL="342900" indent="-342900">
              <a:buChar char="•"/>
            </a:pPr>
            <a:r>
              <a:rPr lang="en-US" dirty="0"/>
              <a:t>Health insurance: H.S.A. vs P.P.O.</a:t>
            </a:r>
          </a:p>
          <a:p>
            <a:pPr marL="1028700" lvl="1" indent="-342900"/>
            <a:r>
              <a:rPr lang="en-US" sz="1800" dirty="0">
                <a:solidFill>
                  <a:srgbClr val="595959"/>
                </a:solidFill>
                <a:latin typeface="Arial"/>
                <a:cs typeface="Arial"/>
              </a:rPr>
              <a:t>6% matching from GW into health savings account with rollover savings</a:t>
            </a:r>
          </a:p>
          <a:p>
            <a:pPr marL="1028700" lvl="1" indent="-342900"/>
            <a:endParaRPr lang="en-US" sz="1800" dirty="0">
              <a:solidFill>
                <a:srgbClr val="595959"/>
              </a:solidFill>
              <a:latin typeface="Arial"/>
              <a:cs typeface="Arial"/>
            </a:endParaRPr>
          </a:p>
          <a:p>
            <a:pPr marL="1028700" lvl="1" indent="-342900"/>
            <a:endParaRPr lang="en-US" sz="1800" dirty="0">
              <a:solidFill>
                <a:srgbClr val="595959"/>
              </a:solidFill>
              <a:latin typeface="Arial"/>
              <a:cs typeface="Arial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982CDB6-7036-14AB-F758-B2E51EF88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GW Salaries and Benefits</a:t>
            </a:r>
          </a:p>
        </p:txBody>
      </p:sp>
      <p:pic>
        <p:nvPicPr>
          <p:cNvPr id="3" name="Picture 4" descr="A table with numbers and letters&#10;&#10;Description automatically generated">
            <a:extLst>
              <a:ext uri="{FF2B5EF4-FFF2-40B4-BE49-F238E27FC236}">
                <a16:creationId xmlns:a16="http://schemas.microsoft.com/office/drawing/2014/main" id="{29809D8E-1E9E-FFA2-DAC0-73D0F0E9A3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4135" y="1712294"/>
            <a:ext cx="4439728" cy="364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4154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A group of men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AF3155DA-34E1-C345-BB49-28789D624E8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2275" r="2275"/>
          <a:stretch>
            <a:fillRect/>
          </a:stretch>
        </p:blipFill>
        <p:spPr/>
      </p:pic>
      <p:pic>
        <p:nvPicPr>
          <p:cNvPr id="14" name="Picture Placeholder 13" descr="A group of people wearing matching white shirts and standing on a field&#10;&#10;Description automatically generated with low confidence">
            <a:extLst>
              <a:ext uri="{FF2B5EF4-FFF2-40B4-BE49-F238E27FC236}">
                <a16:creationId xmlns:a16="http://schemas.microsoft.com/office/drawing/2014/main" id="{9A87796E-755D-9E4F-B7D7-F18B3E3D44F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t="27792" b="27792"/>
          <a:stretch>
            <a:fillRect/>
          </a:stretch>
        </p:blipFill>
        <p:spPr>
          <a:xfrm>
            <a:off x="2648875" y="5196295"/>
            <a:ext cx="4192192" cy="1494224"/>
          </a:xfrm>
        </p:spPr>
      </p:pic>
      <p:pic>
        <p:nvPicPr>
          <p:cNvPr id="18" name="Picture Placeholder 1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84CDC078-AB71-2847-9B29-ECCE290A30B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/>
          <a:srcRect l="-8893" t="12857" r="-7366" b="31354"/>
          <a:stretch/>
        </p:blipFill>
        <p:spPr>
          <a:xfrm>
            <a:off x="5998464" y="5196294"/>
            <a:ext cx="4123267" cy="1494223"/>
          </a:xfrm>
        </p:spPr>
      </p:pic>
      <p:pic>
        <p:nvPicPr>
          <p:cNvPr id="20" name="Picture Placeholder 19" descr="A group of people in white lab coats standing in front of a sign&#10;&#10;Description automatically generated with medium confidence">
            <a:extLst>
              <a:ext uri="{FF2B5EF4-FFF2-40B4-BE49-F238E27FC236}">
                <a16:creationId xmlns:a16="http://schemas.microsoft.com/office/drawing/2014/main" id="{2F27A8D6-5D1D-164C-8218-48E6F4D69C3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/>
          <a:srcRect l="-5238" t="50000" r="23317" b="7330"/>
          <a:stretch/>
        </p:blipFill>
        <p:spPr>
          <a:xfrm>
            <a:off x="9270999" y="5196291"/>
            <a:ext cx="2951865" cy="1494223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55EC75DB-4D9B-6846-A702-AE1E2EAD16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Residents</a:t>
            </a:r>
          </a:p>
        </p:txBody>
      </p:sp>
    </p:spTree>
    <p:extLst>
      <p:ext uri="{BB962C8B-B14F-4D97-AF65-F5344CB8AC3E}">
        <p14:creationId xmlns:p14="http://schemas.microsoft.com/office/powerpoint/2010/main" val="5531812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 descr="A group of men standing together in a city&#10;&#10;Description automatically generated">
            <a:extLst>
              <a:ext uri="{FF2B5EF4-FFF2-40B4-BE49-F238E27FC236}">
                <a16:creationId xmlns:a16="http://schemas.microsoft.com/office/drawing/2014/main" id="{568D0AAD-48D4-2747-1B63-937E4B67A7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8919" y="4595914"/>
            <a:ext cx="3044237" cy="2275803"/>
          </a:xfrm>
          <a:prstGeom prst="rect">
            <a:avLst/>
          </a:prstGeom>
        </p:spPr>
      </p:pic>
      <p:pic>
        <p:nvPicPr>
          <p:cNvPr id="8" name="Picture 8" descr="A group of men wearing baseball uniforms&#10;&#10;Description automatically generated">
            <a:extLst>
              <a:ext uri="{FF2B5EF4-FFF2-40B4-BE49-F238E27FC236}">
                <a16:creationId xmlns:a16="http://schemas.microsoft.com/office/drawing/2014/main" id="{B36C0064-AD6A-B413-3998-5EFF7A14A4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8253" y="3576819"/>
            <a:ext cx="4351866" cy="3279178"/>
          </a:xfrm>
          <a:prstGeom prst="rect">
            <a:avLst/>
          </a:prstGeom>
        </p:spPr>
      </p:pic>
      <p:pic>
        <p:nvPicPr>
          <p:cNvPr id="6" name="Picture 5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DF10D341-F757-8E4C-85D9-B2DFCE14B3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760" y="930"/>
            <a:ext cx="3998643" cy="2999979"/>
          </a:xfrm>
          <a:prstGeom prst="rect">
            <a:avLst/>
          </a:prstGeom>
        </p:spPr>
      </p:pic>
      <p:pic>
        <p:nvPicPr>
          <p:cNvPr id="7" name="Picture 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040DA362-D65E-73CC-2492-72FFC1B08A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1494" y="-3534"/>
            <a:ext cx="6193766" cy="3587029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7AF5972B-2187-CF43-8E04-A6D1288AD364}"/>
              </a:ext>
            </a:extLst>
          </p:cNvPr>
          <p:cNvSpPr/>
          <p:nvPr/>
        </p:nvSpPr>
        <p:spPr>
          <a:xfrm>
            <a:off x="4110126" y="1442197"/>
            <a:ext cx="3950692" cy="394671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EE1154A3-A543-E743-992D-FD20E55760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7925" y="1455644"/>
            <a:ext cx="3998642" cy="3946712"/>
          </a:xfrm>
          <a:prstGeom prst="rect">
            <a:avLst/>
          </a:prstGeom>
        </p:spPr>
      </p:pic>
      <p:pic>
        <p:nvPicPr>
          <p:cNvPr id="12" name="Picture 11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7C31B335-FA10-D641-9C83-15C943BF63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-504648" y="3468648"/>
            <a:ext cx="3891872" cy="2894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5431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6A9B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LengthInSeconds xmlns="858fdf11-e82a-4a01-97bd-d2446e52c306" xsi:nil="true"/>
    <SharedWithUsers xmlns="4d96ab8a-2e81-4cae-8d91-54112575c312">
      <UserInfo>
        <DisplayName>Dalgo, Stephanie</DisplayName>
        <AccountId>26</AccountId>
        <AccountType/>
      </UserInfo>
      <UserInfo>
        <DisplayName>Patrick, Hayes Hardy</DisplayName>
        <AccountId>21</AccountId>
        <AccountType/>
      </UserInfo>
      <UserInfo>
        <DisplayName>Foster, Chase Harrison</DisplayName>
        <AccountId>20</AccountId>
        <AccountType/>
      </UserInfo>
    </SharedWithUsers>
    <lcf76f155ced4ddcb4097134ff3c332f xmlns="858fdf11-e82a-4a01-97bd-d2446e52c306">
      <Terms xmlns="http://schemas.microsoft.com/office/infopath/2007/PartnerControls"/>
    </lcf76f155ced4ddcb4097134ff3c332f>
    <TaxCatchAll xmlns="4d96ab8a-2e81-4cae-8d91-54112575c312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244CB2BF5449846BE933A7973F629D2" ma:contentTypeVersion="16" ma:contentTypeDescription="Create a new document." ma:contentTypeScope="" ma:versionID="27fe86e39dd86465df762d73595dc292">
  <xsd:schema xmlns:xsd="http://www.w3.org/2001/XMLSchema" xmlns:xs="http://www.w3.org/2001/XMLSchema" xmlns:p="http://schemas.microsoft.com/office/2006/metadata/properties" xmlns:ns2="858fdf11-e82a-4a01-97bd-d2446e52c306" xmlns:ns3="4d96ab8a-2e81-4cae-8d91-54112575c312" targetNamespace="http://schemas.microsoft.com/office/2006/metadata/properties" ma:root="true" ma:fieldsID="2e05f0091cc31a652cabc4f24a6a5aac" ns2:_="" ns3:_="">
    <xsd:import namespace="858fdf11-e82a-4a01-97bd-d2446e52c306"/>
    <xsd:import namespace="4d96ab8a-2e81-4cae-8d91-54112575c31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8fdf11-e82a-4a01-97bd-d2446e52c30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baa0dddc-029d-4427-b048-94896984090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96ab8a-2e81-4cae-8d91-54112575c312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2615870-1acb-4803-80ed-14e94623b1c4}" ma:internalName="TaxCatchAll" ma:showField="CatchAllData" ma:web="4d96ab8a-2e81-4cae-8d91-54112575c31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50150B5-4C31-4198-8697-E77664090BCD}">
  <ds:schemaRefs>
    <ds:schemaRef ds:uri="http://schemas.microsoft.com/office/2006/metadata/properties"/>
    <ds:schemaRef ds:uri="http://schemas.microsoft.com/office/infopath/2007/PartnerControls"/>
    <ds:schemaRef ds:uri="858fdf11-e82a-4a01-97bd-d2446e52c306"/>
    <ds:schemaRef ds:uri="4d96ab8a-2e81-4cae-8d91-54112575c312"/>
  </ds:schemaRefs>
</ds:datastoreItem>
</file>

<file path=customXml/itemProps2.xml><?xml version="1.0" encoding="utf-8"?>
<ds:datastoreItem xmlns:ds="http://schemas.openxmlformats.org/officeDocument/2006/customXml" ds:itemID="{4F502FA1-8705-4529-87CA-4BB630532F4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A73FB80-925F-45F5-B973-B11C558BD4E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58fdf11-e82a-4a01-97bd-d2446e52c306"/>
    <ds:schemaRef ds:uri="4d96ab8a-2e81-4cae-8d91-54112575c31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3052</TotalTime>
  <Words>538</Words>
  <Application>Microsoft Office PowerPoint</Application>
  <PresentationFormat>Widescreen</PresentationFormat>
  <Paragraphs>89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Arial,Sans-Serif</vt:lpstr>
      <vt:lpstr>Calibri</vt:lpstr>
      <vt:lpstr>Calibri Light</vt:lpstr>
      <vt:lpstr>Office Theme</vt:lpstr>
      <vt:lpstr>1_Office Theme</vt:lpstr>
      <vt:lpstr>PowerPoint Presentation</vt:lpstr>
      <vt:lpstr>GW Neurosurgery Today</vt:lpstr>
      <vt:lpstr>Sites, Rotations, Fellowships</vt:lpstr>
      <vt:lpstr>GW Neurosurgery Residency</vt:lpstr>
      <vt:lpstr>GW Neurosurgery Perks</vt:lpstr>
      <vt:lpstr>Ammerman Dissection Lab</vt:lpstr>
      <vt:lpstr>GW Salaries and Benefits</vt:lpstr>
      <vt:lpstr>The Residents</vt:lpstr>
      <vt:lpstr>PowerPoint Presentation</vt:lpstr>
      <vt:lpstr>Living in DC</vt:lpstr>
      <vt:lpstr>Why Come Train with Us?</vt:lpstr>
      <vt:lpstr>PowerPoint Presentation</vt:lpstr>
      <vt:lpstr>Questions?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Healy, Devin Marie</dc:creator>
  <cp:lastModifiedBy>Alicia Skulemowski</cp:lastModifiedBy>
  <cp:revision>560</cp:revision>
  <dcterms:created xsi:type="dcterms:W3CDTF">2020-03-10T16:22:03Z</dcterms:created>
  <dcterms:modified xsi:type="dcterms:W3CDTF">2023-07-18T19:15:43Z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99500.0000000000</vt:lpwstr>
  </property>
  <property fmtid="{D5CDD505-2E9C-101B-9397-08002B2CF9AE}" pid="3" name="ContentTypeId">
    <vt:lpwstr>0x0101005244CB2BF5449846BE933A7973F629D2</vt:lpwstr>
  </property>
  <property fmtid="{D5CDD505-2E9C-101B-9397-08002B2CF9AE}" pid="4" name="_SourceUrl">
    <vt:lpwstr/>
  </property>
  <property fmtid="{D5CDD505-2E9C-101B-9397-08002B2CF9AE}" pid="5" name="_SharedFileIndex">
    <vt:lpwstr/>
  </property>
  <property fmtid="{D5CDD505-2E9C-101B-9397-08002B2CF9AE}" pid="6" name="ComplianceAssetId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  <property fmtid="{D5CDD505-2E9C-101B-9397-08002B2CF9AE}" pid="9" name="MediaServiceImageTags">
    <vt:lpwstr/>
  </property>
</Properties>
</file>