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71"/>
  </p:notes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326"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877EC-DB80-49F0-AF77-A6B44ABB13F4}" type="datetimeFigureOut">
              <a:rPr lang="en-US" smtClean="0"/>
              <a:t>4/9/2020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1242E-C427-4385-93BC-1DC1B6D834A0}" type="slidenum">
              <a:rPr lang="en-US" smtClean="0"/>
              <a:t>‹#›</a:t>
            </a:fld>
            <a:endParaRPr lang="en-US"/>
          </a:p>
        </p:txBody>
      </p:sp>
    </p:spTree>
    <p:extLst>
      <p:ext uri="{BB962C8B-B14F-4D97-AF65-F5344CB8AC3E}">
        <p14:creationId xmlns:p14="http://schemas.microsoft.com/office/powerpoint/2010/main" val="303032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83A03C1-2CC9-BA46-86AB-189A0E43CA71}" type="slidenum">
              <a:rPr lang="en-US"/>
              <a:pPr/>
              <a:t>25</a:t>
            </a:fld>
            <a:endParaRPr lang="en-US"/>
          </a:p>
        </p:txBody>
      </p:sp>
      <p:sp>
        <p:nvSpPr>
          <p:cNvPr id="47107"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8" name="Rectangle 3"/>
          <p:cNvSpPr>
            <a:spLocks noGrp="1" noChangeArrowheads="1"/>
          </p:cNvSpPr>
          <p:nvPr>
            <p:ph type="body" idx="1"/>
          </p:nvPr>
        </p:nvSpPr>
        <p:spPr bwMode="auto">
          <a:xfrm>
            <a:off x="914400" y="4343400"/>
            <a:ext cx="50292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91991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49666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914400" y="350838"/>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47796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latin typeface="Calibri" panose="020F050202020403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4850950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4038600" cy="24145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145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09990"/>
            <a:ext cx="4038600" cy="241617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09990"/>
            <a:ext cx="4038600" cy="241617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914400" y="350838"/>
            <a:ext cx="7315200" cy="715962"/>
          </a:xfrm>
        </p:spPr>
        <p:txBody>
          <a:bodyPr/>
          <a:lstStyle>
            <a:lvl1pPr>
              <a:defRPr>
                <a:latin typeface="Calibri" panose="020F0502020204030204" pitchFamily="34"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80043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0" y="350838"/>
            <a:ext cx="7239000" cy="715962"/>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2"/>
            <a:ext cx="8229600" cy="4983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11049935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316155"/>
            <a:ext cx="1351712" cy="325279"/>
          </a:xfrm>
          <a:prstGeom prst="rect">
            <a:avLst/>
          </a:prstGeom>
        </p:spPr>
      </p:pic>
    </p:spTree>
    <p:extLst>
      <p:ext uri="{BB962C8B-B14F-4D97-AF65-F5344CB8AC3E}">
        <p14:creationId xmlns:p14="http://schemas.microsoft.com/office/powerpoint/2010/main" val="342668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315200" cy="715962"/>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2"/>
            <a:ext cx="4038600" cy="49831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2"/>
            <a:ext cx="4038600" cy="49831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4775332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2"/>
            <a:ext cx="4040188"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295402"/>
            <a:ext cx="4041775"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914400" y="350838"/>
            <a:ext cx="7315200" cy="715962"/>
          </a:xfrm>
        </p:spPr>
        <p:txBody>
          <a:bodyPr/>
          <a:lstStyle/>
          <a:p>
            <a:r>
              <a:rPr lang="en-US" dirty="0" smtClean="0"/>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3315746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0" y="350838"/>
            <a:ext cx="7315200" cy="715962"/>
          </a:xfrm>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4232395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21945655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3008313" cy="105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81002"/>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spTree>
    <p:extLst>
      <p:ext uri="{BB962C8B-B14F-4D97-AF65-F5344CB8AC3E}">
        <p14:creationId xmlns:p14="http://schemas.microsoft.com/office/powerpoint/2010/main" val="10894934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7239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143002"/>
            <a:ext cx="8229600" cy="498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31"/>
          <p:cNvGrpSpPr>
            <a:grpSpLocks/>
          </p:cNvGrpSpPr>
          <p:nvPr/>
        </p:nvGrpSpPr>
        <p:grpSpPr bwMode="auto">
          <a:xfrm>
            <a:off x="0" y="2"/>
            <a:ext cx="9144000" cy="6240463"/>
            <a:chOff x="0" y="0"/>
            <a:chExt cx="5760" cy="3931"/>
          </a:xfrm>
        </p:grpSpPr>
        <p:sp>
          <p:nvSpPr>
            <p:cNvPr id="1032" name="Rectangle 21"/>
            <p:cNvSpPr>
              <a:spLocks noChangeArrowheads="1"/>
            </p:cNvSpPr>
            <p:nvPr userDrawn="1"/>
          </p:nvSpPr>
          <p:spPr bwMode="auto">
            <a:xfrm>
              <a:off x="0" y="0"/>
              <a:ext cx="192" cy="192"/>
            </a:xfrm>
            <a:prstGeom prst="rect">
              <a:avLst/>
            </a:prstGeom>
            <a:solidFill>
              <a:srgbClr val="B2B2B2"/>
            </a:solidFill>
            <a:ln w="9525">
              <a:solidFill>
                <a:srgbClr val="B2B2B2"/>
              </a:solidFill>
              <a:miter lim="800000"/>
              <a:headEnd/>
              <a:tailEnd/>
            </a:ln>
          </p:spPr>
          <p:txBody>
            <a:bodyPr wrap="none" anchor="ctr"/>
            <a:lstStyle/>
            <a:p>
              <a:endParaRPr lang="en-US" sz="1800" dirty="0">
                <a:solidFill>
                  <a:srgbClr val="000000"/>
                </a:solidFill>
              </a:endParaRPr>
            </a:p>
          </p:txBody>
        </p:sp>
        <p:sp>
          <p:nvSpPr>
            <p:cNvPr id="1033" name="Rectangle 22"/>
            <p:cNvSpPr>
              <a:spLocks noChangeArrowheads="1"/>
            </p:cNvSpPr>
            <p:nvPr userDrawn="1"/>
          </p:nvSpPr>
          <p:spPr bwMode="auto">
            <a:xfrm>
              <a:off x="220" y="0"/>
              <a:ext cx="192" cy="192"/>
            </a:xfrm>
            <a:prstGeom prst="rect">
              <a:avLst/>
            </a:prstGeom>
            <a:solidFill>
              <a:srgbClr val="808080"/>
            </a:solidFill>
            <a:ln w="9525">
              <a:solidFill>
                <a:srgbClr val="808080"/>
              </a:solidFill>
              <a:miter lim="800000"/>
              <a:headEnd/>
              <a:tailEnd/>
            </a:ln>
          </p:spPr>
          <p:txBody>
            <a:bodyPr wrap="none" anchor="ctr"/>
            <a:lstStyle/>
            <a:p>
              <a:endParaRPr lang="en-US" sz="1800" dirty="0">
                <a:solidFill>
                  <a:srgbClr val="000000"/>
                </a:solidFill>
              </a:endParaRPr>
            </a:p>
          </p:txBody>
        </p:sp>
        <p:sp>
          <p:nvSpPr>
            <p:cNvPr id="1034" name="Rectangle 23"/>
            <p:cNvSpPr>
              <a:spLocks noChangeArrowheads="1"/>
            </p:cNvSpPr>
            <p:nvPr userDrawn="1"/>
          </p:nvSpPr>
          <p:spPr bwMode="auto">
            <a:xfrm>
              <a:off x="432" y="0"/>
              <a:ext cx="192" cy="192"/>
            </a:xfrm>
            <a:prstGeom prst="rect">
              <a:avLst/>
            </a:prstGeom>
            <a:solidFill>
              <a:srgbClr val="B2B2B2"/>
            </a:solidFill>
            <a:ln w="9525">
              <a:solidFill>
                <a:srgbClr val="B2B2B2"/>
              </a:solidFill>
              <a:miter lim="800000"/>
              <a:headEnd/>
              <a:tailEnd/>
            </a:ln>
          </p:spPr>
          <p:txBody>
            <a:bodyPr wrap="none" anchor="ctr"/>
            <a:lstStyle/>
            <a:p>
              <a:endParaRPr lang="en-US" sz="1800" dirty="0">
                <a:solidFill>
                  <a:srgbClr val="000000"/>
                </a:solidFill>
              </a:endParaRPr>
            </a:p>
          </p:txBody>
        </p:sp>
        <p:sp>
          <p:nvSpPr>
            <p:cNvPr id="1035" name="Rectangle 24"/>
            <p:cNvSpPr>
              <a:spLocks noChangeArrowheads="1"/>
            </p:cNvSpPr>
            <p:nvPr userDrawn="1"/>
          </p:nvSpPr>
          <p:spPr bwMode="auto">
            <a:xfrm>
              <a:off x="0" y="222"/>
              <a:ext cx="192" cy="192"/>
            </a:xfrm>
            <a:prstGeom prst="rect">
              <a:avLst/>
            </a:prstGeom>
            <a:solidFill>
              <a:srgbClr val="D7D7D7"/>
            </a:solidFill>
            <a:ln w="9525">
              <a:solidFill>
                <a:srgbClr val="D7D7D7"/>
              </a:solidFill>
              <a:miter lim="800000"/>
              <a:headEnd/>
              <a:tailEnd/>
            </a:ln>
          </p:spPr>
          <p:txBody>
            <a:bodyPr wrap="none" anchor="ctr"/>
            <a:lstStyle/>
            <a:p>
              <a:endParaRPr lang="en-US" sz="1800" dirty="0">
                <a:solidFill>
                  <a:srgbClr val="000000"/>
                </a:solidFill>
              </a:endParaRPr>
            </a:p>
          </p:txBody>
        </p:sp>
        <p:sp>
          <p:nvSpPr>
            <p:cNvPr id="1036" name="Rectangle 25"/>
            <p:cNvSpPr>
              <a:spLocks noChangeArrowheads="1"/>
            </p:cNvSpPr>
            <p:nvPr userDrawn="1"/>
          </p:nvSpPr>
          <p:spPr bwMode="auto">
            <a:xfrm>
              <a:off x="220" y="222"/>
              <a:ext cx="192" cy="192"/>
            </a:xfrm>
            <a:prstGeom prst="rect">
              <a:avLst/>
            </a:prstGeom>
            <a:solidFill>
              <a:srgbClr val="FF0000"/>
            </a:solidFill>
            <a:ln w="9525">
              <a:solidFill>
                <a:srgbClr val="FF0000"/>
              </a:solidFill>
              <a:miter lim="800000"/>
              <a:headEnd/>
              <a:tailEnd/>
            </a:ln>
          </p:spPr>
          <p:txBody>
            <a:bodyPr wrap="none" anchor="ctr"/>
            <a:lstStyle/>
            <a:p>
              <a:endParaRPr lang="en-US" sz="1800" dirty="0">
                <a:solidFill>
                  <a:srgbClr val="000000"/>
                </a:solidFill>
              </a:endParaRPr>
            </a:p>
          </p:txBody>
        </p:sp>
        <p:sp>
          <p:nvSpPr>
            <p:cNvPr id="1037" name="Rectangle 26"/>
            <p:cNvSpPr>
              <a:spLocks noChangeArrowheads="1"/>
            </p:cNvSpPr>
            <p:nvPr userDrawn="1"/>
          </p:nvSpPr>
          <p:spPr bwMode="auto">
            <a:xfrm>
              <a:off x="0" y="432"/>
              <a:ext cx="192" cy="192"/>
            </a:xfrm>
            <a:prstGeom prst="rect">
              <a:avLst/>
            </a:prstGeom>
            <a:solidFill>
              <a:srgbClr val="EAEAEA"/>
            </a:solidFill>
            <a:ln w="9525">
              <a:solidFill>
                <a:srgbClr val="EAEAEA"/>
              </a:solidFill>
              <a:miter lim="800000"/>
              <a:headEnd/>
              <a:tailEnd/>
            </a:ln>
          </p:spPr>
          <p:txBody>
            <a:bodyPr wrap="none" anchor="ctr"/>
            <a:lstStyle/>
            <a:p>
              <a:endParaRPr lang="en-US" sz="1800" dirty="0">
                <a:solidFill>
                  <a:srgbClr val="000000"/>
                </a:solidFill>
              </a:endParaRPr>
            </a:p>
          </p:txBody>
        </p:sp>
        <p:sp>
          <p:nvSpPr>
            <p:cNvPr id="1038" name="Rectangle 27"/>
            <p:cNvSpPr>
              <a:spLocks noChangeArrowheads="1"/>
            </p:cNvSpPr>
            <p:nvPr userDrawn="1"/>
          </p:nvSpPr>
          <p:spPr bwMode="auto">
            <a:xfrm>
              <a:off x="646" y="0"/>
              <a:ext cx="5114" cy="192"/>
            </a:xfrm>
            <a:prstGeom prst="rect">
              <a:avLst/>
            </a:prstGeom>
            <a:solidFill>
              <a:srgbClr val="FF0000"/>
            </a:solidFill>
            <a:ln w="9525">
              <a:solidFill>
                <a:srgbClr val="C0C0C0"/>
              </a:solidFill>
              <a:miter lim="800000"/>
              <a:headEnd/>
              <a:tailEnd/>
            </a:ln>
          </p:spPr>
          <p:txBody>
            <a:bodyPr wrap="none" anchor="ctr"/>
            <a:lstStyle/>
            <a:p>
              <a:endParaRPr lang="en-US" sz="1800" dirty="0">
                <a:solidFill>
                  <a:srgbClr val="000000"/>
                </a:solidFill>
              </a:endParaRPr>
            </a:p>
          </p:txBody>
        </p:sp>
        <p:sp>
          <p:nvSpPr>
            <p:cNvPr id="3" name="Rectangle 2"/>
            <p:cNvSpPr/>
            <p:nvPr userDrawn="1"/>
          </p:nvSpPr>
          <p:spPr>
            <a:xfrm>
              <a:off x="0" y="3835"/>
              <a:ext cx="1008" cy="96"/>
            </a:xfrm>
            <a:prstGeom prst="rect">
              <a:avLst/>
            </a:prstGeom>
            <a:solidFill>
              <a:srgbClr val="5F61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4" name="Rectangle 3"/>
            <p:cNvSpPr/>
            <p:nvPr userDrawn="1"/>
          </p:nvSpPr>
          <p:spPr>
            <a:xfrm>
              <a:off x="1008" y="3835"/>
              <a:ext cx="4752" cy="96"/>
            </a:xfrm>
            <a:prstGeom prst="rect">
              <a:avLst/>
            </a:prstGeom>
            <a:solidFill>
              <a:srgbClr val="5F6168">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grpSp>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24600"/>
            <a:ext cx="1336500" cy="321618"/>
          </a:xfrm>
          <a:prstGeom prst="rect">
            <a:avLst/>
          </a:prstGeom>
        </p:spPr>
      </p:pic>
      <p:pic>
        <p:nvPicPr>
          <p:cNvPr id="19" name="Picture 11" descr="UnivLogo_2C"/>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96524" y="6324603"/>
            <a:ext cx="1890276" cy="3216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5578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Calibri" panose="020F0502020204030204" pitchFamily="34" charset="0"/>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lr>
          <a:srgbClr val="FF0000"/>
        </a:buClr>
        <a:buSzPct val="130000"/>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bg2"/>
        </a:buClr>
        <a:buFont typeface="Arial" charset="0"/>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
          <a:srgbClr val="C0C0C0"/>
        </a:buClr>
        <a:buFont typeface="Arial" charset="0"/>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eurotraumasection.or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831" y="158105"/>
            <a:ext cx="8112369" cy="1741034"/>
          </a:xfrm>
        </p:spPr>
        <p:txBody>
          <a:bodyPr>
            <a:normAutofit/>
          </a:bodyPr>
          <a:lstStyle/>
          <a:p>
            <a:r>
              <a:rPr lang="en-US" dirty="0" smtClean="0"/>
              <a:t>A Neurosurgeon’s Guide to Pulmonary Critical Care for COVID-19</a:t>
            </a:r>
            <a:endParaRPr lang="en-US" dirty="0"/>
          </a:p>
        </p:txBody>
      </p:sp>
      <p:sp>
        <p:nvSpPr>
          <p:cNvPr id="3" name="Subtitle 2"/>
          <p:cNvSpPr>
            <a:spLocks noGrp="1"/>
          </p:cNvSpPr>
          <p:nvPr>
            <p:ph type="subTitle" idx="1"/>
          </p:nvPr>
        </p:nvSpPr>
        <p:spPr>
          <a:xfrm>
            <a:off x="617414" y="1899139"/>
            <a:ext cx="7956063" cy="4069861"/>
          </a:xfrm>
        </p:spPr>
        <p:txBody>
          <a:bodyPr>
            <a:noAutofit/>
          </a:bodyPr>
          <a:lstStyle/>
          <a:p>
            <a:r>
              <a:rPr lang="en-US" sz="1800" dirty="0" smtClean="0"/>
              <a:t>Alan Hoffer, M.D.</a:t>
            </a:r>
          </a:p>
          <a:p>
            <a:r>
              <a:rPr lang="en-US" sz="1800" dirty="0" smtClean="0"/>
              <a:t>Chair, Critical Care Committee</a:t>
            </a:r>
          </a:p>
          <a:p>
            <a:r>
              <a:rPr lang="en-US" sz="1800" dirty="0" smtClean="0">
                <a:solidFill>
                  <a:srgbClr val="FF0000"/>
                </a:solidFill>
              </a:rPr>
              <a:t>AANS/CNS Joint Section on </a:t>
            </a:r>
            <a:r>
              <a:rPr lang="en-US" sz="1800" dirty="0" err="1" smtClean="0">
                <a:solidFill>
                  <a:srgbClr val="FF0000"/>
                </a:solidFill>
              </a:rPr>
              <a:t>Neurotrauma</a:t>
            </a:r>
            <a:r>
              <a:rPr lang="en-US" sz="1800" dirty="0" smtClean="0">
                <a:solidFill>
                  <a:srgbClr val="FF0000"/>
                </a:solidFill>
              </a:rPr>
              <a:t> and Critical Care</a:t>
            </a:r>
          </a:p>
          <a:p>
            <a:r>
              <a:rPr lang="en-US" sz="1800" dirty="0" smtClean="0"/>
              <a:t>Co-Director, </a:t>
            </a:r>
            <a:r>
              <a:rPr lang="en-US" sz="1800" dirty="0" err="1" smtClean="0"/>
              <a:t>Neurocritical</a:t>
            </a:r>
            <a:r>
              <a:rPr lang="en-US" sz="1800" dirty="0" smtClean="0"/>
              <a:t> Care Center</a:t>
            </a:r>
          </a:p>
          <a:p>
            <a:r>
              <a:rPr lang="en-US" sz="1800" dirty="0" smtClean="0"/>
              <a:t>Associate Professor of Neurosurgery and Neurology</a:t>
            </a:r>
          </a:p>
          <a:p>
            <a:endParaRPr lang="en-US" sz="1800" dirty="0" smtClean="0"/>
          </a:p>
          <a:p>
            <a:r>
              <a:rPr lang="en-US" sz="1800" dirty="0" err="1" smtClean="0"/>
              <a:t>Rana</a:t>
            </a:r>
            <a:r>
              <a:rPr lang="en-US" sz="1800" dirty="0" smtClean="0"/>
              <a:t> </a:t>
            </a:r>
            <a:r>
              <a:rPr lang="en-US" sz="1800" dirty="0" err="1" smtClean="0"/>
              <a:t>Hejal</a:t>
            </a:r>
            <a:r>
              <a:rPr lang="en-US" sz="1800" dirty="0" smtClean="0"/>
              <a:t>, M.D.</a:t>
            </a:r>
          </a:p>
          <a:p>
            <a:r>
              <a:rPr lang="en-US" sz="1800" dirty="0" smtClean="0"/>
              <a:t>Medical Director, Medical Intensive Care Unit</a:t>
            </a:r>
          </a:p>
          <a:p>
            <a:r>
              <a:rPr lang="en-US" sz="1800" dirty="0" smtClean="0"/>
              <a:t>Associate Professor of Medicine</a:t>
            </a:r>
          </a:p>
          <a:p>
            <a:endParaRPr lang="en-US" sz="1800" dirty="0" smtClean="0"/>
          </a:p>
          <a:p>
            <a:r>
              <a:rPr lang="en-US" sz="1800" dirty="0" smtClean="0"/>
              <a:t>University Hospitals of Cleveland</a:t>
            </a:r>
          </a:p>
          <a:p>
            <a:r>
              <a:rPr lang="en-US" sz="1800" dirty="0" smtClean="0"/>
              <a:t>Case Western Reserve University</a:t>
            </a:r>
          </a:p>
        </p:txBody>
      </p:sp>
    </p:spTree>
    <p:extLst>
      <p:ext uri="{BB962C8B-B14F-4D97-AF65-F5344CB8AC3E}">
        <p14:creationId xmlns:p14="http://schemas.microsoft.com/office/powerpoint/2010/main" val="343679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99" y="350838"/>
            <a:ext cx="7239002" cy="715962"/>
          </a:xfrm>
        </p:spPr>
        <p:txBody>
          <a:bodyPr/>
          <a:lstStyle/>
          <a:p>
            <a:r>
              <a:rPr lang="en-US" dirty="0" smtClean="0">
                <a:solidFill>
                  <a:schemeClr val="tx1"/>
                </a:solidFill>
              </a:rPr>
              <a:t>Pulmonary System</a:t>
            </a:r>
            <a:endParaRPr lang="en-US" dirty="0">
              <a:solidFill>
                <a:schemeClr val="tx1"/>
              </a:solidFill>
            </a:endParaRPr>
          </a:p>
        </p:txBody>
      </p:sp>
      <p:pic>
        <p:nvPicPr>
          <p:cNvPr id="4" name="Content Placeholder 3"/>
          <p:cNvPicPr>
            <a:picLocks noGrp="1" noChangeAspect="1"/>
          </p:cNvPicPr>
          <p:nvPr>
            <p:ph idx="1"/>
          </p:nvPr>
        </p:nvPicPr>
        <p:blipFill rotWithShape="1">
          <a:blip r:embed="rId2"/>
          <a:srcRect t="21493" b="13914"/>
          <a:stretch/>
        </p:blipFill>
        <p:spPr>
          <a:xfrm>
            <a:off x="823318" y="1137885"/>
            <a:ext cx="7497365" cy="4801803"/>
          </a:xfrm>
        </p:spPr>
      </p:pic>
    </p:spTree>
    <p:extLst>
      <p:ext uri="{BB962C8B-B14F-4D97-AF65-F5344CB8AC3E}">
        <p14:creationId xmlns:p14="http://schemas.microsoft.com/office/powerpoint/2010/main" val="343367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Pulmonary Function</a:t>
            </a:r>
            <a:endParaRPr lang="en-US" dirty="0">
              <a:solidFill>
                <a:schemeClr val="tx1"/>
              </a:solidFill>
            </a:endParaRPr>
          </a:p>
        </p:txBody>
      </p:sp>
      <p:sp>
        <p:nvSpPr>
          <p:cNvPr id="3" name="Content Placeholder 2"/>
          <p:cNvSpPr>
            <a:spLocks noGrp="1"/>
          </p:cNvSpPr>
          <p:nvPr>
            <p:ph idx="1"/>
          </p:nvPr>
        </p:nvSpPr>
        <p:spPr>
          <a:xfrm>
            <a:off x="457200" y="1377460"/>
            <a:ext cx="8229600" cy="3468075"/>
          </a:xfrm>
        </p:spPr>
        <p:txBody>
          <a:bodyPr/>
          <a:lstStyle/>
          <a:p>
            <a:r>
              <a:rPr lang="en-US" dirty="0" smtClean="0"/>
              <a:t>Gas exchange occurs in the alveoli of the lung</a:t>
            </a:r>
          </a:p>
          <a:p>
            <a:pPr lvl="1"/>
            <a:r>
              <a:rPr lang="en-US" dirty="0" smtClean="0"/>
              <a:t>Respiration: oxygen exchange</a:t>
            </a:r>
          </a:p>
          <a:p>
            <a:pPr lvl="1"/>
            <a:r>
              <a:rPr lang="en-US" dirty="0" smtClean="0"/>
              <a:t>Ventilation: CO</a:t>
            </a:r>
            <a:r>
              <a:rPr lang="en-US" baseline="-25000" dirty="0" smtClean="0"/>
              <a:t>2</a:t>
            </a:r>
            <a:r>
              <a:rPr lang="en-US" dirty="0" smtClean="0"/>
              <a:t> exchange</a:t>
            </a:r>
          </a:p>
          <a:p>
            <a:pPr lvl="1"/>
            <a:endParaRPr lang="en-US" dirty="0" smtClean="0"/>
          </a:p>
          <a:p>
            <a:r>
              <a:rPr lang="en-US" dirty="0" smtClean="0"/>
              <a:t>Acid-base balance: Because CO</a:t>
            </a:r>
            <a:r>
              <a:rPr lang="en-US" baseline="-25000" dirty="0" smtClean="0"/>
              <a:t>2</a:t>
            </a:r>
            <a:r>
              <a:rPr lang="en-US" dirty="0" smtClean="0"/>
              <a:t> is in equilibrium with H</a:t>
            </a:r>
            <a:r>
              <a:rPr lang="en-US" baseline="30000" dirty="0" smtClean="0"/>
              <a:t>+</a:t>
            </a:r>
            <a:r>
              <a:rPr lang="en-US" dirty="0" smtClean="0"/>
              <a:t>, ventilation affects pH</a:t>
            </a:r>
          </a:p>
        </p:txBody>
      </p:sp>
    </p:spTree>
    <p:extLst>
      <p:ext uri="{BB962C8B-B14F-4D97-AF65-F5344CB8AC3E}">
        <p14:creationId xmlns:p14="http://schemas.microsoft.com/office/powerpoint/2010/main" val="327906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Causes of Respiratory Symptoms</a:t>
            </a:r>
            <a:endParaRPr lang="en-US" dirty="0">
              <a:solidFill>
                <a:schemeClr val="tx1"/>
              </a:solidFill>
            </a:endParaRPr>
          </a:p>
        </p:txBody>
      </p:sp>
      <p:sp>
        <p:nvSpPr>
          <p:cNvPr id="3" name="Content Placeholder 2"/>
          <p:cNvSpPr>
            <a:spLocks noGrp="1"/>
          </p:cNvSpPr>
          <p:nvPr>
            <p:ph idx="1"/>
          </p:nvPr>
        </p:nvSpPr>
        <p:spPr>
          <a:xfrm>
            <a:off x="558800" y="1066800"/>
            <a:ext cx="8229600" cy="4983163"/>
          </a:xfrm>
        </p:spPr>
        <p:txBody>
          <a:bodyPr>
            <a:normAutofit fontScale="92500" lnSpcReduction="10000"/>
          </a:bodyPr>
          <a:lstStyle/>
          <a:p>
            <a:r>
              <a:rPr lang="en-US" dirty="0" smtClean="0"/>
              <a:t>Inflammation or fluid in the alveoli preventing adequate gas exchange</a:t>
            </a:r>
          </a:p>
          <a:p>
            <a:r>
              <a:rPr lang="en-US" dirty="0" smtClean="0"/>
              <a:t>Airway sections</a:t>
            </a:r>
          </a:p>
          <a:p>
            <a:r>
              <a:rPr lang="en-US" dirty="0" smtClean="0"/>
              <a:t>Airway inadequacy</a:t>
            </a:r>
          </a:p>
          <a:p>
            <a:r>
              <a:rPr lang="en-US" dirty="0" smtClean="0"/>
              <a:t>Reactive airway disease</a:t>
            </a:r>
          </a:p>
          <a:p>
            <a:r>
              <a:rPr lang="en-US" dirty="0" smtClean="0"/>
              <a:t>Gas trapping</a:t>
            </a:r>
          </a:p>
          <a:p>
            <a:r>
              <a:rPr lang="en-US" dirty="0" smtClean="0"/>
              <a:t>Gas exchange abnormalities</a:t>
            </a:r>
          </a:p>
          <a:p>
            <a:pPr marL="82296" indent="0">
              <a:buNone/>
            </a:pPr>
            <a:r>
              <a:rPr lang="en-US" dirty="0" smtClean="0">
                <a:solidFill>
                  <a:srgbClr val="FF0000"/>
                </a:solidFill>
              </a:rPr>
              <a:t>Clinically significant hypoxia is defined by:</a:t>
            </a:r>
          </a:p>
          <a:p>
            <a:r>
              <a:rPr lang="en-US" dirty="0" smtClean="0"/>
              <a:t>SpO</a:t>
            </a:r>
            <a:r>
              <a:rPr lang="en-US" baseline="-25000" dirty="0" smtClean="0"/>
              <a:t>2</a:t>
            </a:r>
            <a:r>
              <a:rPr lang="en-US" dirty="0" smtClean="0"/>
              <a:t> ≤90</a:t>
            </a:r>
            <a:r>
              <a:rPr lang="en-US" dirty="0"/>
              <a:t>% in non-pregnant </a:t>
            </a:r>
            <a:r>
              <a:rPr lang="en-US" dirty="0" smtClean="0"/>
              <a:t>adults</a:t>
            </a:r>
          </a:p>
          <a:p>
            <a:r>
              <a:rPr lang="en-US" dirty="0" smtClean="0"/>
              <a:t>SpO</a:t>
            </a:r>
            <a:r>
              <a:rPr lang="en-US" baseline="-25000" dirty="0" smtClean="0"/>
              <a:t>2</a:t>
            </a:r>
            <a:r>
              <a:rPr lang="en-US" dirty="0" smtClean="0"/>
              <a:t> ≤92</a:t>
            </a:r>
            <a:r>
              <a:rPr lang="en-US" dirty="0"/>
              <a:t>-</a:t>
            </a:r>
            <a:r>
              <a:rPr lang="en-US" dirty="0" smtClean="0"/>
              <a:t>95% </a:t>
            </a:r>
            <a:r>
              <a:rPr lang="en-US" dirty="0"/>
              <a:t>in pregnant patients </a:t>
            </a:r>
            <a:endParaRPr lang="en-US" dirty="0" smtClean="0"/>
          </a:p>
          <a:p>
            <a:endParaRPr lang="en-US" dirty="0"/>
          </a:p>
        </p:txBody>
      </p:sp>
    </p:spTree>
    <p:extLst>
      <p:ext uri="{BB962C8B-B14F-4D97-AF65-F5344CB8AC3E}">
        <p14:creationId xmlns:p14="http://schemas.microsoft.com/office/powerpoint/2010/main" val="60438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Managing Hypoxia</a:t>
            </a:r>
            <a:endParaRPr lang="en-US" dirty="0">
              <a:solidFill>
                <a:schemeClr val="tx1"/>
              </a:solidFill>
            </a:endParaRPr>
          </a:p>
        </p:txBody>
      </p:sp>
      <p:sp>
        <p:nvSpPr>
          <p:cNvPr id="3" name="Content Placeholder 2"/>
          <p:cNvSpPr>
            <a:spLocks noGrp="1"/>
          </p:cNvSpPr>
          <p:nvPr>
            <p:ph idx="1"/>
          </p:nvPr>
        </p:nvSpPr>
        <p:spPr>
          <a:xfrm>
            <a:off x="441569" y="1158623"/>
            <a:ext cx="8260862" cy="4546601"/>
          </a:xfrm>
        </p:spPr>
        <p:txBody>
          <a:bodyPr>
            <a:normAutofit/>
          </a:bodyPr>
          <a:lstStyle/>
          <a:p>
            <a:r>
              <a:rPr lang="en-US" sz="3000" b="1" dirty="0" smtClean="0"/>
              <a:t>Standard </a:t>
            </a:r>
            <a:r>
              <a:rPr lang="en-US" sz="3000" b="1" dirty="0"/>
              <a:t>supplemental oxygen </a:t>
            </a:r>
            <a:r>
              <a:rPr lang="en-US" sz="3000" b="1" dirty="0" smtClean="0"/>
              <a:t>therapy – by nasal cannula - </a:t>
            </a:r>
            <a:r>
              <a:rPr lang="en-US" sz="2600" dirty="0" smtClean="0"/>
              <a:t>Start</a:t>
            </a:r>
            <a:r>
              <a:rPr lang="en-US" sz="2600" b="1" dirty="0" smtClean="0"/>
              <a:t> </a:t>
            </a:r>
            <a:r>
              <a:rPr lang="en-US" sz="2600" dirty="0" smtClean="0"/>
              <a:t>immediately </a:t>
            </a:r>
            <a:r>
              <a:rPr lang="en-US" sz="2600" dirty="0"/>
              <a:t>to patients with SARI (severe acute respiratory infection) and respiratory distress, hypoxemia, or shock. </a:t>
            </a:r>
          </a:p>
          <a:p>
            <a:r>
              <a:rPr lang="en-US" sz="3000" b="1" dirty="0" smtClean="0">
                <a:solidFill>
                  <a:srgbClr val="000000"/>
                </a:solidFill>
              </a:rPr>
              <a:t>Initiate </a:t>
            </a:r>
            <a:r>
              <a:rPr lang="en-US" sz="3000" b="1" dirty="0">
                <a:solidFill>
                  <a:srgbClr val="000000"/>
                </a:solidFill>
              </a:rPr>
              <a:t>oxygen therapy </a:t>
            </a:r>
            <a:r>
              <a:rPr lang="en-US" sz="3000" dirty="0"/>
              <a:t>at 6L/</a:t>
            </a:r>
            <a:r>
              <a:rPr lang="en-US" sz="3000" dirty="0" smtClean="0"/>
              <a:t>min low flow nasal cannula </a:t>
            </a:r>
            <a:r>
              <a:rPr lang="en-US" sz="3000" dirty="0"/>
              <a:t>or with face mask with or without reservoir bag (flow rates of 10-15 L/min, which is typically the minimum flow required to maintain bag inflation; FiO</a:t>
            </a:r>
            <a:r>
              <a:rPr lang="en-US" sz="3000" baseline="-25000" dirty="0"/>
              <a:t>2</a:t>
            </a:r>
            <a:r>
              <a:rPr lang="en-US" sz="3000" dirty="0"/>
              <a:t> 0.60-0.95</a:t>
            </a:r>
            <a:r>
              <a:rPr lang="en-US" sz="3000" dirty="0" smtClean="0"/>
              <a:t>)</a:t>
            </a:r>
            <a:endParaRPr lang="en-US" sz="3000" dirty="0"/>
          </a:p>
        </p:txBody>
      </p:sp>
    </p:spTree>
    <p:extLst>
      <p:ext uri="{BB962C8B-B14F-4D97-AF65-F5344CB8AC3E}">
        <p14:creationId xmlns:p14="http://schemas.microsoft.com/office/powerpoint/2010/main" val="213259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50838"/>
            <a:ext cx="7239000" cy="524485"/>
          </a:xfrm>
        </p:spPr>
        <p:txBody>
          <a:bodyPr/>
          <a:lstStyle/>
          <a:p>
            <a:r>
              <a:rPr lang="en-US" sz="3600" dirty="0" smtClean="0">
                <a:solidFill>
                  <a:schemeClr val="tx1"/>
                </a:solidFill>
              </a:rPr>
              <a:t>Managing Hypoxia</a:t>
            </a:r>
            <a:endParaRPr lang="en-US" sz="3600" dirty="0">
              <a:solidFill>
                <a:schemeClr val="tx1"/>
              </a:solidFill>
            </a:endParaRPr>
          </a:p>
        </p:txBody>
      </p:sp>
      <p:sp>
        <p:nvSpPr>
          <p:cNvPr id="3" name="Content Placeholder 2"/>
          <p:cNvSpPr>
            <a:spLocks noGrp="1"/>
          </p:cNvSpPr>
          <p:nvPr>
            <p:ph idx="1"/>
          </p:nvPr>
        </p:nvSpPr>
        <p:spPr>
          <a:xfrm>
            <a:off x="648189" y="924194"/>
            <a:ext cx="7847623" cy="5207253"/>
          </a:xfrm>
        </p:spPr>
        <p:txBody>
          <a:bodyPr>
            <a:normAutofit/>
          </a:bodyPr>
          <a:lstStyle/>
          <a:p>
            <a:pPr marL="82296" indent="0">
              <a:buNone/>
            </a:pPr>
            <a:r>
              <a:rPr lang="en-US" sz="2800" b="1" dirty="0"/>
              <a:t>High-flow nasal oxygen (HFNC</a:t>
            </a:r>
            <a:r>
              <a:rPr lang="en-US" sz="2800" b="1" dirty="0" smtClean="0"/>
              <a:t>)</a:t>
            </a:r>
          </a:p>
          <a:p>
            <a:pPr marL="539496" indent="-457200"/>
            <a:r>
              <a:rPr lang="en-US" sz="2800" dirty="0" smtClean="0"/>
              <a:t>Use</a:t>
            </a:r>
            <a:r>
              <a:rPr lang="en-US" sz="2800" b="1" dirty="0" smtClean="0"/>
              <a:t> </a:t>
            </a:r>
            <a:r>
              <a:rPr lang="en-US" sz="2800" dirty="0" smtClean="0"/>
              <a:t>in pure hypoxic respiratory failure – aim for SpO</a:t>
            </a:r>
            <a:r>
              <a:rPr lang="en-US" sz="2800" baseline="-25000" dirty="0" smtClean="0"/>
              <a:t>2</a:t>
            </a:r>
            <a:r>
              <a:rPr lang="en-US" sz="2800" dirty="0" smtClean="0"/>
              <a:t> ≥94% </a:t>
            </a:r>
          </a:p>
          <a:p>
            <a:pPr marL="539496" indent="-457200"/>
            <a:r>
              <a:rPr lang="en-US" sz="2800" dirty="0" smtClean="0"/>
              <a:t>Start flow at 20-30 L and FiO</a:t>
            </a:r>
            <a:r>
              <a:rPr lang="en-US" sz="2800" baseline="-25000" dirty="0" smtClean="0"/>
              <a:t>2</a:t>
            </a:r>
            <a:r>
              <a:rPr lang="en-US" sz="2800" dirty="0" smtClean="0"/>
              <a:t> 50% </a:t>
            </a:r>
          </a:p>
          <a:p>
            <a:pPr marL="539496" indent="-457200"/>
            <a:r>
              <a:rPr lang="en-US" sz="2800" dirty="0" smtClean="0"/>
              <a:t>If FiO</a:t>
            </a:r>
            <a:r>
              <a:rPr lang="en-US" sz="2800" baseline="-25000" dirty="0" smtClean="0"/>
              <a:t>2</a:t>
            </a:r>
            <a:r>
              <a:rPr lang="en-US" sz="2800" dirty="0" smtClean="0"/>
              <a:t> &gt; 80%, may increase flow up to a maximum of 40 L </a:t>
            </a:r>
          </a:p>
          <a:p>
            <a:pPr marL="539496" indent="-457200"/>
            <a:r>
              <a:rPr lang="en-US" sz="2800" dirty="0" smtClean="0"/>
              <a:t>Use an isolation mask on </a:t>
            </a:r>
            <a:r>
              <a:rPr lang="en-US" sz="2800" dirty="0"/>
              <a:t>top of the </a:t>
            </a:r>
            <a:r>
              <a:rPr lang="en-US" sz="2800" dirty="0" smtClean="0"/>
              <a:t>HFNC </a:t>
            </a:r>
          </a:p>
          <a:p>
            <a:pPr marL="539496" indent="-457200"/>
            <a:r>
              <a:rPr lang="en-US" sz="2800" dirty="0" smtClean="0"/>
              <a:t>Patient </a:t>
            </a:r>
            <a:r>
              <a:rPr lang="en-US" sz="2800" dirty="0"/>
              <a:t>should be closely </a:t>
            </a:r>
            <a:r>
              <a:rPr lang="en-US" sz="2800" dirty="0" smtClean="0"/>
              <a:t>monitored   </a:t>
            </a:r>
          </a:p>
          <a:p>
            <a:pPr marL="939546" lvl="1" indent="-457200"/>
            <a:r>
              <a:rPr lang="en-US" sz="2400" dirty="0" smtClean="0"/>
              <a:t>Increases in flow or FiO</a:t>
            </a:r>
            <a:r>
              <a:rPr lang="en-US" sz="2400" baseline="-25000" dirty="0" smtClean="0"/>
              <a:t>2</a:t>
            </a:r>
            <a:r>
              <a:rPr lang="en-US" sz="2400" dirty="0" smtClean="0"/>
              <a:t> should prompt immediate reassessment for intubation, especially if accompanied by an increase in respiratory rate</a:t>
            </a:r>
            <a:endParaRPr lang="en-US" sz="2400" dirty="0"/>
          </a:p>
          <a:p>
            <a:pPr marL="82296" indent="0">
              <a:buNone/>
            </a:pPr>
            <a:endParaRPr lang="en-US" sz="2800" dirty="0"/>
          </a:p>
          <a:p>
            <a:endParaRPr lang="en-US" sz="2800" dirty="0"/>
          </a:p>
        </p:txBody>
      </p:sp>
    </p:spTree>
    <p:extLst>
      <p:ext uri="{BB962C8B-B14F-4D97-AF65-F5344CB8AC3E}">
        <p14:creationId xmlns:p14="http://schemas.microsoft.com/office/powerpoint/2010/main" val="1742222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50838"/>
            <a:ext cx="7239000" cy="715962"/>
          </a:xfrm>
        </p:spPr>
        <p:txBody>
          <a:bodyPr/>
          <a:lstStyle/>
          <a:p>
            <a:r>
              <a:rPr lang="en-US" dirty="0" smtClean="0">
                <a:solidFill>
                  <a:schemeClr val="tx1"/>
                </a:solidFill>
              </a:rPr>
              <a:t>Managing Hypoxia</a:t>
            </a:r>
            <a:endParaRPr lang="en-US" dirty="0">
              <a:solidFill>
                <a:schemeClr val="tx1"/>
              </a:solidFill>
            </a:endParaRPr>
          </a:p>
        </p:txBody>
      </p:sp>
      <p:sp>
        <p:nvSpPr>
          <p:cNvPr id="3" name="Content Placeholder 2"/>
          <p:cNvSpPr>
            <a:spLocks noGrp="1"/>
          </p:cNvSpPr>
          <p:nvPr>
            <p:ph idx="1"/>
          </p:nvPr>
        </p:nvSpPr>
        <p:spPr>
          <a:xfrm>
            <a:off x="597877" y="1197708"/>
            <a:ext cx="7948246" cy="4890478"/>
          </a:xfrm>
        </p:spPr>
        <p:txBody>
          <a:bodyPr>
            <a:normAutofit fontScale="92500" lnSpcReduction="20000"/>
          </a:bodyPr>
          <a:lstStyle/>
          <a:p>
            <a:pPr marL="82296" indent="0">
              <a:buNone/>
            </a:pPr>
            <a:r>
              <a:rPr lang="en-US" b="1" dirty="0" smtClean="0"/>
              <a:t>Non-invasive </a:t>
            </a:r>
            <a:r>
              <a:rPr lang="en-US" b="1" dirty="0"/>
              <a:t>v</a:t>
            </a:r>
            <a:r>
              <a:rPr lang="en-US" b="1" dirty="0" smtClean="0"/>
              <a:t>entilation (NIV)</a:t>
            </a:r>
            <a:r>
              <a:rPr lang="en-US" b="1" i="1" dirty="0"/>
              <a:t> </a:t>
            </a:r>
            <a:endParaRPr lang="en-US" b="1" i="1" dirty="0" smtClean="0"/>
          </a:p>
          <a:p>
            <a:pPr marL="539496" indent="-457200"/>
            <a:r>
              <a:rPr lang="en-US" dirty="0" smtClean="0"/>
              <a:t>Use in </a:t>
            </a:r>
            <a:r>
              <a:rPr lang="en-US" dirty="0"/>
              <a:t>selected group of </a:t>
            </a:r>
            <a:r>
              <a:rPr lang="en-US" dirty="0" smtClean="0"/>
              <a:t>patients</a:t>
            </a:r>
          </a:p>
          <a:p>
            <a:pPr marL="539496" indent="-457200"/>
            <a:r>
              <a:rPr lang="en-US" dirty="0" smtClean="0"/>
              <a:t>Don’t transfer on NIV</a:t>
            </a:r>
          </a:p>
          <a:p>
            <a:pPr marL="539496" indent="-457200"/>
            <a:r>
              <a:rPr lang="en-US" dirty="0" smtClean="0"/>
              <a:t>If used, all personnel in room must wear N95 masks</a:t>
            </a:r>
          </a:p>
          <a:p>
            <a:pPr marL="539496" indent="-457200"/>
            <a:r>
              <a:rPr lang="en-US" dirty="0" smtClean="0"/>
              <a:t>Must have viral filter placed prior to expiratory limb</a:t>
            </a:r>
          </a:p>
          <a:p>
            <a:pPr marL="539496" indent="-457200"/>
            <a:r>
              <a:rPr lang="en-US" dirty="0" smtClean="0"/>
              <a:t>Titrate EPAP to 8-10 cm H</a:t>
            </a:r>
            <a:r>
              <a:rPr lang="en-US" baseline="-25000" dirty="0" smtClean="0"/>
              <a:t>2</a:t>
            </a:r>
            <a:r>
              <a:rPr lang="en-US" dirty="0" smtClean="0"/>
              <a:t>O</a:t>
            </a:r>
          </a:p>
          <a:p>
            <a:pPr marL="539496" indent="-457200"/>
            <a:r>
              <a:rPr lang="en-US" dirty="0" smtClean="0"/>
              <a:t>Monitor every 2 hours</a:t>
            </a:r>
          </a:p>
          <a:p>
            <a:pPr marL="939546" lvl="1" indent="-457200"/>
            <a:r>
              <a:rPr lang="en-US" dirty="0" smtClean="0"/>
              <a:t>If FiO</a:t>
            </a:r>
            <a:r>
              <a:rPr lang="en-US" baseline="-25000" dirty="0" smtClean="0"/>
              <a:t>2</a:t>
            </a:r>
            <a:r>
              <a:rPr lang="en-US" dirty="0" smtClean="0"/>
              <a:t> needs or EPAP continue to increase, consider early initiation of mechanical ventilation</a:t>
            </a:r>
            <a:endParaRPr lang="mr-IN" dirty="0"/>
          </a:p>
          <a:p>
            <a:endParaRPr lang="en-US" dirty="0"/>
          </a:p>
        </p:txBody>
      </p:sp>
    </p:spTree>
    <p:extLst>
      <p:ext uri="{BB962C8B-B14F-4D97-AF65-F5344CB8AC3E}">
        <p14:creationId xmlns:p14="http://schemas.microsoft.com/office/powerpoint/2010/main" val="3183621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Bronchodilators</a:t>
            </a:r>
            <a:endParaRPr lang="en-US" dirty="0">
              <a:solidFill>
                <a:schemeClr val="tx1"/>
              </a:solidFill>
            </a:endParaRPr>
          </a:p>
        </p:txBody>
      </p:sp>
      <p:sp>
        <p:nvSpPr>
          <p:cNvPr id="3" name="Content Placeholder 2"/>
          <p:cNvSpPr>
            <a:spLocks noGrp="1"/>
          </p:cNvSpPr>
          <p:nvPr>
            <p:ph idx="1"/>
          </p:nvPr>
        </p:nvSpPr>
        <p:spPr/>
        <p:txBody>
          <a:bodyPr>
            <a:normAutofit/>
          </a:bodyPr>
          <a:lstStyle/>
          <a:p>
            <a:pPr marL="539496" indent="-457200"/>
            <a:r>
              <a:rPr lang="en-US" dirty="0" smtClean="0"/>
              <a:t>In spontaneously breathing patients, </a:t>
            </a:r>
            <a:r>
              <a:rPr lang="en-US" b="1" dirty="0"/>
              <a:t>a</a:t>
            </a:r>
            <a:r>
              <a:rPr lang="en-US" b="1" dirty="0" smtClean="0"/>
              <a:t>void </a:t>
            </a:r>
            <a:r>
              <a:rPr lang="en-US" b="1" dirty="0"/>
              <a:t>nebulizing </a:t>
            </a:r>
            <a:r>
              <a:rPr lang="en-US" b="1" dirty="0" smtClean="0"/>
              <a:t>medication</a:t>
            </a:r>
            <a:endParaRPr lang="en-US" dirty="0" smtClean="0"/>
          </a:p>
          <a:p>
            <a:pPr lvl="1">
              <a:buFont typeface="Arial"/>
              <a:buChar char="•"/>
            </a:pPr>
            <a:r>
              <a:rPr lang="en-US" dirty="0"/>
              <a:t>I</a:t>
            </a:r>
            <a:r>
              <a:rPr lang="en-US" dirty="0" smtClean="0"/>
              <a:t>ncreases risk of provider infection due to aerosolized particles</a:t>
            </a:r>
          </a:p>
          <a:p>
            <a:pPr lvl="1">
              <a:buFont typeface="Arial"/>
              <a:buChar char="•"/>
            </a:pPr>
            <a:r>
              <a:rPr lang="en-US" dirty="0" smtClean="0"/>
              <a:t>MDIs are preferred</a:t>
            </a:r>
          </a:p>
          <a:p>
            <a:pPr marL="539496" indent="-457200"/>
            <a:r>
              <a:rPr lang="en-US" dirty="0" smtClean="0"/>
              <a:t>In mechanically ventilated patients, nebulizers are tolerated because the circuit is closed</a:t>
            </a:r>
          </a:p>
          <a:p>
            <a:pPr lvl="1">
              <a:buFont typeface="Arial"/>
              <a:buChar char="•"/>
            </a:pPr>
            <a:r>
              <a:rPr lang="en-US" dirty="0" smtClean="0"/>
              <a:t>If MDI is used, use 4 puffs with a spacer per dose</a:t>
            </a:r>
            <a:endParaRPr lang="en-US" dirty="0"/>
          </a:p>
          <a:p>
            <a:pPr marL="82296" indent="0">
              <a:buNone/>
            </a:pPr>
            <a:endParaRPr lang="en-US" dirty="0"/>
          </a:p>
        </p:txBody>
      </p:sp>
    </p:spTree>
    <p:extLst>
      <p:ext uri="{BB962C8B-B14F-4D97-AF65-F5344CB8AC3E}">
        <p14:creationId xmlns:p14="http://schemas.microsoft.com/office/powerpoint/2010/main" val="14014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Mechanical Ventilation</a:t>
            </a:r>
            <a:endParaRPr lang="en-US" dirty="0">
              <a:solidFill>
                <a:schemeClr val="tx1"/>
              </a:solidFill>
            </a:endParaRPr>
          </a:p>
        </p:txBody>
      </p:sp>
      <p:sp>
        <p:nvSpPr>
          <p:cNvPr id="3" name="Content Placeholder 2"/>
          <p:cNvSpPr>
            <a:spLocks noGrp="1"/>
          </p:cNvSpPr>
          <p:nvPr>
            <p:ph idx="1"/>
          </p:nvPr>
        </p:nvSpPr>
        <p:spPr>
          <a:xfrm>
            <a:off x="586154" y="994508"/>
            <a:ext cx="7864426" cy="5175764"/>
          </a:xfrm>
        </p:spPr>
        <p:txBody>
          <a:bodyPr>
            <a:normAutofit/>
          </a:bodyPr>
          <a:lstStyle/>
          <a:p>
            <a:pPr marL="82296" indent="0">
              <a:spcBef>
                <a:spcPts val="600"/>
              </a:spcBef>
              <a:spcAft>
                <a:spcPts val="600"/>
              </a:spcAft>
              <a:buNone/>
            </a:pPr>
            <a:r>
              <a:rPr lang="en-US" dirty="0"/>
              <a:t>Mechanical ventilation is to be implemented early in patients with COVID-19 pneumonia in respiratory failure </a:t>
            </a:r>
            <a:endParaRPr lang="en-US" dirty="0" smtClean="0"/>
          </a:p>
          <a:p>
            <a:pPr marL="82296" indent="0">
              <a:spcBef>
                <a:spcPts val="600"/>
              </a:spcBef>
              <a:spcAft>
                <a:spcPts val="600"/>
              </a:spcAft>
              <a:buNone/>
            </a:pPr>
            <a:r>
              <a:rPr lang="en-US" dirty="0" smtClean="0"/>
              <a:t>Positive pressure ventilation (PPV)</a:t>
            </a:r>
          </a:p>
          <a:p>
            <a:pPr marL="82296" indent="0">
              <a:spcBef>
                <a:spcPts val="600"/>
              </a:spcBef>
              <a:spcAft>
                <a:spcPts val="600"/>
              </a:spcAft>
              <a:buNone/>
            </a:pPr>
            <a:r>
              <a:rPr lang="en-US" dirty="0" smtClean="0"/>
              <a:t>Most common mode is Volume Control</a:t>
            </a:r>
          </a:p>
          <a:p>
            <a:pPr lvl="1">
              <a:spcBef>
                <a:spcPts val="600"/>
              </a:spcBef>
              <a:spcAft>
                <a:spcPts val="600"/>
              </a:spcAft>
              <a:buFont typeface="Arial"/>
              <a:buChar char="•"/>
            </a:pPr>
            <a:r>
              <a:rPr lang="en-US" dirty="0" smtClean="0"/>
              <a:t>Delivers a </a:t>
            </a:r>
            <a:r>
              <a:rPr lang="en-US" dirty="0" smtClean="0">
                <a:solidFill>
                  <a:srgbClr val="FF0000"/>
                </a:solidFill>
              </a:rPr>
              <a:t>set volume </a:t>
            </a:r>
            <a:r>
              <a:rPr lang="en-US" dirty="0" smtClean="0"/>
              <a:t>with each breath</a:t>
            </a:r>
          </a:p>
          <a:p>
            <a:pPr lvl="1">
              <a:buFont typeface="Arial"/>
              <a:buChar char="•"/>
            </a:pPr>
            <a:r>
              <a:rPr lang="en-US" dirty="0" smtClean="0"/>
              <a:t>Airway pressures will vary with respiratory mechanics and must be monitored to avoid further injury to the lungs</a:t>
            </a:r>
          </a:p>
        </p:txBody>
      </p:sp>
      <p:sp>
        <p:nvSpPr>
          <p:cNvPr id="4" name="TextBox 3"/>
          <p:cNvSpPr txBox="1"/>
          <p:nvPr/>
        </p:nvSpPr>
        <p:spPr>
          <a:xfrm>
            <a:off x="-964642" y="51440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44676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Goals Of Mechanical Ventilation</a:t>
            </a:r>
            <a:endParaRPr lang="en-US" dirty="0">
              <a:solidFill>
                <a:schemeClr val="tx1"/>
              </a:solidFill>
            </a:endParaRPr>
          </a:p>
        </p:txBody>
      </p:sp>
      <p:sp>
        <p:nvSpPr>
          <p:cNvPr id="3" name="Content Placeholder 2"/>
          <p:cNvSpPr>
            <a:spLocks noGrp="1"/>
          </p:cNvSpPr>
          <p:nvPr>
            <p:ph idx="1"/>
          </p:nvPr>
        </p:nvSpPr>
        <p:spPr>
          <a:xfrm>
            <a:off x="78154" y="1166446"/>
            <a:ext cx="8894611" cy="4346888"/>
          </a:xfrm>
        </p:spPr>
        <p:txBody>
          <a:bodyPr>
            <a:normAutofit/>
          </a:bodyPr>
          <a:lstStyle/>
          <a:p>
            <a:pPr marL="653796" indent="-571500"/>
            <a:r>
              <a:rPr lang="en-US" sz="3600" dirty="0" smtClean="0"/>
              <a:t>Oxygenation </a:t>
            </a:r>
            <a:r>
              <a:rPr lang="en-US" sz="3600" dirty="0"/>
              <a:t>- PaO</a:t>
            </a:r>
            <a:r>
              <a:rPr lang="en-US" sz="3600" baseline="-25000" dirty="0"/>
              <a:t>2</a:t>
            </a:r>
            <a:r>
              <a:rPr lang="en-US" sz="3600" dirty="0"/>
              <a:t> 55-80 mmHg or </a:t>
            </a:r>
            <a:r>
              <a:rPr lang="en-US" sz="3600" dirty="0" smtClean="0"/>
              <a:t>oxygen saturation (SpO</a:t>
            </a:r>
            <a:r>
              <a:rPr lang="en-US" sz="3600" baseline="-25000" dirty="0" smtClean="0"/>
              <a:t>2</a:t>
            </a:r>
            <a:r>
              <a:rPr lang="en-US" sz="3600" dirty="0" smtClean="0"/>
              <a:t>) </a:t>
            </a:r>
            <a:r>
              <a:rPr lang="en-US" sz="3600" dirty="0"/>
              <a:t>88-95% </a:t>
            </a:r>
            <a:r>
              <a:rPr lang="en-US" sz="3600" dirty="0" smtClean="0"/>
              <a:t>in ARDS in general  </a:t>
            </a:r>
          </a:p>
          <a:p>
            <a:pPr lvl="2"/>
            <a:r>
              <a:rPr lang="en-US" dirty="0" smtClean="0"/>
              <a:t>Improved outcomes in COVID-19 patients when SpO</a:t>
            </a:r>
            <a:r>
              <a:rPr lang="en-US" baseline="-25000" dirty="0" smtClean="0"/>
              <a:t>2</a:t>
            </a:r>
            <a:r>
              <a:rPr lang="en-US" dirty="0" smtClean="0"/>
              <a:t> is kept above 94%</a:t>
            </a:r>
          </a:p>
          <a:p>
            <a:pPr marL="653796" indent="-571500"/>
            <a:r>
              <a:rPr lang="en-US" sz="3600" dirty="0" smtClean="0"/>
              <a:t>I:E ratio- Duration of inspiration ≤ duration of expiration as long as tolerated hemodynamically in patients with ARDS</a:t>
            </a:r>
            <a:endParaRPr lang="en-US" sz="3600" dirty="0"/>
          </a:p>
          <a:p>
            <a:endParaRPr lang="en-US" dirty="0"/>
          </a:p>
        </p:txBody>
      </p:sp>
      <p:sp>
        <p:nvSpPr>
          <p:cNvPr id="4" name="TextBox 3"/>
          <p:cNvSpPr txBox="1"/>
          <p:nvPr/>
        </p:nvSpPr>
        <p:spPr>
          <a:xfrm>
            <a:off x="-964642" y="51440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66735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Ventilator Parameters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FiO</a:t>
            </a:r>
            <a:r>
              <a:rPr lang="en-US" baseline="-25000" dirty="0" smtClean="0"/>
              <a:t>2</a:t>
            </a:r>
            <a:r>
              <a:rPr lang="en-US" dirty="0" smtClean="0"/>
              <a:t>- percent inspired oxygen</a:t>
            </a:r>
          </a:p>
          <a:p>
            <a:r>
              <a:rPr lang="en-US" dirty="0" smtClean="0"/>
              <a:t>RR- respiratory rate</a:t>
            </a:r>
          </a:p>
          <a:p>
            <a:r>
              <a:rPr lang="en-US" dirty="0" smtClean="0"/>
              <a:t>V</a:t>
            </a:r>
            <a:r>
              <a:rPr lang="en-US" baseline="-25000" dirty="0" smtClean="0"/>
              <a:t>T</a:t>
            </a:r>
            <a:r>
              <a:rPr lang="en-US" dirty="0" smtClean="0"/>
              <a:t>- tidal volume</a:t>
            </a:r>
          </a:p>
          <a:p>
            <a:r>
              <a:rPr lang="en-US" dirty="0" smtClean="0"/>
              <a:t>PEEP- positive end-expiratory pressure</a:t>
            </a:r>
          </a:p>
          <a:p>
            <a:endParaRPr lang="en-US" dirty="0"/>
          </a:p>
          <a:p>
            <a:pPr marL="82296" indent="0">
              <a:buNone/>
            </a:pPr>
            <a:r>
              <a:rPr lang="en-US" dirty="0" smtClean="0"/>
              <a:t>Minute ventilation = RR x V</a:t>
            </a:r>
            <a:r>
              <a:rPr lang="en-US" baseline="-25000" dirty="0" smtClean="0"/>
              <a:t>T</a:t>
            </a:r>
            <a:endParaRPr lang="en-US" dirty="0"/>
          </a:p>
        </p:txBody>
      </p:sp>
    </p:spTree>
    <p:extLst>
      <p:ext uri="{BB962C8B-B14F-4D97-AF65-F5344CB8AC3E}">
        <p14:creationId xmlns:p14="http://schemas.microsoft.com/office/powerpoint/2010/main" val="2085834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895" t="14574" r="23953" b="16900"/>
          <a:stretch/>
        </p:blipFill>
        <p:spPr>
          <a:xfrm>
            <a:off x="2459370" y="1626781"/>
            <a:ext cx="4768703" cy="4111997"/>
          </a:xfrm>
          <a:prstGeom prst="rect">
            <a:avLst/>
          </a:prstGeom>
        </p:spPr>
      </p:pic>
      <p:sp>
        <p:nvSpPr>
          <p:cNvPr id="5" name="TextBox 4"/>
          <p:cNvSpPr txBox="1"/>
          <p:nvPr/>
        </p:nvSpPr>
        <p:spPr>
          <a:xfrm>
            <a:off x="1334682" y="255182"/>
            <a:ext cx="6969642" cy="1015663"/>
          </a:xfrm>
          <a:prstGeom prst="rect">
            <a:avLst/>
          </a:prstGeom>
          <a:noFill/>
        </p:spPr>
        <p:txBody>
          <a:bodyPr wrap="square" rtlCol="0">
            <a:spAutoFit/>
          </a:bodyPr>
          <a:lstStyle/>
          <a:p>
            <a:pPr algn="ctr"/>
            <a:r>
              <a:rPr lang="en-US" sz="2400" dirty="0" smtClean="0"/>
              <a:t>To learn more, visit our website at:</a:t>
            </a:r>
          </a:p>
          <a:p>
            <a:pPr algn="ctr"/>
            <a:r>
              <a:rPr lang="en-US" sz="3600" dirty="0" smtClean="0">
                <a:hlinkClick r:id="rId3"/>
              </a:rPr>
              <a:t>www.neurotraumasection.org</a:t>
            </a:r>
            <a:endParaRPr lang="en-US" sz="3600" dirty="0" smtClean="0"/>
          </a:p>
        </p:txBody>
      </p:sp>
    </p:spTree>
    <p:extLst>
      <p:ext uri="{BB962C8B-B14F-4D97-AF65-F5344CB8AC3E}">
        <p14:creationId xmlns:p14="http://schemas.microsoft.com/office/powerpoint/2010/main" val="95355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Initiating Mechanical Ventilation</a:t>
            </a:r>
            <a:endParaRPr lang="en-US" dirty="0">
              <a:solidFill>
                <a:schemeClr val="tx1"/>
              </a:solidFill>
            </a:endParaRPr>
          </a:p>
        </p:txBody>
      </p:sp>
      <p:sp>
        <p:nvSpPr>
          <p:cNvPr id="3" name="Content Placeholder 2"/>
          <p:cNvSpPr>
            <a:spLocks noGrp="1"/>
          </p:cNvSpPr>
          <p:nvPr>
            <p:ph idx="1"/>
          </p:nvPr>
        </p:nvSpPr>
        <p:spPr>
          <a:xfrm>
            <a:off x="457200" y="1066800"/>
            <a:ext cx="8202246" cy="4913921"/>
          </a:xfrm>
        </p:spPr>
        <p:txBody>
          <a:bodyPr>
            <a:normAutofit fontScale="92500" lnSpcReduction="10000"/>
          </a:bodyPr>
          <a:lstStyle/>
          <a:p>
            <a:pPr marL="539496" indent="-457200" algn="just"/>
            <a:r>
              <a:rPr lang="en-US" dirty="0" smtClean="0"/>
              <a:t>Calculate </a:t>
            </a:r>
            <a:r>
              <a:rPr lang="en-US" dirty="0"/>
              <a:t>predicted body weight (PBW) in kg </a:t>
            </a:r>
          </a:p>
          <a:p>
            <a:pPr lvl="2" algn="just">
              <a:buFont typeface="Arial"/>
              <a:buChar char="•"/>
            </a:pPr>
            <a:r>
              <a:rPr lang="en-US" b="1" dirty="0" smtClean="0"/>
              <a:t>Males </a:t>
            </a:r>
            <a:r>
              <a:rPr lang="en-US" dirty="0"/>
              <a:t>= 50 + 2.3 [height (inches) - 60] </a:t>
            </a:r>
          </a:p>
          <a:p>
            <a:pPr lvl="2" algn="just">
              <a:buFont typeface="Arial"/>
              <a:buChar char="•"/>
            </a:pPr>
            <a:r>
              <a:rPr lang="en-US" b="1" dirty="0" smtClean="0"/>
              <a:t>Females </a:t>
            </a:r>
            <a:r>
              <a:rPr lang="en-US" dirty="0"/>
              <a:t>= 45.5 + 2.3 [height (inches) -60] </a:t>
            </a:r>
            <a:endParaRPr lang="en-US" dirty="0" smtClean="0"/>
          </a:p>
          <a:p>
            <a:pPr marL="539496" indent="-457200" algn="just"/>
            <a:r>
              <a:rPr lang="en-US" dirty="0" smtClean="0"/>
              <a:t>Select </a:t>
            </a:r>
            <a:r>
              <a:rPr lang="en-US" dirty="0"/>
              <a:t>ventilator mode as volume control/assist </a:t>
            </a:r>
            <a:r>
              <a:rPr lang="en-US" dirty="0" smtClean="0"/>
              <a:t>control </a:t>
            </a:r>
            <a:endParaRPr lang="en-US" dirty="0"/>
          </a:p>
          <a:p>
            <a:pPr marL="539496" indent="-457200" algn="just"/>
            <a:r>
              <a:rPr lang="en-US" dirty="0" smtClean="0"/>
              <a:t>Set ventilator breath at </a:t>
            </a:r>
            <a:r>
              <a:rPr lang="en-US" dirty="0"/>
              <a:t>V</a:t>
            </a:r>
            <a:r>
              <a:rPr lang="en-US" baseline="-25000" dirty="0"/>
              <a:t>T</a:t>
            </a:r>
            <a:r>
              <a:rPr lang="en-US" dirty="0"/>
              <a:t> = 8 ml/kg PBW </a:t>
            </a:r>
          </a:p>
          <a:p>
            <a:pPr marL="539496" indent="-457200" algn="just"/>
            <a:r>
              <a:rPr lang="en-US" dirty="0" smtClean="0"/>
              <a:t>Set initial rate to approximate baseline minute ventilation (not &gt; 35 breaths/min) </a:t>
            </a:r>
          </a:p>
          <a:p>
            <a:pPr marL="539496" indent="-457200" algn="just"/>
            <a:r>
              <a:rPr lang="en-US" dirty="0" smtClean="0"/>
              <a:t>If </a:t>
            </a:r>
            <a:r>
              <a:rPr lang="en-US" dirty="0" err="1" smtClean="0"/>
              <a:t>Pplat</a:t>
            </a:r>
            <a:r>
              <a:rPr lang="en-US" dirty="0" smtClean="0"/>
              <a:t> &gt; 28-30, Reduce </a:t>
            </a:r>
            <a:r>
              <a:rPr lang="en-US" dirty="0"/>
              <a:t>V</a:t>
            </a:r>
            <a:r>
              <a:rPr lang="en-US" baseline="-25000" dirty="0"/>
              <a:t>T</a:t>
            </a:r>
            <a:r>
              <a:rPr lang="en-US" dirty="0"/>
              <a:t> by 1 ml/kg at intervals ≤ 2 hours until V</a:t>
            </a:r>
            <a:r>
              <a:rPr lang="en-US" baseline="-25000" dirty="0"/>
              <a:t>T</a:t>
            </a:r>
            <a:r>
              <a:rPr lang="en-US" dirty="0"/>
              <a:t> = 6ml/kg </a:t>
            </a:r>
            <a:r>
              <a:rPr lang="en-US" dirty="0" smtClean="0"/>
              <a:t>PBW and Plat &lt; 30</a:t>
            </a:r>
            <a:endParaRPr lang="en-US" dirty="0"/>
          </a:p>
          <a:p>
            <a:pPr algn="just"/>
            <a:endParaRPr lang="en-US" dirty="0"/>
          </a:p>
        </p:txBody>
      </p:sp>
    </p:spTree>
    <p:extLst>
      <p:ext uri="{BB962C8B-B14F-4D97-AF65-F5344CB8AC3E}">
        <p14:creationId xmlns:p14="http://schemas.microsoft.com/office/powerpoint/2010/main" val="4156495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Initiating Mechanical Ventilation</a:t>
            </a:r>
            <a:endParaRPr lang="en-US" dirty="0">
              <a:solidFill>
                <a:schemeClr val="tx1"/>
              </a:solidFill>
            </a:endParaRPr>
          </a:p>
        </p:txBody>
      </p:sp>
      <p:sp>
        <p:nvSpPr>
          <p:cNvPr id="3" name="Content Placeholder 2"/>
          <p:cNvSpPr>
            <a:spLocks noGrp="1"/>
          </p:cNvSpPr>
          <p:nvPr>
            <p:ph idx="1"/>
          </p:nvPr>
        </p:nvSpPr>
        <p:spPr>
          <a:xfrm>
            <a:off x="822959" y="1252359"/>
            <a:ext cx="7711789" cy="3475946"/>
          </a:xfrm>
        </p:spPr>
        <p:txBody>
          <a:bodyPr>
            <a:noAutofit/>
          </a:bodyPr>
          <a:lstStyle/>
          <a:p>
            <a:r>
              <a:rPr lang="en-US" sz="2800" dirty="0" smtClean="0"/>
              <a:t>Start </a:t>
            </a:r>
            <a:r>
              <a:rPr lang="en-US" sz="2800" dirty="0"/>
              <a:t>PEEP at </a:t>
            </a:r>
            <a:r>
              <a:rPr lang="en-US" sz="2800" dirty="0" smtClean="0"/>
              <a:t>10 </a:t>
            </a:r>
            <a:r>
              <a:rPr lang="en-US" sz="2800" dirty="0"/>
              <a:t>cm H</a:t>
            </a:r>
            <a:r>
              <a:rPr lang="en-US" sz="2800" baseline="-25000" dirty="0"/>
              <a:t>2</a:t>
            </a:r>
            <a:r>
              <a:rPr lang="en-US" sz="2800" dirty="0"/>
              <a:t>O. Titrate PEEP/FiO</a:t>
            </a:r>
            <a:r>
              <a:rPr lang="en-US" sz="2800" baseline="-25000" dirty="0"/>
              <a:t>2</a:t>
            </a:r>
            <a:r>
              <a:rPr lang="en-US" sz="2800" dirty="0"/>
              <a:t> as guided by chart </a:t>
            </a:r>
            <a:r>
              <a:rPr lang="en-US" sz="2800" dirty="0" smtClean="0"/>
              <a:t>below</a:t>
            </a:r>
          </a:p>
          <a:p>
            <a:r>
              <a:rPr lang="en-US" sz="2800" dirty="0" smtClean="0"/>
              <a:t>If </a:t>
            </a:r>
            <a:r>
              <a:rPr lang="en-US" sz="2800" dirty="0"/>
              <a:t>patient develops hypotension associated with increased PEEP do not continue to increase PEEP </a:t>
            </a:r>
            <a:endParaRPr lang="en-US" sz="2800" dirty="0" smtClean="0"/>
          </a:p>
          <a:p>
            <a:r>
              <a:rPr lang="en-US" sz="2800" dirty="0" smtClean="0"/>
              <a:t>Initially, low PEEP strategies should be used.  High PEEP may be used for patients who require increased support and have low lung compliance.</a:t>
            </a:r>
            <a:endParaRPr lang="en-US" sz="2800" dirty="0"/>
          </a:p>
        </p:txBody>
      </p:sp>
      <p:pic>
        <p:nvPicPr>
          <p:cNvPr id="4" name="Picture 3"/>
          <p:cNvPicPr>
            <a:picLocks noChangeAspect="1"/>
          </p:cNvPicPr>
          <p:nvPr/>
        </p:nvPicPr>
        <p:blipFill>
          <a:blip r:embed="rId2"/>
          <a:stretch>
            <a:fillRect/>
          </a:stretch>
        </p:blipFill>
        <p:spPr>
          <a:xfrm>
            <a:off x="716104" y="4845967"/>
            <a:ext cx="7925498" cy="1225251"/>
          </a:xfrm>
          <a:prstGeom prst="rect">
            <a:avLst/>
          </a:prstGeom>
        </p:spPr>
      </p:pic>
      <p:sp>
        <p:nvSpPr>
          <p:cNvPr id="5" name="TextBox 4"/>
          <p:cNvSpPr txBox="1"/>
          <p:nvPr/>
        </p:nvSpPr>
        <p:spPr>
          <a:xfrm>
            <a:off x="3390900" y="4508500"/>
            <a:ext cx="1879600" cy="615553"/>
          </a:xfrm>
          <a:prstGeom prst="rect">
            <a:avLst/>
          </a:prstGeom>
          <a:noFill/>
        </p:spPr>
        <p:txBody>
          <a:bodyPr wrap="square" rtlCol="0">
            <a:spAutoFit/>
          </a:bodyPr>
          <a:lstStyle/>
          <a:p>
            <a:r>
              <a:rPr lang="en-US" sz="1600" dirty="0" err="1"/>
              <a:t>ARDSnet</a:t>
            </a:r>
            <a:r>
              <a:rPr lang="en-US" sz="1600" dirty="0"/>
              <a:t> table </a:t>
            </a:r>
          </a:p>
          <a:p>
            <a:endParaRPr lang="en-US" dirty="0"/>
          </a:p>
        </p:txBody>
      </p:sp>
    </p:spTree>
    <p:extLst>
      <p:ext uri="{BB962C8B-B14F-4D97-AF65-F5344CB8AC3E}">
        <p14:creationId xmlns:p14="http://schemas.microsoft.com/office/powerpoint/2010/main" val="3289703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053" y="225792"/>
            <a:ext cx="7239000" cy="715962"/>
          </a:xfrm>
        </p:spPr>
        <p:txBody>
          <a:bodyPr/>
          <a:lstStyle/>
          <a:p>
            <a:r>
              <a:rPr lang="en-US" dirty="0" smtClean="0"/>
              <a:t>Hemodynamic Effects of PPV</a:t>
            </a:r>
            <a:endParaRPr lang="en-US" dirty="0"/>
          </a:p>
        </p:txBody>
      </p:sp>
      <p:sp>
        <p:nvSpPr>
          <p:cNvPr id="3" name="Content Placeholder 2"/>
          <p:cNvSpPr>
            <a:spLocks noGrp="1"/>
          </p:cNvSpPr>
          <p:nvPr>
            <p:ph idx="1"/>
          </p:nvPr>
        </p:nvSpPr>
        <p:spPr>
          <a:xfrm>
            <a:off x="585664" y="941754"/>
            <a:ext cx="7925777" cy="5099538"/>
          </a:xfrm>
        </p:spPr>
        <p:txBody>
          <a:bodyPr>
            <a:normAutofit fontScale="77500" lnSpcReduction="20000"/>
          </a:bodyPr>
          <a:lstStyle/>
          <a:p>
            <a:pPr marL="0" indent="0">
              <a:lnSpc>
                <a:spcPct val="90000"/>
              </a:lnSpc>
              <a:buNone/>
            </a:pPr>
            <a:r>
              <a:rPr lang="en-US" sz="3800" b="1" dirty="0">
                <a:latin typeface="Calibri" charset="0"/>
              </a:rPr>
              <a:t>Decreased preload</a:t>
            </a:r>
          </a:p>
          <a:p>
            <a:pPr marL="693738" indent="-571500"/>
            <a:r>
              <a:rPr lang="en-US" sz="3400" dirty="0" smtClean="0">
                <a:solidFill>
                  <a:srgbClr val="FF0000"/>
                </a:solidFill>
                <a:latin typeface="Calibri" charset="0"/>
              </a:rPr>
              <a:t>Mechanism - Positive </a:t>
            </a:r>
            <a:r>
              <a:rPr lang="en-US" sz="3400" dirty="0">
                <a:solidFill>
                  <a:srgbClr val="FF0000"/>
                </a:solidFill>
                <a:latin typeface="Calibri" charset="0"/>
              </a:rPr>
              <a:t>alveolar pressure </a:t>
            </a:r>
            <a:endParaRPr lang="en-US" sz="3400" dirty="0" smtClean="0">
              <a:solidFill>
                <a:srgbClr val="FF0000"/>
              </a:solidFill>
              <a:latin typeface="Calibri" charset="0"/>
            </a:endParaRPr>
          </a:p>
          <a:p>
            <a:pPr marL="922338" lvl="2" indent="0">
              <a:buNone/>
            </a:pPr>
            <a:r>
              <a:rPr lang="en-US" dirty="0" smtClean="0">
                <a:latin typeface="Calibri" charset="0"/>
                <a:sym typeface="Wingdings" charset="0"/>
              </a:rPr>
              <a:t></a:t>
            </a:r>
            <a:r>
              <a:rPr lang="en-US" dirty="0" smtClean="0">
                <a:solidFill>
                  <a:srgbClr val="CE550F"/>
                </a:solidFill>
                <a:latin typeface="Calibri" charset="0"/>
                <a:sym typeface="Wingdings" charset="0"/>
              </a:rPr>
              <a:t> </a:t>
            </a:r>
            <a:r>
              <a:rPr lang="en-US" sz="2900" dirty="0" smtClean="0">
                <a:latin typeface="Calibri" charset="0"/>
                <a:sym typeface="Wingdings" charset="0"/>
              </a:rPr>
              <a:t>compression </a:t>
            </a:r>
            <a:r>
              <a:rPr lang="en-US" sz="2900" dirty="0">
                <a:latin typeface="Calibri" charset="0"/>
                <a:sym typeface="Wingdings" charset="0"/>
              </a:rPr>
              <a:t>of the heart by the inflated lungs </a:t>
            </a:r>
            <a:endParaRPr lang="en-US" sz="2900" dirty="0" smtClean="0">
              <a:latin typeface="Calibri" charset="0"/>
              <a:sym typeface="Wingdings" charset="0"/>
            </a:endParaRPr>
          </a:p>
          <a:p>
            <a:pPr marL="922338" lvl="2" indent="0">
              <a:buNone/>
            </a:pPr>
            <a:r>
              <a:rPr lang="en-US" sz="2900" dirty="0" smtClean="0">
                <a:latin typeface="Calibri" charset="0"/>
                <a:sym typeface="Wingdings" charset="0"/>
              </a:rPr>
              <a:t> </a:t>
            </a:r>
            <a:r>
              <a:rPr lang="en-US" sz="2900" dirty="0">
                <a:latin typeface="Calibri" charset="0"/>
                <a:sym typeface="Wingdings" charset="0"/>
              </a:rPr>
              <a:t>the intramural pressure of the heart cavities rises </a:t>
            </a:r>
            <a:endParaRPr lang="en-US" sz="2900" dirty="0" smtClean="0">
              <a:latin typeface="Calibri" charset="0"/>
              <a:sym typeface="Wingdings" charset="0"/>
            </a:endParaRPr>
          </a:p>
          <a:p>
            <a:pPr marL="922338" lvl="2" indent="0">
              <a:buNone/>
            </a:pPr>
            <a:r>
              <a:rPr lang="en-US" sz="2900" dirty="0" smtClean="0">
                <a:latin typeface="Calibri" charset="0"/>
                <a:sym typeface="Wingdings" charset="0"/>
              </a:rPr>
              <a:t> </a:t>
            </a:r>
            <a:r>
              <a:rPr lang="en-US" sz="2900" dirty="0">
                <a:latin typeface="Calibri" charset="0"/>
                <a:sym typeface="Wingdings" charset="0"/>
              </a:rPr>
              <a:t>venous return decreases </a:t>
            </a:r>
            <a:endParaRPr lang="en-US" sz="2900" dirty="0" smtClean="0">
              <a:latin typeface="Calibri" charset="0"/>
              <a:sym typeface="Wingdings" charset="0"/>
            </a:endParaRPr>
          </a:p>
          <a:p>
            <a:pPr marL="922338" lvl="2" indent="0">
              <a:buNone/>
            </a:pPr>
            <a:r>
              <a:rPr lang="en-US" sz="2900" dirty="0" smtClean="0">
                <a:latin typeface="Calibri" charset="0"/>
                <a:sym typeface="Wingdings" charset="0"/>
              </a:rPr>
              <a:t> </a:t>
            </a:r>
            <a:r>
              <a:rPr lang="en-US" sz="2900" dirty="0">
                <a:latin typeface="Calibri" charset="0"/>
                <a:sym typeface="Wingdings" charset="0"/>
              </a:rPr>
              <a:t>preload is reduced </a:t>
            </a:r>
            <a:endParaRPr lang="en-US" sz="2900" dirty="0" smtClean="0">
              <a:latin typeface="Calibri" charset="0"/>
              <a:sym typeface="Wingdings" charset="0"/>
            </a:endParaRPr>
          </a:p>
          <a:p>
            <a:pPr marL="922338" lvl="2" indent="0">
              <a:buNone/>
            </a:pPr>
            <a:r>
              <a:rPr lang="en-US" sz="2900" dirty="0" smtClean="0">
                <a:latin typeface="Calibri" charset="0"/>
                <a:sym typeface="Wingdings" charset="0"/>
              </a:rPr>
              <a:t> </a:t>
            </a:r>
            <a:r>
              <a:rPr lang="en-US" sz="2900" dirty="0">
                <a:latin typeface="Calibri" charset="0"/>
                <a:sym typeface="Wingdings" charset="0"/>
              </a:rPr>
              <a:t>stroke </a:t>
            </a:r>
            <a:r>
              <a:rPr lang="en-US" sz="2900" dirty="0" smtClean="0">
                <a:latin typeface="Calibri" charset="0"/>
                <a:sym typeface="Wingdings" charset="0"/>
              </a:rPr>
              <a:t>volume</a:t>
            </a:r>
            <a:r>
              <a:rPr lang="en-US" sz="2900" dirty="0">
                <a:latin typeface="Calibri" charset="0"/>
                <a:sym typeface="Wingdings" charset="0"/>
              </a:rPr>
              <a:t> </a:t>
            </a:r>
            <a:r>
              <a:rPr lang="en-US" sz="2900" dirty="0" smtClean="0">
                <a:latin typeface="Calibri" charset="0"/>
                <a:sym typeface="Wingdings" charset="0"/>
              </a:rPr>
              <a:t>decreases</a:t>
            </a:r>
          </a:p>
          <a:p>
            <a:pPr marL="922338" lvl="2" indent="0">
              <a:buNone/>
            </a:pPr>
            <a:r>
              <a:rPr lang="en-US" sz="2900" dirty="0" smtClean="0">
                <a:latin typeface="Calibri" charset="0"/>
                <a:sym typeface="Wingdings" charset="0"/>
              </a:rPr>
              <a:t> </a:t>
            </a:r>
            <a:r>
              <a:rPr lang="en-US" sz="2900" dirty="0">
                <a:latin typeface="Calibri" charset="0"/>
                <a:sym typeface="Wingdings" charset="0"/>
              </a:rPr>
              <a:t>cardiac output and blood pressure may </a:t>
            </a:r>
            <a:r>
              <a:rPr lang="en-US" sz="2900" dirty="0" smtClean="0">
                <a:latin typeface="Calibri" charset="0"/>
                <a:sym typeface="Wingdings" charset="0"/>
              </a:rPr>
              <a:t>drop </a:t>
            </a:r>
          </a:p>
          <a:p>
            <a:pPr marL="693738" indent="-571500"/>
            <a:r>
              <a:rPr lang="en-US" sz="3400" dirty="0" smtClean="0">
                <a:solidFill>
                  <a:srgbClr val="FF0000"/>
                </a:solidFill>
                <a:latin typeface="Calibri" charset="0"/>
                <a:sym typeface="Wingdings" charset="0"/>
              </a:rPr>
              <a:t>Treatment – fluid therapy </a:t>
            </a:r>
          </a:p>
          <a:p>
            <a:pPr marL="1265238" lvl="2" indent="-342900"/>
            <a:r>
              <a:rPr lang="en-US" sz="2900" dirty="0" smtClean="0">
                <a:latin typeface="Calibri" charset="0"/>
                <a:sym typeface="Wingdings" charset="0"/>
              </a:rPr>
              <a:t>restore </a:t>
            </a:r>
            <a:r>
              <a:rPr lang="en-US" sz="2900" dirty="0">
                <a:latin typeface="Calibri" charset="0"/>
                <a:sym typeface="Wingdings" charset="0"/>
              </a:rPr>
              <a:t>adequate venous return and </a:t>
            </a:r>
            <a:r>
              <a:rPr lang="en-US" sz="2900" dirty="0" smtClean="0">
                <a:latin typeface="Calibri" charset="0"/>
                <a:sym typeface="Wingdings" charset="0"/>
              </a:rPr>
              <a:t>preload </a:t>
            </a:r>
          </a:p>
          <a:p>
            <a:pPr marL="1265238" lvl="2" indent="-342900"/>
            <a:r>
              <a:rPr lang="en-US" sz="2900" dirty="0" smtClean="0">
                <a:latin typeface="Calibri" charset="0"/>
                <a:sym typeface="Wingdings" charset="0"/>
              </a:rPr>
              <a:t>Over-resuscitation however should be avoided in this patient population</a:t>
            </a:r>
            <a:endParaRPr lang="en-US" sz="2900" dirty="0">
              <a:latin typeface="Calibri" charset="0"/>
              <a:sym typeface="Wingdings" charset="0"/>
            </a:endParaRPr>
          </a:p>
          <a:p>
            <a:pPr marL="693738" indent="-571500"/>
            <a:r>
              <a:rPr lang="en-US" sz="3400" dirty="0" smtClean="0">
                <a:solidFill>
                  <a:srgbClr val="FF0000"/>
                </a:solidFill>
                <a:latin typeface="Calibri" charset="0"/>
                <a:sym typeface="Wingdings" charset="0"/>
              </a:rPr>
              <a:t>Conditions  sensitive </a:t>
            </a:r>
            <a:r>
              <a:rPr lang="en-US" sz="3400" dirty="0">
                <a:solidFill>
                  <a:srgbClr val="FF0000"/>
                </a:solidFill>
                <a:latin typeface="Calibri" charset="0"/>
                <a:sym typeface="Wingdings" charset="0"/>
              </a:rPr>
              <a:t>to </a:t>
            </a:r>
            <a:r>
              <a:rPr lang="en-US" sz="3400" dirty="0" smtClean="0">
                <a:solidFill>
                  <a:srgbClr val="FF0000"/>
                </a:solidFill>
                <a:latin typeface="Calibri" charset="0"/>
                <a:sym typeface="Wingdings" charset="0"/>
              </a:rPr>
              <a:t>change </a:t>
            </a:r>
            <a:r>
              <a:rPr lang="en-US" sz="3400" dirty="0">
                <a:solidFill>
                  <a:srgbClr val="FF0000"/>
                </a:solidFill>
                <a:latin typeface="Calibri" charset="0"/>
                <a:sym typeface="Wingdings" charset="0"/>
              </a:rPr>
              <a:t>in preload </a:t>
            </a:r>
            <a:r>
              <a:rPr lang="en-US" sz="3400" dirty="0" smtClean="0">
                <a:solidFill>
                  <a:srgbClr val="FF0000"/>
                </a:solidFill>
                <a:latin typeface="Calibri" charset="0"/>
                <a:sym typeface="Wingdings" charset="0"/>
              </a:rPr>
              <a:t>include</a:t>
            </a:r>
          </a:p>
          <a:p>
            <a:pPr marL="922338" lvl="2" indent="0">
              <a:buNone/>
            </a:pPr>
            <a:r>
              <a:rPr lang="en-US" sz="2600" dirty="0" smtClean="0">
                <a:latin typeface="Calibri" charset="0"/>
                <a:sym typeface="Wingdings" charset="0"/>
              </a:rPr>
              <a:t>hypovolemia</a:t>
            </a:r>
            <a:r>
              <a:rPr lang="en-US" sz="2600" dirty="0">
                <a:latin typeface="Calibri" charset="0"/>
                <a:sym typeface="Wingdings" charset="0"/>
              </a:rPr>
              <a:t>, </a:t>
            </a:r>
            <a:r>
              <a:rPr lang="en-US" sz="2600" dirty="0" smtClean="0">
                <a:latin typeface="Calibri" charset="0"/>
                <a:sym typeface="Wingdings" charset="0"/>
              </a:rPr>
              <a:t>pericardial tamponade</a:t>
            </a:r>
            <a:r>
              <a:rPr lang="en-US" sz="2600" dirty="0">
                <a:latin typeface="Calibri" charset="0"/>
                <a:sym typeface="Wingdings" charset="0"/>
              </a:rPr>
              <a:t>,  </a:t>
            </a:r>
            <a:r>
              <a:rPr lang="en-US" sz="2600" dirty="0" smtClean="0">
                <a:latin typeface="Calibri" charset="0"/>
                <a:sym typeface="Wingdings" charset="0"/>
              </a:rPr>
              <a:t>Pulmonary embolism, pulmonary HTN,  and  </a:t>
            </a:r>
            <a:r>
              <a:rPr lang="en-US" sz="2600" dirty="0">
                <a:latin typeface="Calibri" charset="0"/>
                <a:sym typeface="Wingdings" charset="0"/>
              </a:rPr>
              <a:t>severe air </a:t>
            </a:r>
            <a:r>
              <a:rPr lang="en-US" sz="2600" dirty="0" smtClean="0">
                <a:latin typeface="Calibri" charset="0"/>
                <a:sym typeface="Wingdings" charset="0"/>
              </a:rPr>
              <a:t>trapping like asthma and COPD</a:t>
            </a:r>
            <a:endParaRPr lang="en-US" sz="2600" dirty="0"/>
          </a:p>
        </p:txBody>
      </p:sp>
    </p:spTree>
    <p:extLst>
      <p:ext uri="{BB962C8B-B14F-4D97-AF65-F5344CB8AC3E}">
        <p14:creationId xmlns:p14="http://schemas.microsoft.com/office/powerpoint/2010/main" val="3418657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 Effects of PPV</a:t>
            </a:r>
            <a:endParaRPr lang="en-US" dirty="0"/>
          </a:p>
        </p:txBody>
      </p:sp>
      <p:sp>
        <p:nvSpPr>
          <p:cNvPr id="3" name="Content Placeholder 2"/>
          <p:cNvSpPr>
            <a:spLocks noGrp="1"/>
          </p:cNvSpPr>
          <p:nvPr>
            <p:ph idx="1"/>
          </p:nvPr>
        </p:nvSpPr>
        <p:spPr>
          <a:xfrm>
            <a:off x="437661" y="1066800"/>
            <a:ext cx="8558550" cy="5465502"/>
          </a:xfrm>
        </p:spPr>
        <p:txBody>
          <a:bodyPr>
            <a:normAutofit fontScale="92500" lnSpcReduction="20000"/>
          </a:bodyPr>
          <a:lstStyle/>
          <a:p>
            <a:pPr marL="0" indent="0">
              <a:lnSpc>
                <a:spcPct val="90000"/>
              </a:lnSpc>
              <a:buNone/>
            </a:pPr>
            <a:r>
              <a:rPr lang="en-US" sz="3500" b="1" dirty="0" smtClean="0">
                <a:latin typeface="Calibri" charset="0"/>
              </a:rPr>
              <a:t>Reduced </a:t>
            </a:r>
            <a:r>
              <a:rPr lang="en-US" sz="3500" b="1" dirty="0">
                <a:latin typeface="Calibri" charset="0"/>
              </a:rPr>
              <a:t>afterload</a:t>
            </a:r>
          </a:p>
          <a:p>
            <a:pPr marL="579438" indent="-457200"/>
            <a:r>
              <a:rPr lang="en-US" dirty="0">
                <a:latin typeface="Calibri" charset="0"/>
                <a:sym typeface="Wingdings" charset="0"/>
              </a:rPr>
              <a:t>Lung expansion increases extramural pressure (which helps pump blood out of the thorax) and thereby reduces LV </a:t>
            </a:r>
            <a:r>
              <a:rPr lang="en-US" dirty="0" smtClean="0">
                <a:latin typeface="Calibri" charset="0"/>
                <a:sym typeface="Wingdings" charset="0"/>
              </a:rPr>
              <a:t>afterload </a:t>
            </a:r>
            <a:endParaRPr lang="en-US" dirty="0">
              <a:latin typeface="Calibri" charset="0"/>
              <a:sym typeface="Wingdings" charset="0"/>
            </a:endParaRPr>
          </a:p>
          <a:p>
            <a:pPr marL="579438" indent="-457200"/>
            <a:r>
              <a:rPr lang="en-US" dirty="0">
                <a:latin typeface="Calibri" charset="0"/>
                <a:sym typeface="Wingdings" charset="0"/>
              </a:rPr>
              <a:t>When the cardiac performance is mainly determined by changes in afterload than in preload conditions (e.g., </a:t>
            </a:r>
            <a:r>
              <a:rPr lang="en-US" dirty="0" err="1">
                <a:latin typeface="Calibri" charset="0"/>
                <a:sym typeface="Wingdings" charset="0"/>
              </a:rPr>
              <a:t>hypervolemic</a:t>
            </a:r>
            <a:r>
              <a:rPr lang="en-US" dirty="0">
                <a:latin typeface="Calibri" charset="0"/>
                <a:sym typeface="Wingdings" charset="0"/>
              </a:rPr>
              <a:t> patient with systolic heart failure), PPV may be associated with an improved stroke volume. PPV is very helpful in patients with cardiogenic pulmonary edema, as it helps to reduce preload (lung congestion) and afterload. As a result stroke volume tends to increase. </a:t>
            </a:r>
            <a:r>
              <a:rPr lang="fr-FR" dirty="0">
                <a:latin typeface="Calibri" charset="0"/>
                <a:sym typeface="Wingdings" charset="0"/>
              </a:rPr>
              <a:t> </a:t>
            </a:r>
          </a:p>
          <a:p>
            <a:endParaRPr lang="en-US" dirty="0"/>
          </a:p>
        </p:txBody>
      </p:sp>
    </p:spTree>
    <p:extLst>
      <p:ext uri="{BB962C8B-B14F-4D97-AF65-F5344CB8AC3E}">
        <p14:creationId xmlns:p14="http://schemas.microsoft.com/office/powerpoint/2010/main" val="208023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Ventilator Airway Pressures</a:t>
            </a:r>
            <a:endParaRPr lang="en-US" dirty="0"/>
          </a:p>
        </p:txBody>
      </p:sp>
      <p:sp>
        <p:nvSpPr>
          <p:cNvPr id="3" name="Content Placeholder 2"/>
          <p:cNvSpPr>
            <a:spLocks noGrp="1"/>
          </p:cNvSpPr>
          <p:nvPr>
            <p:ph idx="1"/>
          </p:nvPr>
        </p:nvSpPr>
        <p:spPr>
          <a:xfrm>
            <a:off x="952500" y="1066800"/>
            <a:ext cx="7498080" cy="5191178"/>
          </a:xfrm>
        </p:spPr>
        <p:txBody>
          <a:bodyPr>
            <a:normAutofit fontScale="92500"/>
          </a:bodyPr>
          <a:lstStyle/>
          <a:p>
            <a:r>
              <a:rPr lang="en-US" dirty="0" smtClean="0">
                <a:solidFill>
                  <a:srgbClr val="FF0000"/>
                </a:solidFill>
              </a:rPr>
              <a:t>Peak pressure</a:t>
            </a:r>
          </a:p>
          <a:p>
            <a:pPr lvl="1"/>
            <a:r>
              <a:rPr lang="en-US" dirty="0"/>
              <a:t>Maximal airway pressure any time during inspiration</a:t>
            </a:r>
          </a:p>
          <a:p>
            <a:pPr lvl="1"/>
            <a:r>
              <a:rPr lang="en-US" dirty="0"/>
              <a:t>Amount of pressure necessary to overcome airway resistance and expand the thoracic </a:t>
            </a:r>
            <a:r>
              <a:rPr lang="en-US" dirty="0" smtClean="0"/>
              <a:t>cage</a:t>
            </a:r>
          </a:p>
          <a:p>
            <a:r>
              <a:rPr lang="en-US" dirty="0" smtClean="0">
                <a:solidFill>
                  <a:srgbClr val="FF0000"/>
                </a:solidFill>
              </a:rPr>
              <a:t>Plateau pressure</a:t>
            </a:r>
          </a:p>
          <a:p>
            <a:pPr lvl="1"/>
            <a:r>
              <a:rPr lang="en-US" dirty="0" smtClean="0"/>
              <a:t>Amount of pressure necessary to overcome the elastic recoil of the lung and thoracic cage</a:t>
            </a:r>
          </a:p>
          <a:p>
            <a:pPr lvl="1"/>
            <a:r>
              <a:rPr lang="en-US" dirty="0" smtClean="0"/>
              <a:t>Measured at the end of an </a:t>
            </a:r>
            <a:r>
              <a:rPr lang="en-US" dirty="0" smtClean="0">
                <a:solidFill>
                  <a:srgbClr val="FF0000"/>
                </a:solidFill>
              </a:rPr>
              <a:t>Inspiratory Hold </a:t>
            </a:r>
            <a:r>
              <a:rPr lang="en-US" dirty="0" smtClean="0"/>
              <a:t>maneuver</a:t>
            </a:r>
            <a:endParaRPr lang="en-US" dirty="0"/>
          </a:p>
        </p:txBody>
      </p:sp>
    </p:spTree>
    <p:extLst>
      <p:ext uri="{BB962C8B-B14F-4D97-AF65-F5344CB8AC3E}">
        <p14:creationId xmlns:p14="http://schemas.microsoft.com/office/powerpoint/2010/main" val="62011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2"/>
          <p:cNvSpPr>
            <a:spLocks/>
          </p:cNvSpPr>
          <p:nvPr/>
        </p:nvSpPr>
        <p:spPr bwMode="auto">
          <a:xfrm>
            <a:off x="330200" y="1111250"/>
            <a:ext cx="4284663" cy="4699000"/>
          </a:xfrm>
          <a:custGeom>
            <a:avLst/>
            <a:gdLst>
              <a:gd name="T0" fmla="*/ 0 w 3036"/>
              <a:gd name="T1" fmla="*/ 2147483646 h 2960"/>
              <a:gd name="T2" fmla="*/ 2147483646 w 3036"/>
              <a:gd name="T3" fmla="*/ 2147483646 h 2960"/>
              <a:gd name="T4" fmla="*/ 2147483646 w 3036"/>
              <a:gd name="T5" fmla="*/ 2147483646 h 2960"/>
              <a:gd name="T6" fmla="*/ 2147483646 w 3036"/>
              <a:gd name="T7" fmla="*/ 2147483646 h 2960"/>
              <a:gd name="T8" fmla="*/ 2147483646 w 3036"/>
              <a:gd name="T9" fmla="*/ 2147483646 h 2960"/>
              <a:gd name="T10" fmla="*/ 2147483646 w 3036"/>
              <a:gd name="T11" fmla="*/ 2147483646 h 2960"/>
              <a:gd name="T12" fmla="*/ 2147483646 w 3036"/>
              <a:gd name="T13" fmla="*/ 2147483646 h 2960"/>
              <a:gd name="T14" fmla="*/ 2147483646 w 3036"/>
              <a:gd name="T15" fmla="*/ 2147483646 h 2960"/>
              <a:gd name="T16" fmla="*/ 2147483646 w 3036"/>
              <a:gd name="T17" fmla="*/ 2147483646 h 2960"/>
              <a:gd name="T18" fmla="*/ 2147483646 w 3036"/>
              <a:gd name="T19" fmla="*/ 2147483646 h 2960"/>
              <a:gd name="T20" fmla="*/ 2147483646 w 3036"/>
              <a:gd name="T21" fmla="*/ 2147483646 h 2960"/>
              <a:gd name="T22" fmla="*/ 2147483646 w 3036"/>
              <a:gd name="T23" fmla="*/ 2147483646 h 2960"/>
              <a:gd name="T24" fmla="*/ 2147483646 w 3036"/>
              <a:gd name="T25" fmla="*/ 2147483646 h 2960"/>
              <a:gd name="T26" fmla="*/ 2147483646 w 3036"/>
              <a:gd name="T27" fmla="*/ 2147483646 h 2960"/>
              <a:gd name="T28" fmla="*/ 2147483646 w 3036"/>
              <a:gd name="T29" fmla="*/ 2147483646 h 2960"/>
              <a:gd name="T30" fmla="*/ 2147483646 w 3036"/>
              <a:gd name="T31" fmla="*/ 2147483646 h 2960"/>
              <a:gd name="T32" fmla="*/ 2147483646 w 3036"/>
              <a:gd name="T33" fmla="*/ 2147483646 h 2960"/>
              <a:gd name="T34" fmla="*/ 2147483646 w 3036"/>
              <a:gd name="T35" fmla="*/ 2147483646 h 2960"/>
              <a:gd name="T36" fmla="*/ 2147483646 w 3036"/>
              <a:gd name="T37" fmla="*/ 2147483646 h 2960"/>
              <a:gd name="T38" fmla="*/ 2147483646 w 3036"/>
              <a:gd name="T39" fmla="*/ 2147483646 h 2960"/>
              <a:gd name="T40" fmla="*/ 2147483646 w 3036"/>
              <a:gd name="T41" fmla="*/ 2147483646 h 2960"/>
              <a:gd name="T42" fmla="*/ 2147483646 w 3036"/>
              <a:gd name="T43" fmla="*/ 2147483646 h 2960"/>
              <a:gd name="T44" fmla="*/ 2147483646 w 3036"/>
              <a:gd name="T45" fmla="*/ 2147483646 h 2960"/>
              <a:gd name="T46" fmla="*/ 2147483646 w 3036"/>
              <a:gd name="T47" fmla="*/ 2147483646 h 2960"/>
              <a:gd name="T48" fmla="*/ 2147483646 w 3036"/>
              <a:gd name="T49" fmla="*/ 2147483646 h 2960"/>
              <a:gd name="T50" fmla="*/ 2147483646 w 3036"/>
              <a:gd name="T51" fmla="*/ 2147483646 h 2960"/>
              <a:gd name="T52" fmla="*/ 2147483646 w 3036"/>
              <a:gd name="T53" fmla="*/ 2147483646 h 2960"/>
              <a:gd name="T54" fmla="*/ 2147483646 w 3036"/>
              <a:gd name="T55" fmla="*/ 2147483646 h 2960"/>
              <a:gd name="T56" fmla="*/ 2147483646 w 3036"/>
              <a:gd name="T57" fmla="*/ 2147483646 h 2960"/>
              <a:gd name="T58" fmla="*/ 2147483646 w 3036"/>
              <a:gd name="T59" fmla="*/ 2147483646 h 2960"/>
              <a:gd name="T60" fmla="*/ 2147483646 w 3036"/>
              <a:gd name="T61" fmla="*/ 2147483646 h 2960"/>
              <a:gd name="T62" fmla="*/ 2147483646 w 3036"/>
              <a:gd name="T63" fmla="*/ 2147483646 h 2960"/>
              <a:gd name="T64" fmla="*/ 2147483646 w 3036"/>
              <a:gd name="T65" fmla="*/ 2147483646 h 2960"/>
              <a:gd name="T66" fmla="*/ 2147483646 w 3036"/>
              <a:gd name="T67" fmla="*/ 2147483646 h 2960"/>
              <a:gd name="T68" fmla="*/ 2147483646 w 3036"/>
              <a:gd name="T69" fmla="*/ 2147483646 h 2960"/>
              <a:gd name="T70" fmla="*/ 2147483646 w 3036"/>
              <a:gd name="T71" fmla="*/ 2147483646 h 2960"/>
              <a:gd name="T72" fmla="*/ 2147483646 w 3036"/>
              <a:gd name="T73" fmla="*/ 2147483646 h 2960"/>
              <a:gd name="T74" fmla="*/ 2147483646 w 3036"/>
              <a:gd name="T75" fmla="*/ 2147483646 h 2960"/>
              <a:gd name="T76" fmla="*/ 2147483646 w 3036"/>
              <a:gd name="T77" fmla="*/ 2147483646 h 2960"/>
              <a:gd name="T78" fmla="*/ 2147483646 w 3036"/>
              <a:gd name="T79" fmla="*/ 2147483646 h 2960"/>
              <a:gd name="T80" fmla="*/ 2147483646 w 3036"/>
              <a:gd name="T81" fmla="*/ 2147483646 h 2960"/>
              <a:gd name="T82" fmla="*/ 2147483646 w 3036"/>
              <a:gd name="T83" fmla="*/ 2147483646 h 2960"/>
              <a:gd name="T84" fmla="*/ 2147483646 w 3036"/>
              <a:gd name="T85" fmla="*/ 2147483646 h 2960"/>
              <a:gd name="T86" fmla="*/ 2147483646 w 3036"/>
              <a:gd name="T87" fmla="*/ 2147483646 h 2960"/>
              <a:gd name="T88" fmla="*/ 2147483646 w 3036"/>
              <a:gd name="T89" fmla="*/ 2147483646 h 2960"/>
              <a:gd name="T90" fmla="*/ 2147483646 w 3036"/>
              <a:gd name="T91" fmla="*/ 2147483646 h 2960"/>
              <a:gd name="T92" fmla="*/ 2147483646 w 3036"/>
              <a:gd name="T93" fmla="*/ 2147483646 h 2960"/>
              <a:gd name="T94" fmla="*/ 2147483646 w 3036"/>
              <a:gd name="T95" fmla="*/ 2147483646 h 2960"/>
              <a:gd name="T96" fmla="*/ 2147483646 w 3036"/>
              <a:gd name="T97" fmla="*/ 2147483646 h 2960"/>
              <a:gd name="T98" fmla="*/ 2147483646 w 3036"/>
              <a:gd name="T99" fmla="*/ 2147483646 h 2960"/>
              <a:gd name="T100" fmla="*/ 2147483646 w 3036"/>
              <a:gd name="T101" fmla="*/ 2147483646 h 2960"/>
              <a:gd name="T102" fmla="*/ 2147483646 w 3036"/>
              <a:gd name="T103" fmla="*/ 2147483646 h 2960"/>
              <a:gd name="T104" fmla="*/ 2147483646 w 3036"/>
              <a:gd name="T105" fmla="*/ 2147483646 h 2960"/>
              <a:gd name="T106" fmla="*/ 2147483646 w 3036"/>
              <a:gd name="T107" fmla="*/ 2147483646 h 2960"/>
              <a:gd name="T108" fmla="*/ 2147483646 w 3036"/>
              <a:gd name="T109" fmla="*/ 0 h 29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36" h="2960">
                <a:moveTo>
                  <a:pt x="0" y="2960"/>
                </a:moveTo>
                <a:lnTo>
                  <a:pt x="1569" y="2960"/>
                </a:lnTo>
                <a:lnTo>
                  <a:pt x="1635" y="2920"/>
                </a:lnTo>
                <a:lnTo>
                  <a:pt x="1674" y="2920"/>
                </a:lnTo>
                <a:lnTo>
                  <a:pt x="1713" y="2860"/>
                </a:lnTo>
                <a:lnTo>
                  <a:pt x="1753" y="2821"/>
                </a:lnTo>
                <a:lnTo>
                  <a:pt x="1779" y="2761"/>
                </a:lnTo>
                <a:lnTo>
                  <a:pt x="1805" y="2701"/>
                </a:lnTo>
                <a:lnTo>
                  <a:pt x="1831" y="2601"/>
                </a:lnTo>
                <a:lnTo>
                  <a:pt x="1844" y="2542"/>
                </a:lnTo>
                <a:lnTo>
                  <a:pt x="1857" y="2482"/>
                </a:lnTo>
                <a:lnTo>
                  <a:pt x="1870" y="2422"/>
                </a:lnTo>
                <a:lnTo>
                  <a:pt x="1883" y="2362"/>
                </a:lnTo>
                <a:lnTo>
                  <a:pt x="1896" y="2303"/>
                </a:lnTo>
                <a:lnTo>
                  <a:pt x="1896" y="2243"/>
                </a:lnTo>
                <a:lnTo>
                  <a:pt x="1909" y="2183"/>
                </a:lnTo>
                <a:lnTo>
                  <a:pt x="1936" y="2123"/>
                </a:lnTo>
                <a:lnTo>
                  <a:pt x="1949" y="2064"/>
                </a:lnTo>
                <a:lnTo>
                  <a:pt x="1975" y="2004"/>
                </a:lnTo>
                <a:lnTo>
                  <a:pt x="1988" y="1944"/>
                </a:lnTo>
                <a:lnTo>
                  <a:pt x="2001" y="1884"/>
                </a:lnTo>
                <a:lnTo>
                  <a:pt x="2014" y="1825"/>
                </a:lnTo>
                <a:lnTo>
                  <a:pt x="2027" y="1765"/>
                </a:lnTo>
                <a:lnTo>
                  <a:pt x="2040" y="1705"/>
                </a:lnTo>
                <a:lnTo>
                  <a:pt x="2053" y="1645"/>
                </a:lnTo>
                <a:lnTo>
                  <a:pt x="2066" y="1586"/>
                </a:lnTo>
                <a:lnTo>
                  <a:pt x="2106" y="1446"/>
                </a:lnTo>
                <a:lnTo>
                  <a:pt x="2119" y="1386"/>
                </a:lnTo>
                <a:lnTo>
                  <a:pt x="2132" y="1328"/>
                </a:lnTo>
                <a:lnTo>
                  <a:pt x="2158" y="1267"/>
                </a:lnTo>
                <a:lnTo>
                  <a:pt x="2171" y="1187"/>
                </a:lnTo>
                <a:lnTo>
                  <a:pt x="2197" y="1129"/>
                </a:lnTo>
                <a:lnTo>
                  <a:pt x="2210" y="1069"/>
                </a:lnTo>
                <a:lnTo>
                  <a:pt x="2236" y="1009"/>
                </a:lnTo>
                <a:lnTo>
                  <a:pt x="2250" y="949"/>
                </a:lnTo>
                <a:lnTo>
                  <a:pt x="2276" y="889"/>
                </a:lnTo>
                <a:lnTo>
                  <a:pt x="2289" y="830"/>
                </a:lnTo>
                <a:lnTo>
                  <a:pt x="2315" y="770"/>
                </a:lnTo>
                <a:lnTo>
                  <a:pt x="2341" y="710"/>
                </a:lnTo>
                <a:lnTo>
                  <a:pt x="2420" y="571"/>
                </a:lnTo>
                <a:lnTo>
                  <a:pt x="2446" y="511"/>
                </a:lnTo>
                <a:lnTo>
                  <a:pt x="2485" y="471"/>
                </a:lnTo>
                <a:lnTo>
                  <a:pt x="2524" y="431"/>
                </a:lnTo>
                <a:lnTo>
                  <a:pt x="2563" y="392"/>
                </a:lnTo>
                <a:lnTo>
                  <a:pt x="2616" y="312"/>
                </a:lnTo>
                <a:lnTo>
                  <a:pt x="2655" y="272"/>
                </a:lnTo>
                <a:lnTo>
                  <a:pt x="2694" y="252"/>
                </a:lnTo>
                <a:lnTo>
                  <a:pt x="2733" y="212"/>
                </a:lnTo>
                <a:lnTo>
                  <a:pt x="2773" y="192"/>
                </a:lnTo>
                <a:lnTo>
                  <a:pt x="2812" y="153"/>
                </a:lnTo>
                <a:lnTo>
                  <a:pt x="2864" y="133"/>
                </a:lnTo>
                <a:lnTo>
                  <a:pt x="2903" y="93"/>
                </a:lnTo>
                <a:lnTo>
                  <a:pt x="2943" y="53"/>
                </a:lnTo>
                <a:lnTo>
                  <a:pt x="2982" y="33"/>
                </a:lnTo>
                <a:lnTo>
                  <a:pt x="3036" y="0"/>
                </a:lnTo>
              </a:path>
            </a:pathLst>
          </a:custGeom>
          <a:noFill/>
          <a:ln w="50800" cap="rnd"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Rectangle 3"/>
          <p:cNvSpPr>
            <a:spLocks noChangeArrowheads="1"/>
          </p:cNvSpPr>
          <p:nvPr/>
        </p:nvSpPr>
        <p:spPr bwMode="auto">
          <a:xfrm>
            <a:off x="1342639" y="4910932"/>
            <a:ext cx="1038225" cy="550862"/>
          </a:xfrm>
          <a:prstGeom prst="rect">
            <a:avLst/>
          </a:prstGeom>
          <a:noFill/>
          <a:ln w="1270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3000" dirty="0">
                <a:latin typeface="Tahoma" charset="0"/>
              </a:rPr>
              <a:t>PEEP</a:t>
            </a:r>
          </a:p>
        </p:txBody>
      </p:sp>
      <p:sp>
        <p:nvSpPr>
          <p:cNvPr id="46084" name="Rectangle 4"/>
          <p:cNvSpPr>
            <a:spLocks noChangeArrowheads="1"/>
          </p:cNvSpPr>
          <p:nvPr/>
        </p:nvSpPr>
        <p:spPr bwMode="auto">
          <a:xfrm>
            <a:off x="4265613" y="488950"/>
            <a:ext cx="990657" cy="551433"/>
          </a:xfrm>
          <a:prstGeom prst="rect">
            <a:avLst/>
          </a:prstGeom>
          <a:noFill/>
          <a:ln w="1270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3000" dirty="0" smtClean="0">
                <a:solidFill>
                  <a:srgbClr val="FF0000"/>
                </a:solidFill>
                <a:latin typeface="Tahoma" charset="0"/>
              </a:rPr>
              <a:t>Peak</a:t>
            </a:r>
            <a:endParaRPr lang="en-US" sz="3000" dirty="0">
              <a:solidFill>
                <a:srgbClr val="FF0000"/>
              </a:solidFill>
              <a:latin typeface="Tahoma" charset="0"/>
            </a:endParaRPr>
          </a:p>
        </p:txBody>
      </p:sp>
      <p:sp>
        <p:nvSpPr>
          <p:cNvPr id="46085" name="Rectangle 5"/>
          <p:cNvSpPr>
            <a:spLocks noChangeArrowheads="1"/>
          </p:cNvSpPr>
          <p:nvPr/>
        </p:nvSpPr>
        <p:spPr bwMode="auto">
          <a:xfrm>
            <a:off x="5994400" y="2328863"/>
            <a:ext cx="1432334" cy="551433"/>
          </a:xfrm>
          <a:prstGeom prst="rect">
            <a:avLst/>
          </a:prstGeom>
          <a:noFill/>
          <a:ln w="1270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3000" dirty="0" smtClean="0">
                <a:solidFill>
                  <a:srgbClr val="FF0000"/>
                </a:solidFill>
                <a:latin typeface="Tahoma" charset="0"/>
              </a:rPr>
              <a:t>Plateau</a:t>
            </a:r>
            <a:endParaRPr lang="en-US" sz="3000" dirty="0">
              <a:solidFill>
                <a:srgbClr val="FF0000"/>
              </a:solidFill>
              <a:latin typeface="Tahoma" charset="0"/>
            </a:endParaRPr>
          </a:p>
        </p:txBody>
      </p:sp>
      <p:sp>
        <p:nvSpPr>
          <p:cNvPr id="46086" name="Line 6"/>
          <p:cNvSpPr>
            <a:spLocks noChangeShapeType="1"/>
          </p:cNvSpPr>
          <p:nvPr/>
        </p:nvSpPr>
        <p:spPr bwMode="auto">
          <a:xfrm flipV="1">
            <a:off x="5127625" y="1035050"/>
            <a:ext cx="0" cy="1466850"/>
          </a:xfrm>
          <a:prstGeom prst="line">
            <a:avLst/>
          </a:prstGeom>
          <a:noFill/>
          <a:ln w="508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7" name="Rectangle 7"/>
          <p:cNvSpPr>
            <a:spLocks noChangeArrowheads="1"/>
          </p:cNvSpPr>
          <p:nvPr/>
        </p:nvSpPr>
        <p:spPr bwMode="auto">
          <a:xfrm>
            <a:off x="5202238" y="1328738"/>
            <a:ext cx="1539875" cy="828675"/>
          </a:xfrm>
          <a:prstGeom prst="rect">
            <a:avLst/>
          </a:prstGeom>
          <a:noFill/>
          <a:ln w="1270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en-US" sz="2400" i="1">
                <a:latin typeface="Tahoma" charset="0"/>
              </a:rPr>
              <a:t>resistance</a:t>
            </a:r>
          </a:p>
          <a:p>
            <a:pPr algn="ctr"/>
            <a:r>
              <a:rPr lang="en-US" sz="2400" i="1">
                <a:latin typeface="Tahoma" charset="0"/>
              </a:rPr>
              <a:t>flow</a:t>
            </a:r>
          </a:p>
        </p:txBody>
      </p:sp>
      <p:sp>
        <p:nvSpPr>
          <p:cNvPr id="46088" name="Line 8"/>
          <p:cNvSpPr>
            <a:spLocks noChangeShapeType="1"/>
          </p:cNvSpPr>
          <p:nvPr/>
        </p:nvSpPr>
        <p:spPr bwMode="auto">
          <a:xfrm>
            <a:off x="5146675" y="2598738"/>
            <a:ext cx="0" cy="3257550"/>
          </a:xfrm>
          <a:prstGeom prst="line">
            <a:avLst/>
          </a:prstGeom>
          <a:noFill/>
          <a:ln w="508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9" name="Rectangle 9"/>
          <p:cNvSpPr>
            <a:spLocks noChangeArrowheads="1"/>
          </p:cNvSpPr>
          <p:nvPr/>
        </p:nvSpPr>
        <p:spPr bwMode="auto">
          <a:xfrm>
            <a:off x="3275013" y="3738563"/>
            <a:ext cx="1835150" cy="828675"/>
          </a:xfrm>
          <a:prstGeom prst="rect">
            <a:avLst/>
          </a:prstGeom>
          <a:noFill/>
          <a:ln w="1270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en-US" sz="2400" i="1">
                <a:latin typeface="Tahoma" charset="0"/>
              </a:rPr>
              <a:t>compliance</a:t>
            </a:r>
          </a:p>
          <a:p>
            <a:pPr algn="ctr"/>
            <a:r>
              <a:rPr lang="en-US" sz="2400" i="1">
                <a:latin typeface="Tahoma" charset="0"/>
              </a:rPr>
              <a:t>tidal volume</a:t>
            </a:r>
          </a:p>
        </p:txBody>
      </p:sp>
      <p:sp>
        <p:nvSpPr>
          <p:cNvPr id="46090" name="Freeform 10"/>
          <p:cNvSpPr>
            <a:spLocks/>
          </p:cNvSpPr>
          <p:nvPr/>
        </p:nvSpPr>
        <p:spPr bwMode="auto">
          <a:xfrm>
            <a:off x="4641850" y="1096963"/>
            <a:ext cx="4065588" cy="4646612"/>
          </a:xfrm>
          <a:custGeom>
            <a:avLst/>
            <a:gdLst>
              <a:gd name="T0" fmla="*/ 0 w 2561"/>
              <a:gd name="T1" fmla="*/ 0 h 2927"/>
              <a:gd name="T2" fmla="*/ 2147483646 w 2561"/>
              <a:gd name="T3" fmla="*/ 2147483646 h 2927"/>
              <a:gd name="T4" fmla="*/ 2147483646 w 2561"/>
              <a:gd name="T5" fmla="*/ 2147483646 h 2927"/>
              <a:gd name="T6" fmla="*/ 2147483646 w 2561"/>
              <a:gd name="T7" fmla="*/ 2147483646 h 2927"/>
              <a:gd name="T8" fmla="*/ 2147483646 w 2561"/>
              <a:gd name="T9" fmla="*/ 2147483646 h 2927"/>
              <a:gd name="T10" fmla="*/ 2147483646 w 2561"/>
              <a:gd name="T11" fmla="*/ 2147483646 h 2927"/>
              <a:gd name="T12" fmla="*/ 2147483646 w 2561"/>
              <a:gd name="T13" fmla="*/ 2147483646 h 2927"/>
              <a:gd name="T14" fmla="*/ 2147483646 w 2561"/>
              <a:gd name="T15" fmla="*/ 2147483646 h 2927"/>
              <a:gd name="T16" fmla="*/ 2147483646 w 2561"/>
              <a:gd name="T17" fmla="*/ 2147483646 h 2927"/>
              <a:gd name="T18" fmla="*/ 2147483646 w 2561"/>
              <a:gd name="T19" fmla="*/ 2147483646 h 2927"/>
              <a:gd name="T20" fmla="*/ 2147483646 w 2561"/>
              <a:gd name="T21" fmla="*/ 2147483646 h 2927"/>
              <a:gd name="T22" fmla="*/ 2147483646 w 2561"/>
              <a:gd name="T23" fmla="*/ 2147483646 h 2927"/>
              <a:gd name="T24" fmla="*/ 2147483646 w 2561"/>
              <a:gd name="T25" fmla="*/ 2147483646 h 2927"/>
              <a:gd name="T26" fmla="*/ 2147483646 w 2561"/>
              <a:gd name="T27" fmla="*/ 2147483646 h 2927"/>
              <a:gd name="T28" fmla="*/ 2147483646 w 2561"/>
              <a:gd name="T29" fmla="*/ 2147483646 h 2927"/>
              <a:gd name="T30" fmla="*/ 2147483646 w 2561"/>
              <a:gd name="T31" fmla="*/ 2147483646 h 2927"/>
              <a:gd name="T32" fmla="*/ 2147483646 w 2561"/>
              <a:gd name="T33" fmla="*/ 2147483646 h 2927"/>
              <a:gd name="T34" fmla="*/ 2147483646 w 2561"/>
              <a:gd name="T35" fmla="*/ 2147483646 h 2927"/>
              <a:gd name="T36" fmla="*/ 2147483646 w 2561"/>
              <a:gd name="T37" fmla="*/ 2147483646 h 2927"/>
              <a:gd name="T38" fmla="*/ 2147483646 w 2561"/>
              <a:gd name="T39" fmla="*/ 2147483646 h 2927"/>
              <a:gd name="T40" fmla="*/ 2147483646 w 2561"/>
              <a:gd name="T41" fmla="*/ 2147483646 h 2927"/>
              <a:gd name="T42" fmla="*/ 2147483646 w 2561"/>
              <a:gd name="T43" fmla="*/ 2147483646 h 2927"/>
              <a:gd name="T44" fmla="*/ 2147483646 w 2561"/>
              <a:gd name="T45" fmla="*/ 2147483646 h 2927"/>
              <a:gd name="T46" fmla="*/ 2147483646 w 2561"/>
              <a:gd name="T47" fmla="*/ 2147483646 h 2927"/>
              <a:gd name="T48" fmla="*/ 2147483646 w 2561"/>
              <a:gd name="T49" fmla="*/ 2147483646 h 2927"/>
              <a:gd name="T50" fmla="*/ 2147483646 w 2561"/>
              <a:gd name="T51" fmla="*/ 2147483646 h 2927"/>
              <a:gd name="T52" fmla="*/ 2147483646 w 2561"/>
              <a:gd name="T53" fmla="*/ 2147483646 h 2927"/>
              <a:gd name="T54" fmla="*/ 2147483646 w 2561"/>
              <a:gd name="T55" fmla="*/ 2147483646 h 2927"/>
              <a:gd name="T56" fmla="*/ 2147483646 w 2561"/>
              <a:gd name="T57" fmla="*/ 2147483646 h 2927"/>
              <a:gd name="T58" fmla="*/ 2147483646 w 2561"/>
              <a:gd name="T59" fmla="*/ 2147483646 h 2927"/>
              <a:gd name="T60" fmla="*/ 2147483646 w 2561"/>
              <a:gd name="T61" fmla="*/ 2147483646 h 2927"/>
              <a:gd name="T62" fmla="*/ 2147483646 w 2561"/>
              <a:gd name="T63" fmla="*/ 2147483646 h 2927"/>
              <a:gd name="T64" fmla="*/ 2147483646 w 2561"/>
              <a:gd name="T65" fmla="*/ 2147483646 h 2927"/>
              <a:gd name="T66" fmla="*/ 2147483646 w 2561"/>
              <a:gd name="T67" fmla="*/ 2147483646 h 2927"/>
              <a:gd name="T68" fmla="*/ 2147483646 w 2561"/>
              <a:gd name="T69" fmla="*/ 2147483646 h 2927"/>
              <a:gd name="T70" fmla="*/ 2147483646 w 2561"/>
              <a:gd name="T71" fmla="*/ 2147483646 h 2927"/>
              <a:gd name="T72" fmla="*/ 2147483646 w 2561"/>
              <a:gd name="T73" fmla="*/ 2147483646 h 2927"/>
              <a:gd name="T74" fmla="*/ 2147483646 w 2561"/>
              <a:gd name="T75" fmla="*/ 2147483646 h 2927"/>
              <a:gd name="T76" fmla="*/ 2147483646 w 2561"/>
              <a:gd name="T77" fmla="*/ 2147483646 h 2927"/>
              <a:gd name="T78" fmla="*/ 2147483646 w 2561"/>
              <a:gd name="T79" fmla="*/ 2147483646 h 2927"/>
              <a:gd name="T80" fmla="*/ 2147483646 w 2561"/>
              <a:gd name="T81" fmla="*/ 2147483646 h 2927"/>
              <a:gd name="T82" fmla="*/ 2147483646 w 2561"/>
              <a:gd name="T83" fmla="*/ 2147483646 h 2927"/>
              <a:gd name="T84" fmla="*/ 2147483646 w 2561"/>
              <a:gd name="T85" fmla="*/ 2147483646 h 2927"/>
              <a:gd name="T86" fmla="*/ 2147483646 w 2561"/>
              <a:gd name="T87" fmla="*/ 2147483646 h 2927"/>
              <a:gd name="T88" fmla="*/ 2147483646 w 2561"/>
              <a:gd name="T89" fmla="*/ 2147483646 h 2927"/>
              <a:gd name="T90" fmla="*/ 2147483646 w 2561"/>
              <a:gd name="T91" fmla="*/ 2147483646 h 2927"/>
              <a:gd name="T92" fmla="*/ 2147483646 w 2561"/>
              <a:gd name="T93" fmla="*/ 2147483646 h 2927"/>
              <a:gd name="T94" fmla="*/ 2147483646 w 2561"/>
              <a:gd name="T95" fmla="*/ 2147483646 h 2927"/>
              <a:gd name="T96" fmla="*/ 2147483646 w 2561"/>
              <a:gd name="T97" fmla="*/ 2147483646 h 2927"/>
              <a:gd name="T98" fmla="*/ 2147483646 w 2561"/>
              <a:gd name="T99" fmla="*/ 2147483646 h 2927"/>
              <a:gd name="T100" fmla="*/ 2147483646 w 2561"/>
              <a:gd name="T101" fmla="*/ 2147483646 h 2927"/>
              <a:gd name="T102" fmla="*/ 2147483646 w 2561"/>
              <a:gd name="T103" fmla="*/ 2147483646 h 2927"/>
              <a:gd name="T104" fmla="*/ 2147483646 w 2561"/>
              <a:gd name="T105" fmla="*/ 2147483646 h 29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61" h="2927">
                <a:moveTo>
                  <a:pt x="0" y="0"/>
                </a:moveTo>
                <a:lnTo>
                  <a:pt x="35" y="20"/>
                </a:lnTo>
                <a:lnTo>
                  <a:pt x="46" y="80"/>
                </a:lnTo>
                <a:lnTo>
                  <a:pt x="46" y="139"/>
                </a:lnTo>
                <a:lnTo>
                  <a:pt x="58" y="199"/>
                </a:lnTo>
                <a:lnTo>
                  <a:pt x="58" y="259"/>
                </a:lnTo>
                <a:lnTo>
                  <a:pt x="58" y="319"/>
                </a:lnTo>
                <a:lnTo>
                  <a:pt x="69" y="378"/>
                </a:lnTo>
                <a:lnTo>
                  <a:pt x="69" y="438"/>
                </a:lnTo>
                <a:lnTo>
                  <a:pt x="69" y="498"/>
                </a:lnTo>
                <a:lnTo>
                  <a:pt x="82" y="558"/>
                </a:lnTo>
                <a:lnTo>
                  <a:pt x="82" y="617"/>
                </a:lnTo>
                <a:lnTo>
                  <a:pt x="93" y="677"/>
                </a:lnTo>
                <a:lnTo>
                  <a:pt x="93" y="737"/>
                </a:lnTo>
                <a:lnTo>
                  <a:pt x="116" y="805"/>
                </a:lnTo>
                <a:lnTo>
                  <a:pt x="161" y="872"/>
                </a:lnTo>
                <a:lnTo>
                  <a:pt x="228" y="910"/>
                </a:lnTo>
                <a:lnTo>
                  <a:pt x="291" y="916"/>
                </a:lnTo>
                <a:lnTo>
                  <a:pt x="371" y="916"/>
                </a:lnTo>
                <a:lnTo>
                  <a:pt x="442" y="916"/>
                </a:lnTo>
                <a:lnTo>
                  <a:pt x="550" y="917"/>
                </a:lnTo>
                <a:lnTo>
                  <a:pt x="662" y="917"/>
                </a:lnTo>
                <a:lnTo>
                  <a:pt x="789" y="917"/>
                </a:lnTo>
                <a:lnTo>
                  <a:pt x="837" y="976"/>
                </a:lnTo>
                <a:lnTo>
                  <a:pt x="826" y="1114"/>
                </a:lnTo>
                <a:lnTo>
                  <a:pt x="837" y="1194"/>
                </a:lnTo>
                <a:lnTo>
                  <a:pt x="849" y="1275"/>
                </a:lnTo>
                <a:lnTo>
                  <a:pt x="849" y="1353"/>
                </a:lnTo>
                <a:lnTo>
                  <a:pt x="849" y="1413"/>
                </a:lnTo>
                <a:lnTo>
                  <a:pt x="860" y="1473"/>
                </a:lnTo>
                <a:lnTo>
                  <a:pt x="860" y="1533"/>
                </a:lnTo>
                <a:lnTo>
                  <a:pt x="860" y="1592"/>
                </a:lnTo>
                <a:lnTo>
                  <a:pt x="872" y="1652"/>
                </a:lnTo>
                <a:lnTo>
                  <a:pt x="872" y="1712"/>
                </a:lnTo>
                <a:lnTo>
                  <a:pt x="883" y="1772"/>
                </a:lnTo>
                <a:lnTo>
                  <a:pt x="883" y="1831"/>
                </a:lnTo>
                <a:lnTo>
                  <a:pt x="883" y="1891"/>
                </a:lnTo>
                <a:lnTo>
                  <a:pt x="895" y="1951"/>
                </a:lnTo>
                <a:lnTo>
                  <a:pt x="895" y="2031"/>
                </a:lnTo>
                <a:lnTo>
                  <a:pt x="918" y="2150"/>
                </a:lnTo>
                <a:lnTo>
                  <a:pt x="930" y="2230"/>
                </a:lnTo>
                <a:lnTo>
                  <a:pt x="941" y="2290"/>
                </a:lnTo>
                <a:lnTo>
                  <a:pt x="953" y="2349"/>
                </a:lnTo>
                <a:lnTo>
                  <a:pt x="964" y="2409"/>
                </a:lnTo>
                <a:lnTo>
                  <a:pt x="977" y="2469"/>
                </a:lnTo>
                <a:lnTo>
                  <a:pt x="988" y="2529"/>
                </a:lnTo>
                <a:lnTo>
                  <a:pt x="1000" y="2588"/>
                </a:lnTo>
                <a:lnTo>
                  <a:pt x="1011" y="2648"/>
                </a:lnTo>
                <a:lnTo>
                  <a:pt x="1023" y="2708"/>
                </a:lnTo>
                <a:lnTo>
                  <a:pt x="1046" y="2768"/>
                </a:lnTo>
                <a:lnTo>
                  <a:pt x="1058" y="2827"/>
                </a:lnTo>
                <a:lnTo>
                  <a:pt x="1116" y="2927"/>
                </a:lnTo>
                <a:lnTo>
                  <a:pt x="2561" y="2924"/>
                </a:lnTo>
              </a:path>
            </a:pathLst>
          </a:custGeom>
          <a:noFill/>
          <a:ln w="50800" cap="rnd"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Text Box 12"/>
          <p:cNvSpPr txBox="1">
            <a:spLocks noChangeArrowheads="1"/>
          </p:cNvSpPr>
          <p:nvPr/>
        </p:nvSpPr>
        <p:spPr bwMode="auto">
          <a:xfrm>
            <a:off x="6324600" y="2971800"/>
            <a:ext cx="1960563" cy="708025"/>
          </a:xfrm>
          <a:prstGeom prst="rect">
            <a:avLst/>
          </a:prstGeom>
          <a:noFill/>
          <a:ln w="1270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000" i="1" dirty="0">
                <a:latin typeface="Arial" charset="0"/>
              </a:rPr>
              <a:t>end-inspiratory</a:t>
            </a:r>
          </a:p>
          <a:p>
            <a:r>
              <a:rPr lang="en-US" sz="2000" i="1" dirty="0">
                <a:latin typeface="Arial" charset="0"/>
              </a:rPr>
              <a:t>alveolar pressure</a:t>
            </a:r>
          </a:p>
        </p:txBody>
      </p:sp>
      <p:sp>
        <p:nvSpPr>
          <p:cNvPr id="13" name="TextBox 12"/>
          <p:cNvSpPr txBox="1"/>
          <p:nvPr/>
        </p:nvSpPr>
        <p:spPr>
          <a:xfrm>
            <a:off x="2882943" y="6362128"/>
            <a:ext cx="3089232" cy="369332"/>
          </a:xfrm>
          <a:prstGeom prst="rect">
            <a:avLst/>
          </a:prstGeom>
          <a:noFill/>
        </p:spPr>
        <p:txBody>
          <a:bodyPr wrap="none" rtlCol="0">
            <a:spAutoFit/>
          </a:bodyPr>
          <a:lstStyle/>
          <a:p>
            <a:r>
              <a:rPr lang="en-US" dirty="0" smtClean="0">
                <a:solidFill>
                  <a:srgbClr val="000000"/>
                </a:solidFill>
              </a:rPr>
              <a:t>From lecture by </a:t>
            </a:r>
            <a:r>
              <a:rPr lang="en-US" dirty="0" err="1" smtClean="0">
                <a:solidFill>
                  <a:srgbClr val="000000"/>
                </a:solidFill>
              </a:rPr>
              <a:t>Kacmarek</a:t>
            </a:r>
            <a:r>
              <a:rPr lang="en-US" dirty="0" smtClean="0">
                <a:solidFill>
                  <a:srgbClr val="000000"/>
                </a:solidFill>
              </a:rPr>
              <a:t>, RM</a:t>
            </a:r>
            <a:endParaRPr lang="en-US" dirty="0">
              <a:solidFill>
                <a:srgbClr val="000000"/>
              </a:solidFill>
            </a:endParaRPr>
          </a:p>
        </p:txBody>
      </p:sp>
    </p:spTree>
    <p:extLst>
      <p:ext uri="{BB962C8B-B14F-4D97-AF65-F5344CB8AC3E}">
        <p14:creationId xmlns:p14="http://schemas.microsoft.com/office/powerpoint/2010/main" val="822450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Goals Of Mechanical Ventilation</a:t>
            </a:r>
            <a:endParaRPr lang="en-US" dirty="0">
              <a:solidFill>
                <a:schemeClr val="tx1"/>
              </a:solidFill>
            </a:endParaRPr>
          </a:p>
        </p:txBody>
      </p:sp>
      <p:sp>
        <p:nvSpPr>
          <p:cNvPr id="3" name="Content Placeholder 2"/>
          <p:cNvSpPr>
            <a:spLocks noGrp="1"/>
          </p:cNvSpPr>
          <p:nvPr>
            <p:ph idx="1"/>
          </p:nvPr>
        </p:nvSpPr>
        <p:spPr>
          <a:xfrm>
            <a:off x="468922" y="1066800"/>
            <a:ext cx="8519473" cy="5191178"/>
          </a:xfrm>
        </p:spPr>
        <p:txBody>
          <a:bodyPr>
            <a:normAutofit fontScale="92500" lnSpcReduction="10000"/>
          </a:bodyPr>
          <a:lstStyle/>
          <a:p>
            <a:pPr marL="82296" indent="0">
              <a:buNone/>
            </a:pPr>
            <a:r>
              <a:rPr lang="en-US" sz="3800" dirty="0" smtClean="0"/>
              <a:t>Plateau pressure goal: </a:t>
            </a:r>
            <a:r>
              <a:rPr lang="en-US" sz="3800" dirty="0"/>
              <a:t>≤ 30 cm </a:t>
            </a:r>
            <a:r>
              <a:rPr lang="en-US" sz="3800" dirty="0" smtClean="0"/>
              <a:t>H</a:t>
            </a:r>
            <a:r>
              <a:rPr lang="en-US" sz="3800" baseline="-25000" dirty="0" smtClean="0"/>
              <a:t>2</a:t>
            </a:r>
            <a:r>
              <a:rPr lang="en-US" sz="3800" dirty="0" smtClean="0"/>
              <a:t>O</a:t>
            </a:r>
          </a:p>
          <a:p>
            <a:pPr marL="653796" indent="-571500"/>
            <a:r>
              <a:rPr lang="en-US" sz="3800" dirty="0" smtClean="0"/>
              <a:t>Check </a:t>
            </a:r>
            <a:r>
              <a:rPr lang="en-US" sz="3800" dirty="0" err="1"/>
              <a:t>P</a:t>
            </a:r>
            <a:r>
              <a:rPr lang="en-US" sz="3800" baseline="-25000" dirty="0" err="1"/>
              <a:t>plat</a:t>
            </a:r>
            <a:r>
              <a:rPr lang="en-US" sz="3800" dirty="0"/>
              <a:t> (0.5 second inspiratory pause</a:t>
            </a:r>
            <a:r>
              <a:rPr lang="en-US" sz="3800" dirty="0" smtClean="0"/>
              <a:t>) </a:t>
            </a:r>
            <a:r>
              <a:rPr lang="en-US" sz="3800" dirty="0"/>
              <a:t>at least q 4h and after each change in PEEP or </a:t>
            </a:r>
            <a:r>
              <a:rPr lang="en-US" sz="3800" dirty="0" smtClean="0"/>
              <a:t>tidal volume (V</a:t>
            </a:r>
            <a:r>
              <a:rPr lang="en-US" sz="3800" baseline="-25000" dirty="0" smtClean="0"/>
              <a:t>T</a:t>
            </a:r>
            <a:r>
              <a:rPr lang="en-US" sz="3800" dirty="0" smtClean="0"/>
              <a:t>)</a:t>
            </a:r>
            <a:endParaRPr lang="en-US" sz="4600" baseline="-25000" dirty="0"/>
          </a:p>
          <a:p>
            <a:pPr lvl="1"/>
            <a:r>
              <a:rPr lang="en-US" b="1" dirty="0"/>
              <a:t>If </a:t>
            </a:r>
            <a:r>
              <a:rPr lang="en-US" b="1" dirty="0" err="1"/>
              <a:t>Pplat</a:t>
            </a:r>
            <a:r>
              <a:rPr lang="en-US" b="1" dirty="0"/>
              <a:t> &gt; 30 cm H</a:t>
            </a:r>
            <a:r>
              <a:rPr lang="en-US" b="1" baseline="-25000" dirty="0"/>
              <a:t>2</a:t>
            </a:r>
            <a:r>
              <a:rPr lang="en-US" b="1" dirty="0"/>
              <a:t>O: </a:t>
            </a:r>
            <a:r>
              <a:rPr lang="en-US" dirty="0"/>
              <a:t>decrease V</a:t>
            </a:r>
            <a:r>
              <a:rPr lang="en-US" baseline="-25000" dirty="0"/>
              <a:t>T</a:t>
            </a:r>
            <a:r>
              <a:rPr lang="en-US" dirty="0"/>
              <a:t> by 1ml/kg steps (minimum = 4 ml/kg) </a:t>
            </a:r>
          </a:p>
          <a:p>
            <a:pPr lvl="1"/>
            <a:r>
              <a:rPr lang="en-US" b="1" dirty="0"/>
              <a:t>If </a:t>
            </a:r>
            <a:r>
              <a:rPr lang="en-US" b="1" dirty="0" err="1"/>
              <a:t>Pplat</a:t>
            </a:r>
            <a:r>
              <a:rPr lang="en-US" b="1" dirty="0"/>
              <a:t> &lt; 25 cm H</a:t>
            </a:r>
            <a:r>
              <a:rPr lang="en-US" b="1" baseline="-25000" dirty="0"/>
              <a:t>2</a:t>
            </a:r>
            <a:r>
              <a:rPr lang="en-US" b="1" dirty="0"/>
              <a:t>O and VT&lt; 6 ml/kg</a:t>
            </a:r>
            <a:r>
              <a:rPr lang="en-US" dirty="0"/>
              <a:t>, increase V</a:t>
            </a:r>
            <a:r>
              <a:rPr lang="en-US" baseline="-25000" dirty="0"/>
              <a:t>T</a:t>
            </a:r>
            <a:r>
              <a:rPr lang="en-US" dirty="0"/>
              <a:t> by 1 ml/kg until </a:t>
            </a:r>
            <a:r>
              <a:rPr lang="en-US" dirty="0" err="1"/>
              <a:t>Pplat</a:t>
            </a:r>
            <a:r>
              <a:rPr lang="en-US" dirty="0"/>
              <a:t> &gt; 25 cm H</a:t>
            </a:r>
            <a:r>
              <a:rPr lang="en-US" baseline="-25000" dirty="0"/>
              <a:t>2</a:t>
            </a:r>
            <a:r>
              <a:rPr lang="en-US" dirty="0"/>
              <a:t>O or V</a:t>
            </a:r>
            <a:r>
              <a:rPr lang="en-US" baseline="-25000" dirty="0"/>
              <a:t>T</a:t>
            </a:r>
            <a:r>
              <a:rPr lang="en-US" dirty="0"/>
              <a:t> = 6 ml/kg. </a:t>
            </a:r>
          </a:p>
          <a:p>
            <a:pPr lvl="1"/>
            <a:r>
              <a:rPr lang="en-US" b="1" dirty="0"/>
              <a:t>If </a:t>
            </a:r>
            <a:r>
              <a:rPr lang="en-US" b="1" dirty="0" err="1"/>
              <a:t>Pplat</a:t>
            </a:r>
            <a:r>
              <a:rPr lang="en-US" b="1" dirty="0"/>
              <a:t> &lt; 30 and breath stacking or </a:t>
            </a:r>
            <a:r>
              <a:rPr lang="en-US" b="1" dirty="0" err="1"/>
              <a:t>dyssynchrony</a:t>
            </a:r>
            <a:r>
              <a:rPr lang="en-US" b="1" dirty="0"/>
              <a:t> occurs: </a:t>
            </a:r>
            <a:r>
              <a:rPr lang="en-US" dirty="0"/>
              <a:t>may increase V</a:t>
            </a:r>
            <a:r>
              <a:rPr lang="en-US" baseline="-25000" dirty="0"/>
              <a:t>T</a:t>
            </a:r>
            <a:r>
              <a:rPr lang="en-US" dirty="0"/>
              <a:t> </a:t>
            </a:r>
            <a:r>
              <a:rPr lang="en-US" dirty="0" smtClean="0"/>
              <a:t>by </a:t>
            </a:r>
            <a:r>
              <a:rPr lang="en-US" dirty="0"/>
              <a:t>1ml/kg increments to 7 or 8 ml/kg if </a:t>
            </a:r>
            <a:r>
              <a:rPr lang="en-US" dirty="0" err="1"/>
              <a:t>Pplat</a:t>
            </a:r>
            <a:r>
              <a:rPr lang="en-US" dirty="0"/>
              <a:t> remains &lt; 30 cm H</a:t>
            </a:r>
            <a:r>
              <a:rPr lang="en-US" baseline="-25000" dirty="0"/>
              <a:t>2</a:t>
            </a:r>
            <a:r>
              <a:rPr lang="en-US" dirty="0"/>
              <a:t>O </a:t>
            </a:r>
          </a:p>
          <a:p>
            <a:pPr marL="82296" indent="0">
              <a:buNone/>
            </a:pPr>
            <a:endParaRPr lang="en-US" dirty="0"/>
          </a:p>
          <a:p>
            <a:endParaRPr lang="en-US" dirty="0"/>
          </a:p>
        </p:txBody>
      </p:sp>
      <p:sp>
        <p:nvSpPr>
          <p:cNvPr id="4" name="TextBox 3"/>
          <p:cNvSpPr txBox="1"/>
          <p:nvPr/>
        </p:nvSpPr>
        <p:spPr>
          <a:xfrm>
            <a:off x="-964642" y="51440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7917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Acid-Base Management</a:t>
            </a:r>
            <a:endParaRPr lang="en-US" dirty="0">
              <a:solidFill>
                <a:schemeClr val="tx1"/>
              </a:solidFill>
            </a:endParaRPr>
          </a:p>
        </p:txBody>
      </p:sp>
      <p:sp>
        <p:nvSpPr>
          <p:cNvPr id="3" name="Content Placeholder 2"/>
          <p:cNvSpPr>
            <a:spLocks noGrp="1"/>
          </p:cNvSpPr>
          <p:nvPr>
            <p:ph idx="1"/>
          </p:nvPr>
        </p:nvSpPr>
        <p:spPr>
          <a:xfrm>
            <a:off x="952500" y="1174261"/>
            <a:ext cx="7498080" cy="5187634"/>
          </a:xfrm>
        </p:spPr>
        <p:txBody>
          <a:bodyPr>
            <a:normAutofit/>
          </a:bodyPr>
          <a:lstStyle/>
          <a:p>
            <a:pPr marL="539496" indent="-457200"/>
            <a:r>
              <a:rPr lang="en-US" dirty="0" smtClean="0"/>
              <a:t>Arterial blood gas</a:t>
            </a:r>
          </a:p>
          <a:p>
            <a:pPr lvl="1"/>
            <a:r>
              <a:rPr lang="en-US" dirty="0" smtClean="0"/>
              <a:t>pH, PaO</a:t>
            </a:r>
            <a:r>
              <a:rPr lang="en-US" baseline="-25000" dirty="0" smtClean="0"/>
              <a:t>2</a:t>
            </a:r>
            <a:r>
              <a:rPr lang="en-US" dirty="0" smtClean="0"/>
              <a:t>, PaCO</a:t>
            </a:r>
            <a:r>
              <a:rPr lang="en-US" baseline="-25000" dirty="0" smtClean="0"/>
              <a:t>2</a:t>
            </a:r>
            <a:r>
              <a:rPr lang="en-US" dirty="0" smtClean="0"/>
              <a:t>, calculated bicarbonate level</a:t>
            </a:r>
          </a:p>
          <a:p>
            <a:pPr marL="539496" indent="-457200"/>
            <a:r>
              <a:rPr lang="en-US" dirty="0" smtClean="0"/>
              <a:t>Comprehensive metabolic panel </a:t>
            </a:r>
          </a:p>
          <a:p>
            <a:pPr lvl="1"/>
            <a:r>
              <a:rPr lang="en-US" dirty="0" smtClean="0"/>
              <a:t>measured bicarbonate level, anion gap</a:t>
            </a:r>
          </a:p>
          <a:p>
            <a:pPr marL="82296" indent="0">
              <a:buNone/>
            </a:pPr>
            <a:r>
              <a:rPr lang="en-US" dirty="0" smtClean="0"/>
              <a:t>Baseline pH and CO</a:t>
            </a:r>
            <a:r>
              <a:rPr lang="en-US" baseline="-25000" dirty="0" smtClean="0"/>
              <a:t>2</a:t>
            </a:r>
            <a:r>
              <a:rPr lang="en-US" dirty="0" smtClean="0"/>
              <a:t> levels may be altered in patients with chronic conditions such as COPD and kidney disease.  Adjustments to treatment goals may be necessary</a:t>
            </a:r>
            <a:endParaRPr lang="en-US" dirty="0"/>
          </a:p>
        </p:txBody>
      </p:sp>
    </p:spTree>
    <p:extLst>
      <p:ext uri="{BB962C8B-B14F-4D97-AF65-F5344CB8AC3E}">
        <p14:creationId xmlns:p14="http://schemas.microsoft.com/office/powerpoint/2010/main" val="3304259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Acid-Base Management</a:t>
            </a:r>
            <a:endParaRPr lang="en-US" dirty="0">
              <a:solidFill>
                <a:schemeClr val="tx1"/>
              </a:solidFill>
            </a:endParaRPr>
          </a:p>
        </p:txBody>
      </p:sp>
      <p:sp>
        <p:nvSpPr>
          <p:cNvPr id="3" name="Content Placeholder 2"/>
          <p:cNvSpPr>
            <a:spLocks noGrp="1"/>
          </p:cNvSpPr>
          <p:nvPr>
            <p:ph idx="1"/>
          </p:nvPr>
        </p:nvSpPr>
        <p:spPr>
          <a:xfrm>
            <a:off x="952500" y="885091"/>
            <a:ext cx="7498080" cy="5104543"/>
          </a:xfrm>
        </p:spPr>
        <p:txBody>
          <a:bodyPr>
            <a:normAutofit fontScale="92500" lnSpcReduction="10000"/>
          </a:bodyPr>
          <a:lstStyle/>
          <a:p>
            <a:pPr marL="82296" indent="0">
              <a:buNone/>
            </a:pPr>
            <a:r>
              <a:rPr lang="en-US" dirty="0" smtClean="0"/>
              <a:t>Respiratory acidosis</a:t>
            </a:r>
          </a:p>
          <a:p>
            <a:r>
              <a:rPr lang="en-US" sz="2800" dirty="0" smtClean="0"/>
              <a:t>pH&lt;7.4, PaCO</a:t>
            </a:r>
            <a:r>
              <a:rPr lang="en-US" sz="2800" baseline="-25000" dirty="0" smtClean="0"/>
              <a:t>2</a:t>
            </a:r>
            <a:r>
              <a:rPr lang="en-US" sz="2800" dirty="0" smtClean="0"/>
              <a:t>&gt;40</a:t>
            </a:r>
          </a:p>
          <a:p>
            <a:r>
              <a:rPr lang="en-US" sz="2800" dirty="0"/>
              <a:t>T</a:t>
            </a:r>
            <a:r>
              <a:rPr lang="en-US" sz="2800" dirty="0" smtClean="0"/>
              <a:t>reat by increasing minute ventilation (avoid increasing V</a:t>
            </a:r>
            <a:r>
              <a:rPr lang="en-US" sz="2800" baseline="-25000" dirty="0" smtClean="0"/>
              <a:t>T</a:t>
            </a:r>
            <a:r>
              <a:rPr lang="en-US" sz="2800" dirty="0" smtClean="0"/>
              <a:t> if barotrauma is a concern)</a:t>
            </a:r>
          </a:p>
          <a:p>
            <a:endParaRPr lang="en-US" sz="2800" dirty="0" smtClean="0"/>
          </a:p>
          <a:p>
            <a:pPr marL="82296" indent="0">
              <a:buNone/>
            </a:pPr>
            <a:r>
              <a:rPr lang="en-US" sz="2800" dirty="0"/>
              <a:t>Metabolic acidosis</a:t>
            </a:r>
          </a:p>
          <a:p>
            <a:r>
              <a:rPr lang="en-US" sz="2800" dirty="0"/>
              <a:t>pH&lt;7.4, </a:t>
            </a:r>
            <a:r>
              <a:rPr lang="en-US" sz="2800" dirty="0" smtClean="0"/>
              <a:t>PaCO</a:t>
            </a:r>
            <a:r>
              <a:rPr lang="en-US" sz="2800" baseline="-25000" dirty="0" smtClean="0"/>
              <a:t>2</a:t>
            </a:r>
            <a:r>
              <a:rPr lang="en-US" sz="2800" dirty="0"/>
              <a:t>&lt;40</a:t>
            </a:r>
          </a:p>
          <a:p>
            <a:r>
              <a:rPr lang="en-US" sz="2800" dirty="0"/>
              <a:t>Anion gap acidosis: consider elevated lactate from </a:t>
            </a:r>
            <a:r>
              <a:rPr lang="en-US" sz="2800" dirty="0" err="1" smtClean="0"/>
              <a:t>hypoperfusion</a:t>
            </a:r>
            <a:r>
              <a:rPr lang="en-US" sz="2800" dirty="0" smtClean="0"/>
              <a:t> or sepsis, </a:t>
            </a:r>
            <a:r>
              <a:rPr lang="en-US" sz="2800" dirty="0"/>
              <a:t>ketoacidosis, etc.</a:t>
            </a:r>
          </a:p>
          <a:p>
            <a:r>
              <a:rPr lang="en-US" sz="2800" dirty="0"/>
              <a:t>Non-anion gap acidosis: often from renal dysfunction</a:t>
            </a:r>
          </a:p>
          <a:p>
            <a:r>
              <a:rPr lang="en-US" sz="2800" dirty="0"/>
              <a:t>Treat underlying condition</a:t>
            </a:r>
          </a:p>
          <a:p>
            <a:endParaRPr lang="en-US" sz="2800" dirty="0" smtClean="0"/>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3220996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Acid-Base Management</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82296" indent="0">
              <a:buNone/>
            </a:pPr>
            <a:r>
              <a:rPr lang="en-US" dirty="0"/>
              <a:t>Respiratory alkalosis</a:t>
            </a:r>
          </a:p>
          <a:p>
            <a:r>
              <a:rPr lang="en-US" dirty="0"/>
              <a:t>pH&gt;7.4, </a:t>
            </a:r>
            <a:r>
              <a:rPr lang="en-US" dirty="0" smtClean="0"/>
              <a:t>PaCO2&lt;40</a:t>
            </a:r>
            <a:endParaRPr lang="en-US" dirty="0"/>
          </a:p>
          <a:p>
            <a:r>
              <a:rPr lang="en-US" dirty="0" smtClean="0"/>
              <a:t>Treat </a:t>
            </a:r>
            <a:r>
              <a:rPr lang="en-US" dirty="0"/>
              <a:t>by decreasing minute ventilation </a:t>
            </a:r>
          </a:p>
          <a:p>
            <a:pPr marL="82296" indent="0">
              <a:buNone/>
            </a:pPr>
            <a:endParaRPr lang="en-US" dirty="0"/>
          </a:p>
          <a:p>
            <a:pPr marL="82296" indent="0">
              <a:buNone/>
            </a:pPr>
            <a:r>
              <a:rPr lang="en-US" dirty="0" smtClean="0"/>
              <a:t>Metabolic alkalosis</a:t>
            </a:r>
          </a:p>
          <a:p>
            <a:r>
              <a:rPr lang="en-US" sz="3000" dirty="0" smtClean="0"/>
              <a:t>pH &gt;7.4, PaCO</a:t>
            </a:r>
            <a:r>
              <a:rPr lang="en-US" sz="3000" baseline="-25000" dirty="0" smtClean="0"/>
              <a:t>2</a:t>
            </a:r>
            <a:r>
              <a:rPr lang="en-US" sz="3000" dirty="0" smtClean="0"/>
              <a:t>&gt;40</a:t>
            </a:r>
          </a:p>
          <a:p>
            <a:r>
              <a:rPr lang="en-US" sz="3000" dirty="0" smtClean="0"/>
              <a:t>Contraction alkalosis (hypovolemia)</a:t>
            </a:r>
          </a:p>
          <a:p>
            <a:pPr lvl="1"/>
            <a:r>
              <a:rPr lang="en-US" sz="2600" dirty="0" smtClean="0"/>
              <a:t>Treat with intravascular volume resuscitation</a:t>
            </a:r>
          </a:p>
          <a:p>
            <a:r>
              <a:rPr lang="en-US" sz="3000" dirty="0"/>
              <a:t>L</a:t>
            </a:r>
            <a:r>
              <a:rPr lang="en-US" sz="3000" dirty="0" smtClean="0"/>
              <a:t>oss of acid such as gastric suctioning</a:t>
            </a:r>
            <a:endParaRPr lang="en-US" sz="3000" dirty="0"/>
          </a:p>
        </p:txBody>
      </p:sp>
    </p:spTree>
    <p:extLst>
      <p:ext uri="{BB962C8B-B14F-4D97-AF65-F5344CB8AC3E}">
        <p14:creationId xmlns:p14="http://schemas.microsoft.com/office/powerpoint/2010/main" val="881134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Introduction</a:t>
            </a:r>
            <a:endParaRPr lang="en-US" dirty="0">
              <a:solidFill>
                <a:schemeClr val="tx1"/>
              </a:solidFill>
            </a:endParaRPr>
          </a:p>
        </p:txBody>
      </p:sp>
      <p:sp>
        <p:nvSpPr>
          <p:cNvPr id="3" name="Content Placeholder 2"/>
          <p:cNvSpPr>
            <a:spLocks noGrp="1"/>
          </p:cNvSpPr>
          <p:nvPr>
            <p:ph idx="1"/>
          </p:nvPr>
        </p:nvSpPr>
        <p:spPr>
          <a:xfrm>
            <a:off x="457200" y="1463430"/>
            <a:ext cx="8229600" cy="3600936"/>
          </a:xfrm>
        </p:spPr>
        <p:txBody>
          <a:bodyPr/>
          <a:lstStyle/>
          <a:p>
            <a:pPr marL="82296" indent="0">
              <a:buNone/>
            </a:pPr>
            <a:r>
              <a:rPr lang="en-US" dirty="0" smtClean="0"/>
              <a:t>As the number of people infected with the novel </a:t>
            </a:r>
            <a:r>
              <a:rPr lang="en-US" dirty="0" smtClean="0">
                <a:solidFill>
                  <a:srgbClr val="FF0000"/>
                </a:solidFill>
              </a:rPr>
              <a:t>coronavirus</a:t>
            </a:r>
            <a:r>
              <a:rPr lang="en-US" dirty="0" smtClean="0"/>
              <a:t> rapidly increases, some neurosurgeons are being asked to participate in the </a:t>
            </a:r>
            <a:r>
              <a:rPr lang="en-US" dirty="0" smtClean="0">
                <a:solidFill>
                  <a:srgbClr val="FF0000"/>
                </a:solidFill>
              </a:rPr>
              <a:t>care of critically ill patients</a:t>
            </a:r>
            <a:r>
              <a:rPr lang="en-US" dirty="0" smtClean="0"/>
              <a:t>, even those without neurological involvement.  This presentation is meant to be a basic guide to help neurosurgeons achieve this mission.</a:t>
            </a:r>
            <a:endParaRPr lang="en-US" dirty="0"/>
          </a:p>
        </p:txBody>
      </p:sp>
    </p:spTree>
    <p:extLst>
      <p:ext uri="{BB962C8B-B14F-4D97-AF65-F5344CB8AC3E}">
        <p14:creationId xmlns:p14="http://schemas.microsoft.com/office/powerpoint/2010/main" val="3575511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Acid-Base Management</a:t>
            </a:r>
            <a:endParaRPr lang="en-US" dirty="0">
              <a:solidFill>
                <a:schemeClr val="tx1"/>
              </a:solidFill>
            </a:endParaRPr>
          </a:p>
        </p:txBody>
      </p:sp>
      <p:sp>
        <p:nvSpPr>
          <p:cNvPr id="3" name="Content Placeholder 2"/>
          <p:cNvSpPr>
            <a:spLocks noGrp="1"/>
          </p:cNvSpPr>
          <p:nvPr>
            <p:ph idx="1"/>
          </p:nvPr>
        </p:nvSpPr>
        <p:spPr>
          <a:xfrm>
            <a:off x="888531" y="1002323"/>
            <a:ext cx="7498080" cy="5126878"/>
          </a:xfrm>
        </p:spPr>
        <p:txBody>
          <a:bodyPr>
            <a:normAutofit fontScale="92500"/>
          </a:bodyPr>
          <a:lstStyle/>
          <a:p>
            <a:pPr marL="82296" indent="0">
              <a:buNone/>
            </a:pPr>
            <a:r>
              <a:rPr lang="hr-HR" dirty="0"/>
              <a:t>p</a:t>
            </a:r>
            <a:r>
              <a:rPr lang="hr-HR" dirty="0" smtClean="0"/>
              <a:t>H goal: </a:t>
            </a:r>
            <a:r>
              <a:rPr lang="hr-HR" dirty="0"/>
              <a:t>7.30-7.45 </a:t>
            </a:r>
            <a:endParaRPr lang="hr-HR" dirty="0" smtClean="0"/>
          </a:p>
          <a:p>
            <a:pPr marL="82296" indent="0">
              <a:buNone/>
            </a:pPr>
            <a:r>
              <a:rPr lang="en-US" dirty="0" smtClean="0">
                <a:solidFill>
                  <a:srgbClr val="FF0000"/>
                </a:solidFill>
              </a:rPr>
              <a:t>Acidosis </a:t>
            </a:r>
            <a:r>
              <a:rPr lang="en-US" dirty="0">
                <a:solidFill>
                  <a:srgbClr val="FF0000"/>
                </a:solidFill>
              </a:rPr>
              <a:t>Management</a:t>
            </a:r>
            <a:r>
              <a:rPr lang="en-US" dirty="0"/>
              <a:t>: (pH &lt; 7.30) </a:t>
            </a:r>
          </a:p>
          <a:p>
            <a:r>
              <a:rPr lang="en-US" b="1" dirty="0"/>
              <a:t>If pH 7.15-7.30: </a:t>
            </a:r>
            <a:r>
              <a:rPr lang="en-US" dirty="0"/>
              <a:t>Increase RR until pH &gt; 7.30 or PaCO</a:t>
            </a:r>
            <a:r>
              <a:rPr lang="en-US" baseline="-25000" dirty="0"/>
              <a:t>2</a:t>
            </a:r>
            <a:r>
              <a:rPr lang="en-US" dirty="0"/>
              <a:t> &lt; 25 (Maximum set RR = 35) </a:t>
            </a:r>
          </a:p>
          <a:p>
            <a:r>
              <a:rPr lang="en-US" b="1" dirty="0"/>
              <a:t>If pH &lt; 7.15: </a:t>
            </a:r>
            <a:r>
              <a:rPr lang="en-US" dirty="0"/>
              <a:t>Increase RR to 35. </a:t>
            </a:r>
          </a:p>
          <a:p>
            <a:r>
              <a:rPr lang="en-US" dirty="0"/>
              <a:t>If pH remains &lt; 7.15, V</a:t>
            </a:r>
            <a:r>
              <a:rPr lang="en-US" baseline="-25000" dirty="0"/>
              <a:t>T</a:t>
            </a:r>
            <a:r>
              <a:rPr lang="en-US" dirty="0"/>
              <a:t> may be increased </a:t>
            </a:r>
            <a:r>
              <a:rPr lang="en-US" dirty="0" smtClean="0"/>
              <a:t>in 1 </a:t>
            </a:r>
            <a:r>
              <a:rPr lang="en-US" dirty="0"/>
              <a:t>ml/kg steps until pH &gt; 7.15 (</a:t>
            </a:r>
            <a:r>
              <a:rPr lang="en-US" dirty="0" err="1"/>
              <a:t>Pplat</a:t>
            </a:r>
            <a:r>
              <a:rPr lang="en-US" dirty="0"/>
              <a:t> target of 30 may be exceeded) </a:t>
            </a:r>
            <a:endParaRPr lang="en-US" dirty="0" smtClean="0"/>
          </a:p>
          <a:p>
            <a:pPr marL="82296" indent="0">
              <a:buNone/>
            </a:pPr>
            <a:r>
              <a:rPr lang="en-US" dirty="0" smtClean="0">
                <a:solidFill>
                  <a:srgbClr val="FF0000"/>
                </a:solidFill>
              </a:rPr>
              <a:t>Alkalosis </a:t>
            </a:r>
            <a:r>
              <a:rPr lang="en-US" dirty="0">
                <a:solidFill>
                  <a:srgbClr val="FF0000"/>
                </a:solidFill>
              </a:rPr>
              <a:t>Management</a:t>
            </a:r>
            <a:r>
              <a:rPr lang="en-US" dirty="0"/>
              <a:t>: (pH &gt; 7.45)</a:t>
            </a:r>
            <a:r>
              <a:rPr lang="en-US" b="1" dirty="0"/>
              <a:t> </a:t>
            </a:r>
            <a:r>
              <a:rPr lang="en-US" dirty="0"/>
              <a:t>Decrease vent rate if </a:t>
            </a:r>
            <a:r>
              <a:rPr lang="en-US" dirty="0" smtClean="0"/>
              <a:t>possible</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993976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Berlin Definition of ARDS</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0000FF"/>
                </a:solidFill>
              </a:rPr>
              <a:t>Timing</a:t>
            </a:r>
            <a:r>
              <a:rPr lang="en-US" dirty="0" smtClean="0"/>
              <a:t>: Within </a:t>
            </a:r>
            <a:r>
              <a:rPr lang="en-US" dirty="0"/>
              <a:t>1 week of a known clinical insult or new or worsening respiratory </a:t>
            </a:r>
            <a:r>
              <a:rPr lang="en-US" dirty="0" smtClean="0"/>
              <a:t>symptoms</a:t>
            </a:r>
          </a:p>
          <a:p>
            <a:r>
              <a:rPr lang="en-US" dirty="0" smtClean="0">
                <a:solidFill>
                  <a:srgbClr val="0000FF"/>
                </a:solidFill>
              </a:rPr>
              <a:t>Chest imaging</a:t>
            </a:r>
            <a:r>
              <a:rPr lang="en-US" dirty="0" smtClean="0"/>
              <a:t>:</a:t>
            </a:r>
            <a:r>
              <a:rPr lang="en-US" baseline="30000" dirty="0" smtClean="0"/>
              <a:t> </a:t>
            </a:r>
            <a:r>
              <a:rPr lang="en-US" dirty="0" smtClean="0"/>
              <a:t>Bilateral opacities </a:t>
            </a:r>
            <a:r>
              <a:rPr lang="en-US" dirty="0"/>
              <a:t>not fully explained by effusions, lobar/lung collapse, or </a:t>
            </a:r>
            <a:r>
              <a:rPr lang="en-US" dirty="0" smtClean="0"/>
              <a:t>nodules</a:t>
            </a:r>
          </a:p>
          <a:p>
            <a:r>
              <a:rPr lang="en-US" dirty="0" smtClean="0">
                <a:solidFill>
                  <a:srgbClr val="0000FF"/>
                </a:solidFill>
              </a:rPr>
              <a:t>Origin </a:t>
            </a:r>
            <a:r>
              <a:rPr lang="en-US" dirty="0">
                <a:solidFill>
                  <a:srgbClr val="0000FF"/>
                </a:solidFill>
              </a:rPr>
              <a:t>of </a:t>
            </a:r>
            <a:r>
              <a:rPr lang="en-US" dirty="0" smtClean="0">
                <a:solidFill>
                  <a:srgbClr val="0000FF"/>
                </a:solidFill>
              </a:rPr>
              <a:t>edema</a:t>
            </a:r>
            <a:r>
              <a:rPr lang="en-US" dirty="0" smtClean="0"/>
              <a:t>: Respiratory </a:t>
            </a:r>
            <a:r>
              <a:rPr lang="en-US" dirty="0"/>
              <a:t>failure not fully explained by cardiac failure or fluid </a:t>
            </a:r>
            <a:r>
              <a:rPr lang="en-US" dirty="0" smtClean="0"/>
              <a:t>overload.  Need </a:t>
            </a:r>
            <a:r>
              <a:rPr lang="en-US" dirty="0"/>
              <a:t>objective assessment (e.g., echocardiography) to exclude hydrostatic edema if no risk factor </a:t>
            </a:r>
            <a:r>
              <a:rPr lang="en-US" dirty="0" smtClean="0"/>
              <a:t>present</a:t>
            </a:r>
          </a:p>
          <a:p>
            <a:r>
              <a:rPr lang="en-US" dirty="0" smtClean="0">
                <a:solidFill>
                  <a:srgbClr val="0000FF"/>
                </a:solidFill>
              </a:rPr>
              <a:t>Oxygenation</a:t>
            </a:r>
            <a:r>
              <a:rPr lang="en-US" dirty="0"/>
              <a:t>    </a:t>
            </a:r>
            <a:endParaRPr lang="en-US" dirty="0" smtClean="0"/>
          </a:p>
          <a:p>
            <a:pPr lvl="1"/>
            <a:r>
              <a:rPr lang="en-US" dirty="0" smtClean="0"/>
              <a:t>Mild 200 </a:t>
            </a:r>
            <a:r>
              <a:rPr lang="en-US" dirty="0"/>
              <a:t>mmHg &lt; PaO</a:t>
            </a:r>
            <a:r>
              <a:rPr lang="en-US" baseline="-25000" dirty="0"/>
              <a:t>2</a:t>
            </a:r>
            <a:r>
              <a:rPr lang="en-US" dirty="0"/>
              <a:t>/FIO</a:t>
            </a:r>
            <a:r>
              <a:rPr lang="en-US" baseline="-25000" dirty="0"/>
              <a:t>2</a:t>
            </a:r>
            <a:r>
              <a:rPr lang="en-US" dirty="0"/>
              <a:t> ≤300 mmHg with PEEP or CPAP ≥5 </a:t>
            </a:r>
            <a:r>
              <a:rPr lang="en-US" dirty="0" smtClean="0"/>
              <a:t>cmH</a:t>
            </a:r>
            <a:r>
              <a:rPr lang="en-US" baseline="-25000" dirty="0" smtClean="0"/>
              <a:t>2</a:t>
            </a:r>
            <a:r>
              <a:rPr lang="en-US" dirty="0" smtClean="0"/>
              <a:t>O</a:t>
            </a:r>
            <a:r>
              <a:rPr lang="en-US" dirty="0"/>
              <a:t>    </a:t>
            </a:r>
            <a:endParaRPr lang="en-US" dirty="0" smtClean="0"/>
          </a:p>
          <a:p>
            <a:pPr lvl="1"/>
            <a:r>
              <a:rPr lang="en-US" dirty="0" smtClean="0"/>
              <a:t>Moderate 100 </a:t>
            </a:r>
            <a:r>
              <a:rPr lang="en-US" dirty="0"/>
              <a:t>mmHg &lt; PaO</a:t>
            </a:r>
            <a:r>
              <a:rPr lang="en-US" baseline="-25000" dirty="0"/>
              <a:t>2</a:t>
            </a:r>
            <a:r>
              <a:rPr lang="en-US" dirty="0"/>
              <a:t>/FIO</a:t>
            </a:r>
            <a:r>
              <a:rPr lang="en-US" baseline="-25000" dirty="0"/>
              <a:t>2</a:t>
            </a:r>
            <a:r>
              <a:rPr lang="en-US" dirty="0"/>
              <a:t> ≤200 mmHg with PEEP ≥5 cmH</a:t>
            </a:r>
            <a:r>
              <a:rPr lang="en-US" baseline="-25000" dirty="0"/>
              <a:t>2</a:t>
            </a:r>
            <a:r>
              <a:rPr lang="en-US" dirty="0"/>
              <a:t>O    </a:t>
            </a:r>
            <a:endParaRPr lang="en-US" dirty="0" smtClean="0"/>
          </a:p>
          <a:p>
            <a:pPr lvl="1"/>
            <a:r>
              <a:rPr lang="en-US" dirty="0" smtClean="0"/>
              <a:t>Severe PaO</a:t>
            </a:r>
            <a:r>
              <a:rPr lang="en-US" baseline="-25000" dirty="0" smtClean="0"/>
              <a:t>2</a:t>
            </a:r>
            <a:r>
              <a:rPr lang="en-US" dirty="0"/>
              <a:t>/FIO</a:t>
            </a:r>
            <a:r>
              <a:rPr lang="en-US" baseline="-25000" dirty="0"/>
              <a:t>2</a:t>
            </a:r>
            <a:r>
              <a:rPr lang="en-US" dirty="0"/>
              <a:t> ≤100 mmHg with PEEP ≥5 cmH</a:t>
            </a:r>
            <a:r>
              <a:rPr lang="en-US" baseline="-25000" dirty="0"/>
              <a:t>2</a:t>
            </a:r>
            <a:r>
              <a:rPr lang="en-US" dirty="0"/>
              <a:t>O</a:t>
            </a:r>
          </a:p>
          <a:p>
            <a:endParaRPr lang="en-US" dirty="0"/>
          </a:p>
        </p:txBody>
      </p:sp>
    </p:spTree>
    <p:extLst>
      <p:ext uri="{BB962C8B-B14F-4D97-AF65-F5344CB8AC3E}">
        <p14:creationId xmlns:p14="http://schemas.microsoft.com/office/powerpoint/2010/main" val="3200409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Barotrauma</a:t>
            </a:r>
            <a:endParaRPr lang="en-US" dirty="0">
              <a:solidFill>
                <a:schemeClr val="tx1"/>
              </a:solidFill>
            </a:endParaRPr>
          </a:p>
        </p:txBody>
      </p:sp>
      <p:sp>
        <p:nvSpPr>
          <p:cNvPr id="3" name="Content Placeholder 2"/>
          <p:cNvSpPr>
            <a:spLocks noGrp="1"/>
          </p:cNvSpPr>
          <p:nvPr>
            <p:ph idx="1"/>
          </p:nvPr>
        </p:nvSpPr>
        <p:spPr/>
        <p:txBody>
          <a:bodyPr/>
          <a:lstStyle/>
          <a:p>
            <a:pPr marL="82296" indent="0">
              <a:buNone/>
            </a:pPr>
            <a:r>
              <a:rPr lang="en-US" dirty="0" smtClean="0"/>
              <a:t>Inflammation and fluid accumulation may result in stiffening of alveoli and inability to expand.  When this occurs, positive pressure is shunted away from these alveoli into healthy alveoli.</a:t>
            </a:r>
            <a:r>
              <a:rPr lang="en-US" dirty="0"/>
              <a:t> </a:t>
            </a:r>
            <a:r>
              <a:rPr lang="en-US" dirty="0" smtClean="0"/>
              <a:t> This can result in over-distention and injury, known as </a:t>
            </a:r>
            <a:r>
              <a:rPr lang="en-US" dirty="0" smtClean="0">
                <a:solidFill>
                  <a:srgbClr val="FF0000"/>
                </a:solidFill>
              </a:rPr>
              <a:t>barotrauma</a:t>
            </a:r>
            <a:r>
              <a:rPr lang="en-US" dirty="0" smtClean="0"/>
              <a:t>.</a:t>
            </a:r>
          </a:p>
        </p:txBody>
      </p:sp>
    </p:spTree>
    <p:extLst>
      <p:ext uri="{BB962C8B-B14F-4D97-AF65-F5344CB8AC3E}">
        <p14:creationId xmlns:p14="http://schemas.microsoft.com/office/powerpoint/2010/main" val="411962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8287" y="274018"/>
            <a:ext cx="7110122" cy="1458348"/>
          </a:xfrm>
          <a:prstGeom prst="rect">
            <a:avLst/>
          </a:prstGeom>
        </p:spPr>
      </p:pic>
      <p:pic>
        <p:nvPicPr>
          <p:cNvPr id="3" name="Picture 2"/>
          <p:cNvPicPr>
            <a:picLocks noChangeAspect="1"/>
          </p:cNvPicPr>
          <p:nvPr/>
        </p:nvPicPr>
        <p:blipFill>
          <a:blip r:embed="rId3"/>
          <a:stretch>
            <a:fillRect/>
          </a:stretch>
        </p:blipFill>
        <p:spPr>
          <a:xfrm>
            <a:off x="5550230" y="5647541"/>
            <a:ext cx="3465395" cy="215900"/>
          </a:xfrm>
          <a:prstGeom prst="rect">
            <a:avLst/>
          </a:prstGeom>
        </p:spPr>
      </p:pic>
      <p:pic>
        <p:nvPicPr>
          <p:cNvPr id="5" name="Content Placeholder 4"/>
          <p:cNvPicPr>
            <a:picLocks noGrp="1" noChangeAspect="1"/>
          </p:cNvPicPr>
          <p:nvPr>
            <p:ph sz="half" idx="1"/>
          </p:nvPr>
        </p:nvPicPr>
        <p:blipFill>
          <a:blip r:embed="rId4"/>
          <a:stretch>
            <a:fillRect/>
          </a:stretch>
        </p:blipFill>
        <p:spPr>
          <a:xfrm>
            <a:off x="1178287" y="1945466"/>
            <a:ext cx="2402032" cy="3779848"/>
          </a:xfrm>
          <a:prstGeom prst="rect">
            <a:avLst/>
          </a:prstGeom>
        </p:spPr>
      </p:pic>
      <p:sp>
        <p:nvSpPr>
          <p:cNvPr id="8" name="Content Placeholder 7"/>
          <p:cNvSpPr>
            <a:spLocks noGrp="1"/>
          </p:cNvSpPr>
          <p:nvPr>
            <p:ph sz="half" idx="2"/>
          </p:nvPr>
        </p:nvSpPr>
        <p:spPr>
          <a:xfrm>
            <a:off x="4079635" y="1885452"/>
            <a:ext cx="4756265" cy="3899877"/>
          </a:xfrm>
        </p:spPr>
        <p:txBody>
          <a:bodyPr>
            <a:normAutofit fontScale="92500"/>
          </a:bodyPr>
          <a:lstStyle/>
          <a:p>
            <a:pPr marL="82296" indent="0">
              <a:buNone/>
            </a:pPr>
            <a:r>
              <a:rPr lang="en-US" dirty="0" smtClean="0">
                <a:solidFill>
                  <a:srgbClr val="FF0000"/>
                </a:solidFill>
              </a:rPr>
              <a:t>Avoid Barotrauma</a:t>
            </a:r>
            <a:r>
              <a:rPr lang="en-US" dirty="0" smtClean="0"/>
              <a:t>: lung-protective measures</a:t>
            </a:r>
          </a:p>
          <a:p>
            <a:r>
              <a:rPr lang="en-US" dirty="0" smtClean="0"/>
              <a:t>4-8 ml/kg tidal volumes (ideal body weight based on height)</a:t>
            </a:r>
          </a:p>
          <a:p>
            <a:r>
              <a:rPr lang="en-US" dirty="0"/>
              <a:t>Higher positive end-expiratory pressure </a:t>
            </a:r>
            <a:r>
              <a:rPr lang="en-US" dirty="0" smtClean="0"/>
              <a:t>(</a:t>
            </a:r>
            <a:r>
              <a:rPr lang="en-US" dirty="0" smtClean="0">
                <a:solidFill>
                  <a:srgbClr val="FF0000"/>
                </a:solidFill>
              </a:rPr>
              <a:t>PEEP</a:t>
            </a:r>
            <a:r>
              <a:rPr lang="en-US" dirty="0" smtClean="0"/>
              <a:t>) in </a:t>
            </a:r>
            <a:r>
              <a:rPr lang="en-US" dirty="0"/>
              <a:t>patients with moderate or severe </a:t>
            </a:r>
            <a:r>
              <a:rPr lang="en-US" dirty="0" smtClean="0"/>
              <a:t>ARDS</a:t>
            </a:r>
          </a:p>
          <a:p>
            <a:r>
              <a:rPr lang="en-US" dirty="0" smtClean="0"/>
              <a:t>Plateau pressures &lt;30 cm H</a:t>
            </a:r>
            <a:r>
              <a:rPr lang="en-US" baseline="-25000" dirty="0" smtClean="0"/>
              <a:t>2</a:t>
            </a:r>
            <a:r>
              <a:rPr lang="en-US" dirty="0" smtClean="0"/>
              <a:t>O</a:t>
            </a:r>
          </a:p>
        </p:txBody>
      </p:sp>
    </p:spTree>
    <p:extLst>
      <p:ext uri="{BB962C8B-B14F-4D97-AF65-F5344CB8AC3E}">
        <p14:creationId xmlns:p14="http://schemas.microsoft.com/office/powerpoint/2010/main" val="2305363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Rescue Therapy</a:t>
            </a:r>
            <a:endParaRPr lang="en-US" dirty="0">
              <a:solidFill>
                <a:schemeClr val="tx1"/>
              </a:solidFill>
            </a:endParaRPr>
          </a:p>
        </p:txBody>
      </p:sp>
      <p:sp>
        <p:nvSpPr>
          <p:cNvPr id="3" name="Content Placeholder 2"/>
          <p:cNvSpPr>
            <a:spLocks noGrp="1"/>
          </p:cNvSpPr>
          <p:nvPr>
            <p:ph idx="1"/>
          </p:nvPr>
        </p:nvSpPr>
        <p:spPr/>
        <p:txBody>
          <a:bodyPr/>
          <a:lstStyle/>
          <a:p>
            <a:pPr marL="82296" indent="0">
              <a:buNone/>
            </a:pPr>
            <a:r>
              <a:rPr lang="en-US" dirty="0" smtClean="0"/>
              <a:t>For patients requiring FiO</a:t>
            </a:r>
            <a:r>
              <a:rPr lang="en-US" baseline="-25000" dirty="0" smtClean="0"/>
              <a:t>2</a:t>
            </a:r>
            <a:r>
              <a:rPr lang="en-US" dirty="0" smtClean="0"/>
              <a:t>&gt;70% with optimal PEEP</a:t>
            </a:r>
          </a:p>
          <a:p>
            <a:r>
              <a:rPr lang="en-US" dirty="0" err="1" smtClean="0"/>
              <a:t>Proning</a:t>
            </a:r>
            <a:endParaRPr lang="en-US" dirty="0" smtClean="0"/>
          </a:p>
          <a:p>
            <a:r>
              <a:rPr lang="en-US" dirty="0" smtClean="0"/>
              <a:t>Recruitment maneuvers</a:t>
            </a:r>
          </a:p>
          <a:p>
            <a:r>
              <a:rPr lang="en-US" dirty="0" smtClean="0"/>
              <a:t>Airway Pressure Release Ventilation (APRV)</a:t>
            </a:r>
          </a:p>
          <a:p>
            <a:r>
              <a:rPr lang="en-US" dirty="0" smtClean="0"/>
              <a:t>Inhaled </a:t>
            </a:r>
            <a:r>
              <a:rPr lang="en-US" dirty="0" err="1" smtClean="0"/>
              <a:t>Epoprostenol</a:t>
            </a:r>
            <a:endParaRPr lang="en-US" dirty="0" smtClean="0"/>
          </a:p>
          <a:p>
            <a:r>
              <a:rPr lang="en-US" dirty="0" smtClean="0"/>
              <a:t>ECMO</a:t>
            </a:r>
            <a:endParaRPr lang="en-US" dirty="0"/>
          </a:p>
        </p:txBody>
      </p:sp>
    </p:spTree>
    <p:extLst>
      <p:ext uri="{BB962C8B-B14F-4D97-AF65-F5344CB8AC3E}">
        <p14:creationId xmlns:p14="http://schemas.microsoft.com/office/powerpoint/2010/main" val="285942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8288" y="262938"/>
            <a:ext cx="7100302" cy="1456334"/>
          </a:xfrm>
          <a:prstGeom prst="rect">
            <a:avLst/>
          </a:prstGeom>
        </p:spPr>
      </p:pic>
      <p:pic>
        <p:nvPicPr>
          <p:cNvPr id="3" name="Picture 2"/>
          <p:cNvPicPr>
            <a:picLocks noChangeAspect="1"/>
          </p:cNvPicPr>
          <p:nvPr/>
        </p:nvPicPr>
        <p:blipFill>
          <a:blip r:embed="rId3"/>
          <a:stretch>
            <a:fillRect/>
          </a:stretch>
        </p:blipFill>
        <p:spPr>
          <a:xfrm>
            <a:off x="317830" y="5584041"/>
            <a:ext cx="3465395" cy="215900"/>
          </a:xfrm>
          <a:prstGeom prst="rect">
            <a:avLst/>
          </a:prstGeom>
        </p:spPr>
      </p:pic>
      <p:sp>
        <p:nvSpPr>
          <p:cNvPr id="8" name="Content Placeholder 7"/>
          <p:cNvSpPr>
            <a:spLocks noGrp="1"/>
          </p:cNvSpPr>
          <p:nvPr>
            <p:ph sz="half" idx="1"/>
          </p:nvPr>
        </p:nvSpPr>
        <p:spPr>
          <a:xfrm>
            <a:off x="1111579" y="2480688"/>
            <a:ext cx="3267722" cy="2506198"/>
          </a:xfrm>
        </p:spPr>
        <p:txBody>
          <a:bodyPr>
            <a:normAutofit lnSpcReduction="10000"/>
          </a:bodyPr>
          <a:lstStyle/>
          <a:p>
            <a:pPr marL="82296" indent="0">
              <a:buNone/>
            </a:pPr>
            <a:r>
              <a:rPr lang="en-US" dirty="0" err="1" smtClean="0"/>
              <a:t>Proning</a:t>
            </a:r>
            <a:endParaRPr lang="en-US" dirty="0" smtClean="0"/>
          </a:p>
          <a:p>
            <a:r>
              <a:rPr lang="en-US" dirty="0" smtClean="0">
                <a:solidFill>
                  <a:srgbClr val="FF0000"/>
                </a:solidFill>
              </a:rPr>
              <a:t>Prone positioning </a:t>
            </a:r>
            <a:r>
              <a:rPr lang="en-US" dirty="0" smtClean="0"/>
              <a:t>for12-16 hours/day in severe ARDS in an option</a:t>
            </a:r>
            <a:endParaRPr lang="en-US" dirty="0"/>
          </a:p>
        </p:txBody>
      </p:sp>
      <p:pic>
        <p:nvPicPr>
          <p:cNvPr id="5" name="Content Placeholder 4"/>
          <p:cNvPicPr>
            <a:picLocks noGrp="1" noChangeAspect="1"/>
          </p:cNvPicPr>
          <p:nvPr>
            <p:ph sz="half" idx="2"/>
          </p:nvPr>
        </p:nvPicPr>
        <p:blipFill>
          <a:blip r:embed="rId4"/>
          <a:stretch>
            <a:fillRect/>
          </a:stretch>
        </p:blipFill>
        <p:spPr>
          <a:xfrm>
            <a:off x="4692225" y="1664016"/>
            <a:ext cx="3950550" cy="4139543"/>
          </a:xfrm>
          <a:prstGeom prst="rect">
            <a:avLst/>
          </a:prstGeom>
        </p:spPr>
      </p:pic>
    </p:spTree>
    <p:extLst>
      <p:ext uri="{BB962C8B-B14F-4D97-AF65-F5344CB8AC3E}">
        <p14:creationId xmlns:p14="http://schemas.microsoft.com/office/powerpoint/2010/main" val="1195500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Contraindications</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marL="539496" indent="-457200"/>
            <a:r>
              <a:rPr lang="en-US" dirty="0" smtClean="0"/>
              <a:t>Shock </a:t>
            </a:r>
            <a:r>
              <a:rPr lang="en-US" dirty="0"/>
              <a:t>(</a:t>
            </a:r>
            <a:r>
              <a:rPr lang="en-US" dirty="0" err="1"/>
              <a:t>eg</a:t>
            </a:r>
            <a:r>
              <a:rPr lang="en-US" dirty="0"/>
              <a:t>. Mean arterial pressure &lt; 65mg) </a:t>
            </a:r>
          </a:p>
          <a:p>
            <a:pPr marL="539496" indent="-457200"/>
            <a:r>
              <a:rPr lang="en-US" dirty="0" smtClean="0"/>
              <a:t>Acute </a:t>
            </a:r>
            <a:r>
              <a:rPr lang="en-US" dirty="0"/>
              <a:t>bleeding (</a:t>
            </a:r>
            <a:r>
              <a:rPr lang="en-US" dirty="0" err="1"/>
              <a:t>eg</a:t>
            </a:r>
            <a:r>
              <a:rPr lang="en-US" dirty="0"/>
              <a:t>. </a:t>
            </a:r>
            <a:r>
              <a:rPr lang="en-US" dirty="0" smtClean="0"/>
              <a:t>hemorrhagic </a:t>
            </a:r>
            <a:r>
              <a:rPr lang="en-US" dirty="0"/>
              <a:t>shock, massive hemoptysis) </a:t>
            </a:r>
          </a:p>
          <a:p>
            <a:pPr marL="539496" indent="-457200"/>
            <a:r>
              <a:rPr lang="en-US" dirty="0" smtClean="0"/>
              <a:t>Multiple </a:t>
            </a:r>
            <a:r>
              <a:rPr lang="en-US" dirty="0"/>
              <a:t>fractures or trauma (</a:t>
            </a:r>
            <a:r>
              <a:rPr lang="en-US" dirty="0" err="1"/>
              <a:t>eg</a:t>
            </a:r>
            <a:r>
              <a:rPr lang="en-US" dirty="0"/>
              <a:t>. unstable fractures of femur, pelvis, face) </a:t>
            </a:r>
          </a:p>
          <a:p>
            <a:pPr marL="539496" indent="-457200"/>
            <a:r>
              <a:rPr lang="en-US" dirty="0" smtClean="0"/>
              <a:t>Spinal </a:t>
            </a:r>
            <a:r>
              <a:rPr lang="en-US" dirty="0"/>
              <a:t>instability </a:t>
            </a:r>
          </a:p>
          <a:p>
            <a:pPr marL="539496" indent="-457200"/>
            <a:r>
              <a:rPr lang="en-US" dirty="0" smtClean="0"/>
              <a:t>Pregnancy </a:t>
            </a:r>
            <a:endParaRPr lang="en-US" dirty="0"/>
          </a:p>
          <a:p>
            <a:pPr marL="539496" indent="-457200"/>
            <a:r>
              <a:rPr lang="en-US" dirty="0" smtClean="0"/>
              <a:t>Raised </a:t>
            </a:r>
            <a:r>
              <a:rPr lang="en-US" dirty="0"/>
              <a:t>intracranial pressure &gt; 30mmHg or cerebral perfusion pressure &lt; 60 mmHg </a:t>
            </a:r>
          </a:p>
          <a:p>
            <a:pPr marL="539496" indent="-457200"/>
            <a:r>
              <a:rPr lang="en-US" dirty="0" smtClean="0"/>
              <a:t>Tracheal </a:t>
            </a:r>
            <a:r>
              <a:rPr lang="en-US" dirty="0"/>
              <a:t>surgery or sternotomy within two </a:t>
            </a:r>
            <a:r>
              <a:rPr lang="en-US" dirty="0" smtClean="0"/>
              <a:t>weeks</a:t>
            </a:r>
            <a:endParaRPr lang="en-US" dirty="0"/>
          </a:p>
          <a:p>
            <a:endParaRPr lang="en-US" dirty="0"/>
          </a:p>
        </p:txBody>
      </p:sp>
    </p:spTree>
    <p:extLst>
      <p:ext uri="{BB962C8B-B14F-4D97-AF65-F5344CB8AC3E}">
        <p14:creationId xmlns:p14="http://schemas.microsoft.com/office/powerpoint/2010/main" val="3917249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tx1"/>
                </a:solidFill>
              </a:rPr>
              <a:t>Proning</a:t>
            </a:r>
            <a:r>
              <a:rPr lang="en-US" dirty="0" smtClean="0">
                <a:solidFill>
                  <a:schemeClr val="tx1"/>
                </a:solidFill>
              </a:rPr>
              <a:t>- Relative Contraindications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539496" indent="-457200"/>
            <a:r>
              <a:rPr lang="en-US" dirty="0" smtClean="0"/>
              <a:t>Recent </a:t>
            </a:r>
            <a:r>
              <a:rPr lang="en-US" dirty="0"/>
              <a:t>DVT treated for &lt; 2days </a:t>
            </a:r>
          </a:p>
          <a:p>
            <a:pPr marL="539496" indent="-457200"/>
            <a:r>
              <a:rPr lang="en-US" dirty="0" smtClean="0"/>
              <a:t>Anterior </a:t>
            </a:r>
            <a:r>
              <a:rPr lang="en-US" dirty="0"/>
              <a:t>chest tube(s) with air leaks </a:t>
            </a:r>
          </a:p>
          <a:p>
            <a:pPr marL="539496" indent="-457200"/>
            <a:r>
              <a:rPr lang="en-US" dirty="0" smtClean="0"/>
              <a:t>Recent </a:t>
            </a:r>
            <a:r>
              <a:rPr lang="en-US" dirty="0"/>
              <a:t>pacemaker </a:t>
            </a:r>
          </a:p>
          <a:p>
            <a:pPr marL="539496" indent="-457200"/>
            <a:r>
              <a:rPr lang="en-US" dirty="0" smtClean="0"/>
              <a:t>Clinical </a:t>
            </a:r>
            <a:r>
              <a:rPr lang="en-US" dirty="0"/>
              <a:t>conditions limiting life expectancy (</a:t>
            </a:r>
            <a:r>
              <a:rPr lang="en-US" dirty="0" err="1"/>
              <a:t>eg</a:t>
            </a:r>
            <a:r>
              <a:rPr lang="en-US" dirty="0"/>
              <a:t>. Oxygen or ventilator dependent respiratory failure) </a:t>
            </a:r>
          </a:p>
          <a:p>
            <a:pPr marL="539496" indent="-457200"/>
            <a:r>
              <a:rPr lang="en-US" dirty="0" smtClean="0"/>
              <a:t>Severe </a:t>
            </a:r>
            <a:r>
              <a:rPr lang="en-US" dirty="0"/>
              <a:t>burns </a:t>
            </a:r>
          </a:p>
          <a:p>
            <a:pPr marL="539496" indent="-457200"/>
            <a:r>
              <a:rPr lang="en-US" dirty="0" smtClean="0"/>
              <a:t>Lung </a:t>
            </a:r>
            <a:r>
              <a:rPr lang="en-US" dirty="0"/>
              <a:t>transplant recipient </a:t>
            </a:r>
          </a:p>
          <a:p>
            <a:pPr marL="539496" indent="-457200"/>
            <a:r>
              <a:rPr lang="en-US" dirty="0" smtClean="0"/>
              <a:t>Prior </a:t>
            </a:r>
            <a:r>
              <a:rPr lang="en-US" dirty="0"/>
              <a:t>use of rescue therapies </a:t>
            </a:r>
          </a:p>
          <a:p>
            <a:endParaRPr lang="en-US" dirty="0"/>
          </a:p>
        </p:txBody>
      </p:sp>
    </p:spTree>
    <p:extLst>
      <p:ext uri="{BB962C8B-B14F-4D97-AF65-F5344CB8AC3E}">
        <p14:creationId xmlns:p14="http://schemas.microsoft.com/office/powerpoint/2010/main" val="1266357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Immediate Interruption</a:t>
            </a:r>
            <a:endParaRPr lang="en-US" dirty="0">
              <a:solidFill>
                <a:schemeClr val="tx1"/>
              </a:solidFill>
            </a:endParaRPr>
          </a:p>
        </p:txBody>
      </p:sp>
      <p:sp>
        <p:nvSpPr>
          <p:cNvPr id="3" name="Content Placeholder 2"/>
          <p:cNvSpPr>
            <a:spLocks noGrp="1"/>
          </p:cNvSpPr>
          <p:nvPr>
            <p:ph idx="1"/>
          </p:nvPr>
        </p:nvSpPr>
        <p:spPr>
          <a:xfrm>
            <a:off x="457200" y="1463433"/>
            <a:ext cx="8413262" cy="4202721"/>
          </a:xfrm>
        </p:spPr>
        <p:txBody>
          <a:bodyPr>
            <a:normAutofit/>
          </a:bodyPr>
          <a:lstStyle/>
          <a:p>
            <a:pPr marL="539496" indent="-457200"/>
            <a:r>
              <a:rPr lang="en-US" dirty="0" smtClean="0"/>
              <a:t>Inadvertent </a:t>
            </a:r>
            <a:r>
              <a:rPr lang="en-US" dirty="0" err="1"/>
              <a:t>extubation</a:t>
            </a:r>
            <a:r>
              <a:rPr lang="en-US" dirty="0"/>
              <a:t> </a:t>
            </a:r>
          </a:p>
          <a:p>
            <a:pPr marL="539496" indent="-457200"/>
            <a:r>
              <a:rPr lang="en-US" dirty="0" smtClean="0"/>
              <a:t>ETT </a:t>
            </a:r>
            <a:r>
              <a:rPr lang="en-US" dirty="0"/>
              <a:t>obstruction </a:t>
            </a:r>
          </a:p>
          <a:p>
            <a:pPr marL="539496" indent="-457200"/>
            <a:r>
              <a:rPr lang="en-US" dirty="0" smtClean="0"/>
              <a:t>Hemoptysis </a:t>
            </a:r>
            <a:endParaRPr lang="en-US" dirty="0"/>
          </a:p>
          <a:p>
            <a:pPr marL="539496" indent="-457200"/>
            <a:r>
              <a:rPr lang="en-US" dirty="0" smtClean="0"/>
              <a:t>SpO</a:t>
            </a:r>
            <a:r>
              <a:rPr lang="en-US" baseline="-25000" dirty="0" smtClean="0"/>
              <a:t>2</a:t>
            </a:r>
            <a:r>
              <a:rPr lang="en-US" dirty="0" smtClean="0"/>
              <a:t> </a:t>
            </a:r>
            <a:r>
              <a:rPr lang="en-US" dirty="0"/>
              <a:t>&lt; 85% or </a:t>
            </a:r>
            <a:r>
              <a:rPr lang="en-US" dirty="0" smtClean="0"/>
              <a:t>PaO</a:t>
            </a:r>
            <a:r>
              <a:rPr lang="en-US" baseline="-25000" dirty="0" smtClean="0"/>
              <a:t>2</a:t>
            </a:r>
            <a:r>
              <a:rPr lang="en-US" dirty="0" smtClean="0"/>
              <a:t> </a:t>
            </a:r>
            <a:r>
              <a:rPr lang="en-US" dirty="0"/>
              <a:t>&lt; 55 for more than </a:t>
            </a:r>
            <a:r>
              <a:rPr lang="en-US" dirty="0" smtClean="0"/>
              <a:t>5 min</a:t>
            </a:r>
            <a:endParaRPr lang="en-US" dirty="0"/>
          </a:p>
          <a:p>
            <a:pPr marL="539496" indent="-457200"/>
            <a:r>
              <a:rPr lang="en-US" dirty="0" smtClean="0"/>
              <a:t>Cardiac </a:t>
            </a:r>
            <a:r>
              <a:rPr lang="en-US" dirty="0"/>
              <a:t>arrest </a:t>
            </a:r>
          </a:p>
          <a:p>
            <a:pPr marL="539496" indent="-457200"/>
            <a:r>
              <a:rPr lang="en-US" dirty="0" smtClean="0"/>
              <a:t>HR </a:t>
            </a:r>
            <a:r>
              <a:rPr lang="en-US" dirty="0"/>
              <a:t>&lt; 30 for more than 1 minute </a:t>
            </a:r>
          </a:p>
          <a:p>
            <a:pPr marL="539496" indent="-457200"/>
            <a:r>
              <a:rPr lang="en-US" dirty="0" smtClean="0"/>
              <a:t>SBP </a:t>
            </a:r>
            <a:r>
              <a:rPr lang="en-US" dirty="0"/>
              <a:t>&lt; 60 mm Hg for more than 5 minutes </a:t>
            </a:r>
          </a:p>
          <a:p>
            <a:endParaRPr lang="en-US" dirty="0"/>
          </a:p>
        </p:txBody>
      </p:sp>
    </p:spTree>
    <p:extLst>
      <p:ext uri="{BB962C8B-B14F-4D97-AF65-F5344CB8AC3E}">
        <p14:creationId xmlns:p14="http://schemas.microsoft.com/office/powerpoint/2010/main" val="3155037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Technique</a:t>
            </a:r>
            <a:endParaRPr lang="en-US" dirty="0">
              <a:solidFill>
                <a:schemeClr val="tx1"/>
              </a:solidFill>
            </a:endParaRPr>
          </a:p>
        </p:txBody>
      </p:sp>
      <p:sp>
        <p:nvSpPr>
          <p:cNvPr id="3" name="Content Placeholder 2"/>
          <p:cNvSpPr>
            <a:spLocks noGrp="1"/>
          </p:cNvSpPr>
          <p:nvPr>
            <p:ph idx="1"/>
          </p:nvPr>
        </p:nvSpPr>
        <p:spPr>
          <a:xfrm>
            <a:off x="1435608" y="1447800"/>
            <a:ext cx="7498080" cy="3077308"/>
          </a:xfrm>
        </p:spPr>
        <p:txBody>
          <a:bodyPr>
            <a:normAutofit/>
          </a:bodyPr>
          <a:lstStyle/>
          <a:p>
            <a:pPr marL="82296" indent="0">
              <a:buNone/>
            </a:pPr>
            <a:r>
              <a:rPr lang="en-US" dirty="0" smtClean="0">
                <a:solidFill>
                  <a:srgbClr val="FF0000"/>
                </a:solidFill>
              </a:rPr>
              <a:t>Prepare patient</a:t>
            </a:r>
          </a:p>
          <a:p>
            <a:pPr marL="82296" indent="0">
              <a:buNone/>
            </a:pPr>
            <a:r>
              <a:rPr lang="en-US" dirty="0" smtClean="0"/>
              <a:t>Have one sheet under patient</a:t>
            </a:r>
          </a:p>
          <a:p>
            <a:pPr marL="82296" indent="0">
              <a:buNone/>
            </a:pPr>
            <a:r>
              <a:rPr lang="en-US" dirty="0" smtClean="0"/>
              <a:t>Enteral feedings off for 1 hour</a:t>
            </a:r>
          </a:p>
          <a:p>
            <a:pPr marL="82296" indent="0">
              <a:buNone/>
            </a:pPr>
            <a:r>
              <a:rPr lang="en-US" dirty="0" smtClean="0"/>
              <a:t>Pad face and contact points</a:t>
            </a:r>
          </a:p>
          <a:p>
            <a:pPr marL="82296" indent="0">
              <a:buNone/>
            </a:pPr>
            <a:r>
              <a:rPr lang="en-US" dirty="0" smtClean="0"/>
              <a:t>Lubricate eyes</a:t>
            </a:r>
          </a:p>
          <a:p>
            <a:pPr marL="82296" indent="0">
              <a:buNone/>
            </a:pPr>
            <a:endParaRPr lang="en-US" dirty="0" smtClean="0"/>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1819392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Disclaimer</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The protocols discussed in this presentation are from the </a:t>
            </a:r>
            <a:r>
              <a:rPr lang="en-US" dirty="0" smtClean="0">
                <a:solidFill>
                  <a:srgbClr val="FF0000"/>
                </a:solidFill>
              </a:rPr>
              <a:t>Mission: Possible </a:t>
            </a:r>
            <a:r>
              <a:rPr lang="en-US" dirty="0" smtClean="0"/>
              <a:t>program at </a:t>
            </a:r>
            <a:r>
              <a:rPr lang="en-US" dirty="0" smtClean="0">
                <a:solidFill>
                  <a:srgbClr val="FF0000"/>
                </a:solidFill>
              </a:rPr>
              <a:t>University Hospitals of Cleveland</a:t>
            </a:r>
            <a:r>
              <a:rPr lang="en-US" dirty="0" smtClean="0"/>
              <a:t>, based on guidelines and recommendations from several medical societies and the Centers for Disease Control (CDC).  </a:t>
            </a:r>
          </a:p>
          <a:p>
            <a:pPr>
              <a:buFont typeface="Arial"/>
              <a:buChar char="•"/>
            </a:pPr>
            <a:r>
              <a:rPr lang="en-US" dirty="0" smtClean="0"/>
              <a:t>Please check with your own hospital or institution to see if there is any variation from these protocols before implementing them in your own practice.</a:t>
            </a:r>
            <a:endParaRPr lang="en-US" dirty="0"/>
          </a:p>
        </p:txBody>
      </p:sp>
    </p:spTree>
    <p:extLst>
      <p:ext uri="{BB962C8B-B14F-4D97-AF65-F5344CB8AC3E}">
        <p14:creationId xmlns:p14="http://schemas.microsoft.com/office/powerpoint/2010/main" val="591737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Technique</a:t>
            </a:r>
            <a:endParaRPr lang="en-US" dirty="0">
              <a:solidFill>
                <a:schemeClr val="tx1"/>
              </a:solidFill>
            </a:endParaRPr>
          </a:p>
        </p:txBody>
      </p:sp>
      <p:sp>
        <p:nvSpPr>
          <p:cNvPr id="3" name="Content Placeholder 2"/>
          <p:cNvSpPr>
            <a:spLocks noGrp="1"/>
          </p:cNvSpPr>
          <p:nvPr>
            <p:ph idx="1"/>
          </p:nvPr>
        </p:nvSpPr>
        <p:spPr>
          <a:xfrm>
            <a:off x="822960" y="1066800"/>
            <a:ext cx="7498080" cy="5223328"/>
          </a:xfrm>
        </p:spPr>
        <p:txBody>
          <a:bodyPr>
            <a:normAutofit/>
          </a:bodyPr>
          <a:lstStyle/>
          <a:p>
            <a:pPr marL="82296" indent="0">
              <a:buNone/>
            </a:pPr>
            <a:r>
              <a:rPr lang="en-US" dirty="0" smtClean="0">
                <a:solidFill>
                  <a:srgbClr val="FF0000"/>
                </a:solidFill>
              </a:rPr>
              <a:t>Prepare patient</a:t>
            </a:r>
          </a:p>
          <a:p>
            <a:pPr marL="82296" indent="0">
              <a:buNone/>
            </a:pPr>
            <a:r>
              <a:rPr lang="en-US" dirty="0" smtClean="0"/>
              <a:t>Account for all lines and catheters</a:t>
            </a:r>
          </a:p>
          <a:p>
            <a:pPr marL="82296" indent="0">
              <a:buNone/>
            </a:pPr>
            <a:r>
              <a:rPr lang="en-US" dirty="0" smtClean="0"/>
              <a:t>Remove ventral EKG leads</a:t>
            </a:r>
          </a:p>
          <a:p>
            <a:pPr marL="82296" indent="0">
              <a:buNone/>
            </a:pPr>
            <a:r>
              <a:rPr lang="en-US" dirty="0" smtClean="0"/>
              <a:t>Have </a:t>
            </a:r>
            <a:r>
              <a:rPr lang="en-US" dirty="0" smtClean="0">
                <a:solidFill>
                  <a:srgbClr val="FF0000"/>
                </a:solidFill>
              </a:rPr>
              <a:t>emergency airway equipment </a:t>
            </a:r>
            <a:r>
              <a:rPr lang="en-US" dirty="0" smtClean="0"/>
              <a:t>on hand in case of unplanned </a:t>
            </a:r>
            <a:r>
              <a:rPr lang="en-US" dirty="0" err="1" smtClean="0"/>
              <a:t>extubation</a:t>
            </a:r>
            <a:endParaRPr lang="en-US" dirty="0" smtClean="0"/>
          </a:p>
          <a:p>
            <a:pPr marL="82296" indent="0">
              <a:buNone/>
            </a:pPr>
            <a:r>
              <a:rPr lang="en-US" dirty="0" smtClean="0"/>
              <a:t>Pre-oxygenate with 100% O</a:t>
            </a:r>
            <a:r>
              <a:rPr lang="en-US" baseline="-25000" dirty="0" smtClean="0"/>
              <a:t>2</a:t>
            </a:r>
          </a:p>
          <a:p>
            <a:pPr marL="82296" indent="0">
              <a:buNone/>
            </a:pPr>
            <a:r>
              <a:rPr lang="en-US" dirty="0" smtClean="0"/>
              <a:t>Sedate to RAS -4 to -5</a:t>
            </a:r>
          </a:p>
          <a:p>
            <a:pPr marL="82296" indent="0">
              <a:buNone/>
            </a:pPr>
            <a:r>
              <a:rPr lang="en-US" dirty="0" smtClean="0"/>
              <a:t>Neuromuscular blockade </a:t>
            </a:r>
            <a:r>
              <a:rPr lang="en-US" dirty="0" smtClean="0">
                <a:solidFill>
                  <a:srgbClr val="FF0000"/>
                </a:solidFill>
              </a:rPr>
              <a:t>after</a:t>
            </a:r>
            <a:r>
              <a:rPr lang="en-US" dirty="0" smtClean="0"/>
              <a:t> sedation</a:t>
            </a:r>
          </a:p>
          <a:p>
            <a:pPr marL="82296" indent="0">
              <a:buNone/>
            </a:pPr>
            <a:endParaRPr lang="en-US" dirty="0" smtClean="0"/>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4126438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Technique</a:t>
            </a:r>
            <a:endParaRPr lang="en-US" dirty="0">
              <a:solidFill>
                <a:schemeClr val="tx1"/>
              </a:solidFill>
            </a:endParaRPr>
          </a:p>
        </p:txBody>
      </p:sp>
      <p:sp>
        <p:nvSpPr>
          <p:cNvPr id="3" name="Content Placeholder 2"/>
          <p:cNvSpPr>
            <a:spLocks noGrp="1"/>
          </p:cNvSpPr>
          <p:nvPr>
            <p:ph idx="1"/>
          </p:nvPr>
        </p:nvSpPr>
        <p:spPr/>
        <p:txBody>
          <a:bodyPr/>
          <a:lstStyle/>
          <a:p>
            <a:pPr marL="82296" indent="0">
              <a:buNone/>
            </a:pPr>
            <a:r>
              <a:rPr lang="en-US" dirty="0" err="1" smtClean="0">
                <a:solidFill>
                  <a:srgbClr val="FF0000"/>
                </a:solidFill>
              </a:rPr>
              <a:t>Proning</a:t>
            </a:r>
            <a:endParaRPr lang="en-US" dirty="0" smtClean="0">
              <a:solidFill>
                <a:srgbClr val="FF0000"/>
              </a:solidFill>
            </a:endParaRPr>
          </a:p>
          <a:p>
            <a:pPr marL="82296" indent="0">
              <a:buNone/>
            </a:pPr>
            <a:r>
              <a:rPr lang="en-US" dirty="0" smtClean="0"/>
              <a:t>Place second sheet (remove wrinkles) over patient</a:t>
            </a:r>
          </a:p>
          <a:p>
            <a:pPr marL="82296" indent="0">
              <a:buNone/>
            </a:pPr>
            <a:r>
              <a:rPr lang="en-US" dirty="0" smtClean="0"/>
              <a:t>Place 3 pillows over the chest, pelvis, and shins</a:t>
            </a:r>
          </a:p>
          <a:p>
            <a:pPr marL="82296" indent="0">
              <a:buNone/>
            </a:pPr>
            <a:r>
              <a:rPr lang="en-US" dirty="0" smtClean="0"/>
              <a:t>Place third sheet over pillows</a:t>
            </a:r>
          </a:p>
          <a:p>
            <a:pPr marL="82296" indent="0">
              <a:buNone/>
            </a:pPr>
            <a:r>
              <a:rPr lang="en-US" dirty="0" smtClean="0"/>
              <a:t>Roll all sheets toward the patient until the patient is tightly held between them</a:t>
            </a:r>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3980777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Technique</a:t>
            </a:r>
            <a:endParaRPr lang="en-US" dirty="0">
              <a:solidFill>
                <a:schemeClr val="tx1"/>
              </a:solidFill>
            </a:endParaRPr>
          </a:p>
        </p:txBody>
      </p:sp>
      <p:sp>
        <p:nvSpPr>
          <p:cNvPr id="3" name="Content Placeholder 2"/>
          <p:cNvSpPr>
            <a:spLocks noGrp="1"/>
          </p:cNvSpPr>
          <p:nvPr>
            <p:ph idx="1"/>
          </p:nvPr>
        </p:nvSpPr>
        <p:spPr/>
        <p:txBody>
          <a:bodyPr/>
          <a:lstStyle/>
          <a:p>
            <a:pPr marL="82296" indent="0">
              <a:buNone/>
            </a:pPr>
            <a:r>
              <a:rPr lang="en-US" dirty="0" err="1" smtClean="0">
                <a:solidFill>
                  <a:srgbClr val="FF0000"/>
                </a:solidFill>
              </a:rPr>
              <a:t>Proning</a:t>
            </a:r>
            <a:endParaRPr lang="en-US" dirty="0" smtClean="0">
              <a:solidFill>
                <a:srgbClr val="FF0000"/>
              </a:solidFill>
            </a:endParaRPr>
          </a:p>
          <a:p>
            <a:pPr marL="82296" indent="0">
              <a:buNone/>
            </a:pPr>
            <a:r>
              <a:rPr lang="en-US" dirty="0" smtClean="0"/>
              <a:t>Account for all lines and catheters, avoid placing under tension</a:t>
            </a:r>
          </a:p>
          <a:p>
            <a:pPr marL="82296" indent="0">
              <a:buNone/>
            </a:pPr>
            <a:r>
              <a:rPr lang="en-US" dirty="0"/>
              <a:t>Disconnect </a:t>
            </a:r>
            <a:r>
              <a:rPr lang="en-US" dirty="0" smtClean="0"/>
              <a:t>ventilator</a:t>
            </a:r>
          </a:p>
          <a:p>
            <a:pPr marL="82296" indent="0">
              <a:buNone/>
            </a:pPr>
            <a:r>
              <a:rPr lang="en-US" dirty="0" smtClean="0"/>
              <a:t>Slide patient away from ventilator</a:t>
            </a:r>
          </a:p>
          <a:p>
            <a:pPr marL="82296" indent="0">
              <a:buNone/>
            </a:pPr>
            <a:r>
              <a:rPr lang="en-US" dirty="0" smtClean="0"/>
              <a:t>Roll patient toward ventilator</a:t>
            </a:r>
          </a:p>
          <a:p>
            <a:pPr marL="82296" indent="0">
              <a:buNone/>
            </a:pPr>
            <a:endParaRPr lang="en-US" dirty="0" smtClean="0"/>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3286462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Technique</a:t>
            </a:r>
            <a:endParaRPr lang="en-US" dirty="0">
              <a:solidFill>
                <a:schemeClr val="tx1"/>
              </a:solidFill>
            </a:endParaRPr>
          </a:p>
        </p:txBody>
      </p:sp>
      <p:sp>
        <p:nvSpPr>
          <p:cNvPr id="3" name="Content Placeholder 2"/>
          <p:cNvSpPr>
            <a:spLocks noGrp="1"/>
          </p:cNvSpPr>
          <p:nvPr>
            <p:ph idx="1"/>
          </p:nvPr>
        </p:nvSpPr>
        <p:spPr>
          <a:xfrm>
            <a:off x="457200" y="1143003"/>
            <a:ext cx="8229600" cy="4312136"/>
          </a:xfrm>
        </p:spPr>
        <p:txBody>
          <a:bodyPr/>
          <a:lstStyle/>
          <a:p>
            <a:pPr marL="82296" indent="0">
              <a:buNone/>
            </a:pPr>
            <a:r>
              <a:rPr lang="en-US" dirty="0" smtClean="0">
                <a:solidFill>
                  <a:srgbClr val="FF0000"/>
                </a:solidFill>
              </a:rPr>
              <a:t>After </a:t>
            </a:r>
            <a:r>
              <a:rPr lang="en-US" dirty="0" err="1" smtClean="0">
                <a:solidFill>
                  <a:srgbClr val="FF0000"/>
                </a:solidFill>
              </a:rPr>
              <a:t>Proning</a:t>
            </a:r>
            <a:endParaRPr lang="en-US" dirty="0" smtClean="0">
              <a:solidFill>
                <a:srgbClr val="FF0000"/>
              </a:solidFill>
            </a:endParaRPr>
          </a:p>
          <a:p>
            <a:pPr marL="82296" indent="0">
              <a:buNone/>
            </a:pPr>
            <a:r>
              <a:rPr lang="en-US" dirty="0" smtClean="0"/>
              <a:t>Turn head to one side</a:t>
            </a:r>
          </a:p>
          <a:p>
            <a:pPr marL="82296" indent="0">
              <a:buNone/>
            </a:pPr>
            <a:r>
              <a:rPr lang="en-US" dirty="0" smtClean="0"/>
              <a:t>Reconnect ventilator</a:t>
            </a:r>
          </a:p>
          <a:p>
            <a:pPr marL="82296" indent="0">
              <a:buNone/>
            </a:pPr>
            <a:r>
              <a:rPr lang="en-US" dirty="0" smtClean="0"/>
              <a:t>Remove sheet on back (first sheet)</a:t>
            </a:r>
          </a:p>
          <a:p>
            <a:pPr marL="82296" indent="0">
              <a:buNone/>
            </a:pPr>
            <a:r>
              <a:rPr lang="en-US" dirty="0" smtClean="0"/>
              <a:t>Place dorsal EKG leads</a:t>
            </a:r>
          </a:p>
          <a:p>
            <a:pPr marL="82296" indent="0">
              <a:buNone/>
            </a:pPr>
            <a:r>
              <a:rPr lang="en-US" dirty="0" smtClean="0"/>
              <a:t>Monitor for hemodynamic instability and treat (may last up to 10 minutes after </a:t>
            </a:r>
            <a:r>
              <a:rPr lang="en-US" dirty="0" err="1" smtClean="0"/>
              <a:t>proning</a:t>
            </a:r>
            <a:r>
              <a:rPr lang="en-US" dirty="0" smtClean="0"/>
              <a:t>)</a:t>
            </a:r>
          </a:p>
        </p:txBody>
      </p:sp>
    </p:spTree>
    <p:extLst>
      <p:ext uri="{BB962C8B-B14F-4D97-AF65-F5344CB8AC3E}">
        <p14:creationId xmlns:p14="http://schemas.microsoft.com/office/powerpoint/2010/main" val="3869688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Technique</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82296" indent="0">
              <a:buNone/>
            </a:pPr>
            <a:r>
              <a:rPr lang="en-US" dirty="0" smtClean="0">
                <a:solidFill>
                  <a:srgbClr val="FF0000"/>
                </a:solidFill>
              </a:rPr>
              <a:t>After </a:t>
            </a:r>
            <a:r>
              <a:rPr lang="en-US" dirty="0" err="1">
                <a:solidFill>
                  <a:srgbClr val="FF0000"/>
                </a:solidFill>
              </a:rPr>
              <a:t>P</a:t>
            </a:r>
            <a:r>
              <a:rPr lang="en-US" dirty="0" err="1" smtClean="0">
                <a:solidFill>
                  <a:srgbClr val="FF0000"/>
                </a:solidFill>
              </a:rPr>
              <a:t>roning</a:t>
            </a:r>
            <a:endParaRPr lang="en-US" dirty="0" smtClean="0">
              <a:solidFill>
                <a:srgbClr val="FF0000"/>
              </a:solidFill>
            </a:endParaRPr>
          </a:p>
          <a:p>
            <a:pPr marL="82296" indent="0">
              <a:buNone/>
            </a:pPr>
            <a:r>
              <a:rPr lang="en-US" dirty="0" smtClean="0"/>
              <a:t>Place patient in swimmer’s pose </a:t>
            </a:r>
          </a:p>
          <a:p>
            <a:r>
              <a:rPr lang="en-US" dirty="0" smtClean="0"/>
              <a:t>Arm up on the side to which the head is turned</a:t>
            </a:r>
          </a:p>
          <a:p>
            <a:r>
              <a:rPr lang="en-US" dirty="0" smtClean="0"/>
              <a:t>Other arm at the patient’s side</a:t>
            </a:r>
          </a:p>
          <a:p>
            <a:r>
              <a:rPr lang="en-US" dirty="0" smtClean="0"/>
              <a:t>Alternate head position every 2 hours</a:t>
            </a:r>
          </a:p>
          <a:p>
            <a:pPr marL="82296" indent="0">
              <a:buNone/>
            </a:pPr>
            <a:r>
              <a:rPr lang="en-US" dirty="0" smtClean="0"/>
              <a:t>May </a:t>
            </a:r>
            <a:r>
              <a:rPr lang="en-US" dirty="0"/>
              <a:t>place patient in reverse </a:t>
            </a:r>
            <a:r>
              <a:rPr lang="en-US" dirty="0" err="1"/>
              <a:t>Trendelenburg</a:t>
            </a:r>
            <a:r>
              <a:rPr lang="en-US" dirty="0"/>
              <a:t> </a:t>
            </a:r>
            <a:r>
              <a:rPr lang="en-US" dirty="0" smtClean="0"/>
              <a:t>position if </a:t>
            </a:r>
            <a:r>
              <a:rPr lang="en-US" dirty="0" err="1" smtClean="0"/>
              <a:t>hemodynamically</a:t>
            </a:r>
            <a:r>
              <a:rPr lang="en-US" dirty="0" smtClean="0"/>
              <a:t> stable</a:t>
            </a:r>
          </a:p>
          <a:p>
            <a:pPr marL="82296" indent="0">
              <a:buNone/>
            </a:pPr>
            <a:r>
              <a:rPr lang="en-US" dirty="0" smtClean="0"/>
              <a:t>Reverse technique to place supine</a:t>
            </a:r>
            <a:endParaRPr lang="en-US" dirty="0"/>
          </a:p>
          <a:p>
            <a:pPr marL="82296" indent="0">
              <a:buNone/>
            </a:pPr>
            <a:endParaRPr lang="en-US" dirty="0"/>
          </a:p>
        </p:txBody>
      </p:sp>
    </p:spTree>
    <p:extLst>
      <p:ext uri="{BB962C8B-B14F-4D97-AF65-F5344CB8AC3E}">
        <p14:creationId xmlns:p14="http://schemas.microsoft.com/office/powerpoint/2010/main" val="1840781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Proning</a:t>
            </a:r>
            <a:r>
              <a:rPr lang="en-US" dirty="0" smtClean="0">
                <a:solidFill>
                  <a:schemeClr val="tx1"/>
                </a:solidFill>
              </a:rPr>
              <a:t>- Complications</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pPr marL="539496" indent="-457200"/>
            <a:r>
              <a:rPr lang="en-US" dirty="0" smtClean="0"/>
              <a:t>Nerve </a:t>
            </a:r>
            <a:r>
              <a:rPr lang="en-US" dirty="0"/>
              <a:t>Compression (</a:t>
            </a:r>
            <a:r>
              <a:rPr lang="en-US" dirty="0" err="1"/>
              <a:t>eg</a:t>
            </a:r>
            <a:r>
              <a:rPr lang="en-US" dirty="0"/>
              <a:t>. Brachial plexus injury) </a:t>
            </a:r>
          </a:p>
          <a:p>
            <a:pPr marL="539496" indent="-457200"/>
            <a:r>
              <a:rPr lang="en-US" dirty="0" smtClean="0"/>
              <a:t>Crush </a:t>
            </a:r>
            <a:r>
              <a:rPr lang="en-US" dirty="0"/>
              <a:t>injury </a:t>
            </a:r>
          </a:p>
          <a:p>
            <a:pPr marL="539496" indent="-457200"/>
            <a:r>
              <a:rPr lang="en-US" dirty="0" smtClean="0"/>
              <a:t>Venous </a:t>
            </a:r>
            <a:r>
              <a:rPr lang="en-US" dirty="0"/>
              <a:t>stasis (</a:t>
            </a:r>
            <a:r>
              <a:rPr lang="en-US" dirty="0" err="1"/>
              <a:t>eg</a:t>
            </a:r>
            <a:r>
              <a:rPr lang="en-US" dirty="0"/>
              <a:t>. Facial edema) </a:t>
            </a:r>
          </a:p>
          <a:p>
            <a:pPr marL="539496" indent="-457200"/>
            <a:r>
              <a:rPr lang="en-US" dirty="0" smtClean="0"/>
              <a:t>Dislodging </a:t>
            </a:r>
            <a:r>
              <a:rPr lang="en-US" dirty="0"/>
              <a:t>endotracheal tube </a:t>
            </a:r>
          </a:p>
          <a:p>
            <a:pPr marL="539496" indent="-457200"/>
            <a:r>
              <a:rPr lang="en-US" dirty="0" smtClean="0"/>
              <a:t>Diaphragm </a:t>
            </a:r>
            <a:r>
              <a:rPr lang="en-US" dirty="0"/>
              <a:t>limitation </a:t>
            </a:r>
            <a:endParaRPr lang="en-US" dirty="0" smtClean="0"/>
          </a:p>
          <a:p>
            <a:pPr marL="539496" indent="-457200"/>
            <a:r>
              <a:rPr lang="en-US" dirty="0" smtClean="0"/>
              <a:t>Pressure </a:t>
            </a:r>
            <a:r>
              <a:rPr lang="en-US" dirty="0"/>
              <a:t>sores (</a:t>
            </a:r>
            <a:r>
              <a:rPr lang="en-US" dirty="0" err="1"/>
              <a:t>eg</a:t>
            </a:r>
            <a:r>
              <a:rPr lang="en-US" dirty="0"/>
              <a:t>. facial) </a:t>
            </a:r>
          </a:p>
          <a:p>
            <a:pPr marL="539496" indent="-457200"/>
            <a:r>
              <a:rPr lang="en-US" dirty="0" smtClean="0"/>
              <a:t>Dislodging </a:t>
            </a:r>
            <a:r>
              <a:rPr lang="en-US" dirty="0"/>
              <a:t>vascular catheters or drainage tubes </a:t>
            </a:r>
          </a:p>
          <a:p>
            <a:pPr marL="539496" indent="-457200"/>
            <a:r>
              <a:rPr lang="en-US" dirty="0" smtClean="0"/>
              <a:t>Retinal </a:t>
            </a:r>
            <a:r>
              <a:rPr lang="en-US" dirty="0"/>
              <a:t>damage </a:t>
            </a:r>
          </a:p>
          <a:p>
            <a:pPr marL="539496" indent="-457200"/>
            <a:r>
              <a:rPr lang="en-US" dirty="0" smtClean="0"/>
              <a:t>Transient </a:t>
            </a:r>
            <a:r>
              <a:rPr lang="en-US" dirty="0"/>
              <a:t>reduction in arterial oxygen </a:t>
            </a:r>
            <a:endParaRPr lang="en-US" dirty="0" smtClean="0"/>
          </a:p>
          <a:p>
            <a:pPr marL="539496" indent="-457200"/>
            <a:r>
              <a:rPr lang="en-US" dirty="0" smtClean="0"/>
              <a:t>Vomiting </a:t>
            </a:r>
            <a:endParaRPr lang="en-US" dirty="0"/>
          </a:p>
          <a:p>
            <a:pPr marL="539496" indent="-457200"/>
            <a:r>
              <a:rPr lang="en-US" dirty="0" smtClean="0"/>
              <a:t>Transient </a:t>
            </a:r>
            <a:r>
              <a:rPr lang="en-US" dirty="0"/>
              <a:t>arrhythmias </a:t>
            </a:r>
          </a:p>
          <a:p>
            <a:endParaRPr lang="en-US" dirty="0"/>
          </a:p>
        </p:txBody>
      </p:sp>
    </p:spTree>
    <p:extLst>
      <p:ext uri="{BB962C8B-B14F-4D97-AF65-F5344CB8AC3E}">
        <p14:creationId xmlns:p14="http://schemas.microsoft.com/office/powerpoint/2010/main" val="428069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tx1"/>
                </a:solidFill>
              </a:rPr>
              <a:t>Proning</a:t>
            </a:r>
            <a:r>
              <a:rPr lang="en-US" dirty="0" smtClean="0">
                <a:solidFill>
                  <a:schemeClr val="tx1"/>
                </a:solidFill>
              </a:rPr>
              <a:t> Non-Ventilated Patients</a:t>
            </a:r>
            <a:endParaRPr lang="en-US" dirty="0">
              <a:solidFill>
                <a:schemeClr val="tx1"/>
              </a:solidFill>
            </a:endParaRPr>
          </a:p>
        </p:txBody>
      </p:sp>
      <p:sp>
        <p:nvSpPr>
          <p:cNvPr id="3" name="Content Placeholder 2"/>
          <p:cNvSpPr>
            <a:spLocks noGrp="1"/>
          </p:cNvSpPr>
          <p:nvPr>
            <p:ph idx="1"/>
          </p:nvPr>
        </p:nvSpPr>
        <p:spPr/>
        <p:txBody>
          <a:bodyPr/>
          <a:lstStyle/>
          <a:p>
            <a:pPr marL="82296" indent="0">
              <a:buNone/>
            </a:pPr>
            <a:r>
              <a:rPr lang="en-US" dirty="0" smtClean="0"/>
              <a:t>There may be a role for </a:t>
            </a:r>
            <a:r>
              <a:rPr lang="en-US" dirty="0" err="1" smtClean="0"/>
              <a:t>proning</a:t>
            </a:r>
            <a:r>
              <a:rPr lang="en-US" dirty="0" smtClean="0"/>
              <a:t> patients not on mechanical ventilation to improve oxygenation and possibly prevent intubation</a:t>
            </a:r>
          </a:p>
          <a:p>
            <a:pPr marL="82296" indent="0">
              <a:buNone/>
            </a:pPr>
            <a:endParaRPr lang="en-US" dirty="0" smtClean="0"/>
          </a:p>
          <a:p>
            <a:pPr marL="82296" indent="0">
              <a:buNone/>
            </a:pPr>
            <a:r>
              <a:rPr lang="en-US" dirty="0" smtClean="0"/>
              <a:t>Please check with your local institution for their protocol regarding non-invasive ventilation strategies</a:t>
            </a:r>
            <a:endParaRPr lang="en-US" dirty="0"/>
          </a:p>
        </p:txBody>
      </p:sp>
    </p:spTree>
    <p:extLst>
      <p:ext uri="{BB962C8B-B14F-4D97-AF65-F5344CB8AC3E}">
        <p14:creationId xmlns:p14="http://schemas.microsoft.com/office/powerpoint/2010/main" val="6634339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Recruitment Maneuvers</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marL="82296" indent="0">
              <a:buNone/>
            </a:pPr>
            <a:r>
              <a:rPr lang="en-US" dirty="0" smtClean="0"/>
              <a:t>Ensure </a:t>
            </a:r>
            <a:r>
              <a:rPr lang="en-US" dirty="0"/>
              <a:t>Cuff is well inflated and patient </a:t>
            </a:r>
            <a:r>
              <a:rPr lang="en-US" dirty="0" err="1"/>
              <a:t>hemodynamically</a:t>
            </a:r>
            <a:r>
              <a:rPr lang="en-US" dirty="0"/>
              <a:t> stable </a:t>
            </a:r>
          </a:p>
          <a:p>
            <a:pPr marL="82296" indent="0">
              <a:buNone/>
            </a:pPr>
            <a:r>
              <a:rPr lang="en-US" dirty="0" smtClean="0"/>
              <a:t>Set </a:t>
            </a:r>
            <a:r>
              <a:rPr lang="en-US" dirty="0"/>
              <a:t>PEEP according to </a:t>
            </a:r>
            <a:r>
              <a:rPr lang="en-US" dirty="0" err="1"/>
              <a:t>ARDSnet</a:t>
            </a:r>
            <a:r>
              <a:rPr lang="en-US" dirty="0"/>
              <a:t> table </a:t>
            </a:r>
          </a:p>
          <a:p>
            <a:pPr marL="82296" indent="0">
              <a:buNone/>
            </a:pPr>
            <a:r>
              <a:rPr lang="en-US" dirty="0" smtClean="0"/>
              <a:t>Switch </a:t>
            </a:r>
            <a:r>
              <a:rPr lang="en-US" dirty="0"/>
              <a:t>to CPAP at 35-40 cm H</a:t>
            </a:r>
            <a:r>
              <a:rPr lang="en-US" baseline="-25000" dirty="0"/>
              <a:t>2</a:t>
            </a:r>
            <a:r>
              <a:rPr lang="en-US" dirty="0"/>
              <a:t>O for 20-40 seconds </a:t>
            </a:r>
          </a:p>
          <a:p>
            <a:pPr marL="82296" indent="0">
              <a:buNone/>
            </a:pPr>
            <a:r>
              <a:rPr lang="en-US" dirty="0" smtClean="0"/>
              <a:t>Return </a:t>
            </a:r>
            <a:r>
              <a:rPr lang="en-US" dirty="0"/>
              <a:t>to original settings and PEEP </a:t>
            </a:r>
            <a:endParaRPr lang="en-US" dirty="0" smtClean="0"/>
          </a:p>
          <a:p>
            <a:pPr marL="82296" indent="0">
              <a:buNone/>
            </a:pPr>
            <a:endParaRPr lang="en-US" dirty="0"/>
          </a:p>
          <a:p>
            <a:r>
              <a:rPr lang="en-US" b="1" dirty="0"/>
              <a:t>STOP </a:t>
            </a:r>
            <a:r>
              <a:rPr lang="en-US" dirty="0"/>
              <a:t>if hypotension, </a:t>
            </a:r>
            <a:r>
              <a:rPr lang="en-US" dirty="0" smtClean="0"/>
              <a:t>arrhythmias </a:t>
            </a:r>
            <a:r>
              <a:rPr lang="en-US" dirty="0"/>
              <a:t>or desaturation &lt; 85% O</a:t>
            </a:r>
            <a:r>
              <a:rPr lang="en-US" baseline="-25000" dirty="0"/>
              <a:t>2</a:t>
            </a:r>
            <a:r>
              <a:rPr lang="en-US" dirty="0"/>
              <a:t> </a:t>
            </a:r>
          </a:p>
          <a:p>
            <a:r>
              <a:rPr lang="en-US" b="1" i="1" dirty="0" err="1"/>
              <a:t>Recruitability</a:t>
            </a:r>
            <a:r>
              <a:rPr lang="en-US" b="1" i="1" dirty="0"/>
              <a:t> criteria </a:t>
            </a:r>
            <a:r>
              <a:rPr lang="en-US" dirty="0"/>
              <a:t>-SpO</a:t>
            </a:r>
            <a:r>
              <a:rPr lang="en-US" baseline="-25000" dirty="0"/>
              <a:t>2</a:t>
            </a:r>
            <a:r>
              <a:rPr lang="en-US" dirty="0"/>
              <a:t> increase &gt; 5% Or compliance increase &gt; 10% O</a:t>
            </a:r>
            <a:r>
              <a:rPr lang="en-US" baseline="-25000" dirty="0"/>
              <a:t>2</a:t>
            </a:r>
            <a:r>
              <a:rPr lang="en-US" dirty="0"/>
              <a:t> </a:t>
            </a:r>
          </a:p>
          <a:p>
            <a:r>
              <a:rPr lang="en-US" b="1" dirty="0"/>
              <a:t>Contraindications </a:t>
            </a:r>
            <a:r>
              <a:rPr lang="en-US" dirty="0"/>
              <a:t>- Obstructive lung disease (bullous disease, COPD, Asthma) - Unilateral disease - Pneumothorax - Hemodynamic instability - Increased intracranial pressure </a:t>
            </a:r>
          </a:p>
          <a:p>
            <a:endParaRPr lang="en-US" dirty="0"/>
          </a:p>
        </p:txBody>
      </p:sp>
    </p:spTree>
    <p:extLst>
      <p:ext uri="{BB962C8B-B14F-4D97-AF65-F5344CB8AC3E}">
        <p14:creationId xmlns:p14="http://schemas.microsoft.com/office/powerpoint/2010/main" val="673064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Other Rescue Therapies</a:t>
            </a:r>
            <a:endParaRPr lang="en-US" dirty="0">
              <a:solidFill>
                <a:schemeClr val="tx1"/>
              </a:solidFill>
            </a:endParaRPr>
          </a:p>
        </p:txBody>
      </p:sp>
      <p:sp>
        <p:nvSpPr>
          <p:cNvPr id="3" name="Content Placeholder 2"/>
          <p:cNvSpPr>
            <a:spLocks noGrp="1"/>
          </p:cNvSpPr>
          <p:nvPr>
            <p:ph idx="1"/>
          </p:nvPr>
        </p:nvSpPr>
        <p:spPr>
          <a:xfrm>
            <a:off x="457200" y="1143003"/>
            <a:ext cx="8229600" cy="3702536"/>
          </a:xfrm>
        </p:spPr>
        <p:txBody>
          <a:bodyPr/>
          <a:lstStyle/>
          <a:p>
            <a:pPr marL="82296" indent="0">
              <a:buNone/>
            </a:pPr>
            <a:r>
              <a:rPr lang="en-US" dirty="0" smtClean="0"/>
              <a:t>Consult your pulmonologist regarding the need for:</a:t>
            </a:r>
          </a:p>
          <a:p>
            <a:r>
              <a:rPr lang="en-US" dirty="0" smtClean="0"/>
              <a:t>Airway Pressure Release Ventilation (APRV)</a:t>
            </a:r>
          </a:p>
          <a:p>
            <a:r>
              <a:rPr lang="en-US" dirty="0"/>
              <a:t>Inhaled </a:t>
            </a:r>
            <a:r>
              <a:rPr lang="en-US" dirty="0" err="1"/>
              <a:t>Epoprostenol</a:t>
            </a:r>
            <a:endParaRPr lang="en-US" dirty="0"/>
          </a:p>
          <a:p>
            <a:r>
              <a:rPr lang="en-US" dirty="0" smtClean="0"/>
              <a:t>Extracorporeal Membrane Oxygenation (ECMO)</a:t>
            </a:r>
            <a:endParaRPr lang="en-US" dirty="0"/>
          </a:p>
          <a:p>
            <a:endParaRPr lang="en-US" dirty="0" smtClean="0"/>
          </a:p>
          <a:p>
            <a:endParaRPr lang="en-US" dirty="0"/>
          </a:p>
        </p:txBody>
      </p:sp>
    </p:spTree>
    <p:extLst>
      <p:ext uri="{BB962C8B-B14F-4D97-AF65-F5344CB8AC3E}">
        <p14:creationId xmlns:p14="http://schemas.microsoft.com/office/powerpoint/2010/main" val="4104056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Hemodynamic Goals in COVID-19</a:t>
            </a:r>
            <a:endParaRPr lang="en-US" dirty="0">
              <a:solidFill>
                <a:schemeClr val="tx1"/>
              </a:solidFill>
            </a:endParaRPr>
          </a:p>
        </p:txBody>
      </p:sp>
      <p:sp>
        <p:nvSpPr>
          <p:cNvPr id="3" name="Content Placeholder 2"/>
          <p:cNvSpPr>
            <a:spLocks noGrp="1"/>
          </p:cNvSpPr>
          <p:nvPr>
            <p:ph idx="1"/>
          </p:nvPr>
        </p:nvSpPr>
        <p:spPr>
          <a:xfrm>
            <a:off x="822960" y="1236784"/>
            <a:ext cx="7498080" cy="5194300"/>
          </a:xfrm>
        </p:spPr>
        <p:txBody>
          <a:bodyPr>
            <a:normAutofit fontScale="92500"/>
          </a:bodyPr>
          <a:lstStyle/>
          <a:p>
            <a:r>
              <a:rPr lang="en-US" dirty="0" smtClean="0"/>
              <a:t>Goal </a:t>
            </a:r>
            <a:r>
              <a:rPr lang="en-US" dirty="0"/>
              <a:t>is </a:t>
            </a:r>
            <a:r>
              <a:rPr lang="en-US" dirty="0" err="1">
                <a:solidFill>
                  <a:srgbClr val="FF0000"/>
                </a:solidFill>
              </a:rPr>
              <a:t>euvolemia</a:t>
            </a:r>
            <a:r>
              <a:rPr lang="en-US" dirty="0"/>
              <a:t> – WHO and </a:t>
            </a:r>
            <a:r>
              <a:rPr lang="en-US" dirty="0" err="1"/>
              <a:t>ARDSnet</a:t>
            </a:r>
            <a:r>
              <a:rPr lang="en-US" dirty="0"/>
              <a:t> recommended FACTT Algorithm </a:t>
            </a:r>
            <a:endParaRPr lang="en-US" dirty="0" smtClean="0"/>
          </a:p>
          <a:p>
            <a:r>
              <a:rPr lang="en-US" dirty="0" smtClean="0"/>
              <a:t>Attempt </a:t>
            </a:r>
            <a:r>
              <a:rPr lang="en-US" dirty="0"/>
              <a:t>de-resuscitation within 24-48 hours of achieving stability </a:t>
            </a:r>
          </a:p>
          <a:p>
            <a:r>
              <a:rPr lang="en-US" dirty="0" smtClean="0"/>
              <a:t>Point of care ultrasound of </a:t>
            </a:r>
            <a:r>
              <a:rPr lang="en-US" dirty="0"/>
              <a:t>IVC and </a:t>
            </a:r>
            <a:r>
              <a:rPr lang="en-US" dirty="0" smtClean="0"/>
              <a:t>cardiac output </a:t>
            </a:r>
            <a:r>
              <a:rPr lang="en-US" dirty="0"/>
              <a:t>maybe utilized in selected patients </a:t>
            </a:r>
          </a:p>
          <a:p>
            <a:r>
              <a:rPr lang="en-US" dirty="0" smtClean="0"/>
              <a:t>Pharmacy </a:t>
            </a:r>
            <a:r>
              <a:rPr lang="en-US" dirty="0"/>
              <a:t>to concentrate all IV medications </a:t>
            </a:r>
          </a:p>
          <a:p>
            <a:r>
              <a:rPr lang="en-US" dirty="0" smtClean="0"/>
              <a:t>Enteral </a:t>
            </a:r>
            <a:r>
              <a:rPr lang="en-US" dirty="0"/>
              <a:t>fluids to be determined on case by case basis by intensivist </a:t>
            </a:r>
          </a:p>
        </p:txBody>
      </p:sp>
    </p:spTree>
    <p:extLst>
      <p:ext uri="{BB962C8B-B14F-4D97-AF65-F5344CB8AC3E}">
        <p14:creationId xmlns:p14="http://schemas.microsoft.com/office/powerpoint/2010/main" val="22481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Disclaimer</a:t>
            </a:r>
            <a:endParaRPr lang="en-US" dirty="0">
              <a:solidFill>
                <a:schemeClr val="tx1"/>
              </a:solidFill>
            </a:endParaRPr>
          </a:p>
        </p:txBody>
      </p:sp>
      <p:sp>
        <p:nvSpPr>
          <p:cNvPr id="3" name="Content Placeholder 2"/>
          <p:cNvSpPr>
            <a:spLocks noGrp="1"/>
          </p:cNvSpPr>
          <p:nvPr>
            <p:ph idx="1"/>
          </p:nvPr>
        </p:nvSpPr>
        <p:spPr>
          <a:xfrm>
            <a:off x="392371" y="1338384"/>
            <a:ext cx="8308457" cy="4491893"/>
          </a:xfrm>
        </p:spPr>
        <p:txBody>
          <a:bodyPr>
            <a:normAutofit fontScale="62500" lnSpcReduction="20000"/>
          </a:bodyPr>
          <a:lstStyle/>
          <a:p>
            <a:pPr marL="82296" indent="0" algn="just">
              <a:buNone/>
            </a:pPr>
            <a:r>
              <a:rPr lang="en-US" dirty="0"/>
              <a:t>The content provided on the </a:t>
            </a:r>
            <a:r>
              <a:rPr lang="en-US" dirty="0" smtClean="0"/>
              <a:t>AANS, CNS </a:t>
            </a:r>
            <a:r>
              <a:rPr lang="en-US" dirty="0"/>
              <a:t>website, including any affiliated AANS/CNS section website (collectively, the </a:t>
            </a:r>
            <a:r>
              <a:rPr lang="en-US" dirty="0" smtClean="0"/>
              <a:t>“AANS/CNS </a:t>
            </a:r>
            <a:r>
              <a:rPr lang="en-US" dirty="0"/>
              <a:t>Sites”), regarding or in any way related to COVID-19  is offered as an educational service.  Any educational content published on the </a:t>
            </a:r>
            <a:r>
              <a:rPr lang="en-US" dirty="0" smtClean="0"/>
              <a:t>AANS/CNS Sites </a:t>
            </a:r>
            <a:r>
              <a:rPr lang="en-US" dirty="0"/>
              <a:t>regarding COVID-19 does not constitute or imply its approval, endorsement, sponsorship or recommendation by the </a:t>
            </a:r>
            <a:r>
              <a:rPr lang="en-US" dirty="0" smtClean="0"/>
              <a:t>AANS/CNS.</a:t>
            </a:r>
            <a:r>
              <a:rPr lang="en-US" dirty="0"/>
              <a:t>  The content should not be considered inclusive of all proper treatments, methods of care, or as statements of the standard of care and is not continually updated and may not reflect the most current evidence.  Nothing in the educational content published on the [</a:t>
            </a:r>
            <a:r>
              <a:rPr lang="en-US" dirty="0" smtClean="0"/>
              <a:t>AANS/CNS </a:t>
            </a:r>
            <a:r>
              <a:rPr lang="en-US" dirty="0"/>
              <a:t>Sites should be considered, or used as a substitute for, medical advice, diagnosis or treatment.  The </a:t>
            </a:r>
            <a:r>
              <a:rPr lang="en-US" dirty="0" smtClean="0"/>
              <a:t>AANS/CNS Sites </a:t>
            </a:r>
            <a:r>
              <a:rPr lang="en-US" dirty="0"/>
              <a:t>and the educational services offered therein do not constitute the practice of medicine or any medical or other professional health care advice, diagnosis or treatment.  The </a:t>
            </a:r>
            <a:r>
              <a:rPr lang="en-US" dirty="0" smtClean="0"/>
              <a:t>AANS/CNS </a:t>
            </a:r>
            <a:r>
              <a:rPr lang="en-US" dirty="0"/>
              <a:t>assumes no responsibility for any injury or damage to persons or property arising out of or related to any use of this content or for any errors or omissions.</a:t>
            </a:r>
          </a:p>
        </p:txBody>
      </p:sp>
    </p:spTree>
    <p:extLst>
      <p:ext uri="{BB962C8B-B14F-4D97-AF65-F5344CB8AC3E}">
        <p14:creationId xmlns:p14="http://schemas.microsoft.com/office/powerpoint/2010/main" val="834124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ICU Procedures</a:t>
            </a:r>
            <a:endParaRPr lang="en-US" dirty="0">
              <a:solidFill>
                <a:schemeClr val="tx1"/>
              </a:solidFill>
            </a:endParaRPr>
          </a:p>
        </p:txBody>
      </p:sp>
      <p:pic>
        <p:nvPicPr>
          <p:cNvPr id="7" name="Picture 6"/>
          <p:cNvPicPr>
            <a:picLocks noChangeAspect="1"/>
          </p:cNvPicPr>
          <p:nvPr/>
        </p:nvPicPr>
        <p:blipFill>
          <a:blip r:embed="rId2"/>
          <a:stretch>
            <a:fillRect/>
          </a:stretch>
        </p:blipFill>
        <p:spPr>
          <a:xfrm>
            <a:off x="312041" y="1672492"/>
            <a:ext cx="8664009" cy="2477477"/>
          </a:xfrm>
          <a:prstGeom prst="rect">
            <a:avLst/>
          </a:prstGeom>
        </p:spPr>
      </p:pic>
    </p:spTree>
    <p:extLst>
      <p:ext uri="{BB962C8B-B14F-4D97-AF65-F5344CB8AC3E}">
        <p14:creationId xmlns:p14="http://schemas.microsoft.com/office/powerpoint/2010/main" val="3019458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22483218"/>
              </p:ext>
            </p:extLst>
          </p:nvPr>
        </p:nvGraphicFramePr>
        <p:xfrm>
          <a:off x="1246060" y="1282881"/>
          <a:ext cx="6651880" cy="4235178"/>
        </p:xfrm>
        <a:graphic>
          <a:graphicData uri="http://schemas.openxmlformats.org/drawingml/2006/table">
            <a:tbl>
              <a:tblPr firstRow="1" bandRow="1">
                <a:tableStyleId>{5C22544A-7EE6-4342-B048-85BDC9FD1C3A}</a:tableStyleId>
              </a:tblPr>
              <a:tblGrid>
                <a:gridCol w="1662970">
                  <a:extLst>
                    <a:ext uri="{9D8B030D-6E8A-4147-A177-3AD203B41FA5}">
                      <a16:colId xmlns:a16="http://schemas.microsoft.com/office/drawing/2014/main" val="20000"/>
                    </a:ext>
                  </a:extLst>
                </a:gridCol>
                <a:gridCol w="1662970">
                  <a:extLst>
                    <a:ext uri="{9D8B030D-6E8A-4147-A177-3AD203B41FA5}">
                      <a16:colId xmlns:a16="http://schemas.microsoft.com/office/drawing/2014/main" val="20001"/>
                    </a:ext>
                  </a:extLst>
                </a:gridCol>
                <a:gridCol w="1662970">
                  <a:extLst>
                    <a:ext uri="{9D8B030D-6E8A-4147-A177-3AD203B41FA5}">
                      <a16:colId xmlns:a16="http://schemas.microsoft.com/office/drawing/2014/main" val="20002"/>
                    </a:ext>
                  </a:extLst>
                </a:gridCol>
                <a:gridCol w="1662970">
                  <a:extLst>
                    <a:ext uri="{9D8B030D-6E8A-4147-A177-3AD203B41FA5}">
                      <a16:colId xmlns:a16="http://schemas.microsoft.com/office/drawing/2014/main" val="20003"/>
                    </a:ext>
                  </a:extLst>
                </a:gridCol>
              </a:tblGrid>
              <a:tr h="943338">
                <a:tc>
                  <a:txBody>
                    <a:bodyPr/>
                    <a:lstStyle/>
                    <a:p>
                      <a:endParaRPr lang="en-US" dirty="0"/>
                    </a:p>
                  </a:txBody>
                  <a:tcPr marL="68580" marR="68580"/>
                </a:tc>
                <a:tc>
                  <a:txBody>
                    <a:bodyPr/>
                    <a:lstStyle/>
                    <a:p>
                      <a:pPr algn="ctr"/>
                      <a:r>
                        <a:rPr lang="en-US" dirty="0" smtClean="0"/>
                        <a:t>Intravascular Volume Status</a:t>
                      </a:r>
                      <a:endParaRPr lang="en-US" dirty="0"/>
                    </a:p>
                  </a:txBody>
                  <a:tcPr marL="68580" marR="68580"/>
                </a:tc>
                <a:tc>
                  <a:txBody>
                    <a:bodyPr/>
                    <a:lstStyle/>
                    <a:p>
                      <a:pPr algn="ctr"/>
                      <a:r>
                        <a:rPr lang="en-US" dirty="0" smtClean="0"/>
                        <a:t>Cardiac</a:t>
                      </a:r>
                      <a:r>
                        <a:rPr lang="en-US" baseline="0" dirty="0" smtClean="0"/>
                        <a:t> Output</a:t>
                      </a:r>
                      <a:endParaRPr lang="en-US" dirty="0"/>
                    </a:p>
                  </a:txBody>
                  <a:tcPr marL="68580" marR="68580"/>
                </a:tc>
                <a:tc>
                  <a:txBody>
                    <a:bodyPr/>
                    <a:lstStyle/>
                    <a:p>
                      <a:pPr algn="ctr"/>
                      <a:r>
                        <a:rPr lang="en-US" dirty="0" smtClean="0"/>
                        <a:t>Systemic Vascular Resistance</a:t>
                      </a:r>
                      <a:endParaRPr lang="en-US" dirty="0"/>
                    </a:p>
                  </a:txBody>
                  <a:tcPr marL="68580" marR="68580"/>
                </a:tc>
                <a:extLst>
                  <a:ext uri="{0D108BD9-81ED-4DB2-BD59-A6C34878D82A}">
                    <a16:rowId xmlns:a16="http://schemas.microsoft.com/office/drawing/2014/main" val="10000"/>
                  </a:ext>
                </a:extLst>
              </a:tr>
              <a:tr h="742138">
                <a:tc>
                  <a:txBody>
                    <a:bodyPr/>
                    <a:lstStyle/>
                    <a:p>
                      <a:pPr algn="ctr"/>
                      <a:r>
                        <a:rPr lang="en-US" dirty="0" smtClean="0"/>
                        <a:t>Distributive</a:t>
                      </a:r>
                      <a:endParaRPr lang="en-US" dirty="0"/>
                    </a:p>
                  </a:txBody>
                  <a:tcPr marL="68580" marR="68580"/>
                </a:tc>
                <a:tc>
                  <a:txBody>
                    <a:bodyPr/>
                    <a:lstStyle/>
                    <a:p>
                      <a:pPr algn="ctr"/>
                      <a:r>
                        <a:rPr lang="en-US" sz="2400" dirty="0" smtClean="0">
                          <a:latin typeface="Wingdings"/>
                          <a:ea typeface="Wingdings"/>
                          <a:cs typeface="Wingdings"/>
                          <a:sym typeface="Wingdings"/>
                        </a:rPr>
                        <a:t></a:t>
                      </a:r>
                      <a:endParaRPr lang="en-US" sz="2400" dirty="0"/>
                    </a:p>
                  </a:txBody>
                  <a:tcPr marL="68580" marR="68580"/>
                </a:tc>
                <a:tc>
                  <a:txBody>
                    <a:bodyPr/>
                    <a:lstStyle/>
                    <a:p>
                      <a:pPr algn="ctr"/>
                      <a:r>
                        <a:rPr lang="en-US" sz="2400" dirty="0" smtClean="0">
                          <a:latin typeface="Wingdings"/>
                          <a:ea typeface="Wingdings"/>
                          <a:cs typeface="Wingdings"/>
                          <a:sym typeface="Wingdings"/>
                        </a:rPr>
                        <a:t></a:t>
                      </a:r>
                      <a:endParaRPr lang="en-US" sz="2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tc>
                <a:extLst>
                  <a:ext uri="{0D108BD9-81ED-4DB2-BD59-A6C34878D82A}">
                    <a16:rowId xmlns:a16="http://schemas.microsoft.com/office/drawing/2014/main" val="10001"/>
                  </a:ext>
                </a:extLst>
              </a:tr>
              <a:tr h="742138">
                <a:tc>
                  <a:txBody>
                    <a:bodyPr/>
                    <a:lstStyle/>
                    <a:p>
                      <a:pPr algn="ctr"/>
                      <a:r>
                        <a:rPr lang="en-US" dirty="0" smtClean="0"/>
                        <a:t>Hypovolemic</a:t>
                      </a:r>
                      <a:endParaRPr lang="en-US"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tc>
                <a:tc>
                  <a:txBody>
                    <a:bodyPr/>
                    <a:lstStyle/>
                    <a:p>
                      <a:pPr algn="ctr"/>
                      <a:r>
                        <a:rPr lang="en-US" sz="2400" dirty="0" smtClean="0">
                          <a:latin typeface="Wingdings"/>
                          <a:ea typeface="Wingdings"/>
                          <a:cs typeface="Wingdings"/>
                          <a:sym typeface="Wingdings"/>
                        </a:rPr>
                        <a:t></a:t>
                      </a:r>
                      <a:endParaRPr lang="en-US" sz="2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tc>
                <a:extLst>
                  <a:ext uri="{0D108BD9-81ED-4DB2-BD59-A6C34878D82A}">
                    <a16:rowId xmlns:a16="http://schemas.microsoft.com/office/drawing/2014/main" val="10002"/>
                  </a:ext>
                </a:extLst>
              </a:tr>
              <a:tr h="742138">
                <a:tc>
                  <a:txBody>
                    <a:bodyPr/>
                    <a:lstStyle/>
                    <a:p>
                      <a:pPr algn="ctr"/>
                      <a:r>
                        <a:rPr lang="en-US" dirty="0" smtClean="0"/>
                        <a:t>Cardiogenic</a:t>
                      </a:r>
                      <a:endParaRPr lang="en-US" dirty="0"/>
                    </a:p>
                  </a:txBody>
                  <a:tcPr marL="68580" marR="68580"/>
                </a:tc>
                <a:tc>
                  <a:txBody>
                    <a:bodyPr/>
                    <a:lstStyle/>
                    <a:p>
                      <a:pPr algn="ctr"/>
                      <a:endParaRPr lang="en-US" sz="2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tc>
                <a:extLst>
                  <a:ext uri="{0D108BD9-81ED-4DB2-BD59-A6C34878D82A}">
                    <a16:rowId xmlns:a16="http://schemas.microsoft.com/office/drawing/2014/main" val="10003"/>
                  </a:ext>
                </a:extLst>
              </a:tr>
              <a:tr h="742138">
                <a:tc>
                  <a:txBody>
                    <a:bodyPr/>
                    <a:lstStyle/>
                    <a:p>
                      <a:pPr algn="ctr"/>
                      <a:r>
                        <a:rPr lang="en-US" dirty="0" smtClean="0"/>
                        <a:t>Neurogenic</a:t>
                      </a:r>
                      <a:endParaRPr lang="en-US" dirty="0"/>
                    </a:p>
                  </a:txBody>
                  <a:tcPr marL="68580" marR="68580"/>
                </a:tc>
                <a:tc>
                  <a:txBody>
                    <a:bodyPr/>
                    <a:lstStyle/>
                    <a:p>
                      <a:pPr algn="ctr"/>
                      <a:endParaRPr lang="en-US" sz="2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endParaRPr lang="en-US" sz="2400" dirty="0"/>
                    </a:p>
                  </a:txBody>
                  <a:tcPr marL="68580" marR="68580"/>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smtClean="0">
                <a:solidFill>
                  <a:schemeClr val="tx1"/>
                </a:solidFill>
              </a:rPr>
              <a:t>Shock</a:t>
            </a:r>
            <a:endParaRPr lang="en-US" dirty="0">
              <a:solidFill>
                <a:schemeClr val="tx1"/>
              </a:solidFill>
            </a:endParaRPr>
          </a:p>
        </p:txBody>
      </p:sp>
    </p:spTree>
    <p:extLst>
      <p:ext uri="{BB962C8B-B14F-4D97-AF65-F5344CB8AC3E}">
        <p14:creationId xmlns:p14="http://schemas.microsoft.com/office/powerpoint/2010/main" val="3504317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744" y="619071"/>
            <a:ext cx="6509562" cy="4798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7978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2016 Sepsis Guidelines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Obtain cultures before starting antibiotics</a:t>
            </a:r>
          </a:p>
          <a:p>
            <a:r>
              <a:rPr lang="en-US" dirty="0" smtClean="0"/>
              <a:t>Start broad-spectrum </a:t>
            </a:r>
            <a:r>
              <a:rPr lang="en-US" dirty="0" err="1" smtClean="0"/>
              <a:t>i.v.</a:t>
            </a:r>
            <a:r>
              <a:rPr lang="en-US" dirty="0" smtClean="0"/>
              <a:t> antibiotics within one hour</a:t>
            </a:r>
          </a:p>
          <a:p>
            <a:r>
              <a:rPr lang="en-US" dirty="0" smtClean="0"/>
              <a:t>Volume resuscitation with </a:t>
            </a:r>
            <a:r>
              <a:rPr lang="en-US" dirty="0" err="1" smtClean="0"/>
              <a:t>i.v.</a:t>
            </a:r>
            <a:r>
              <a:rPr lang="en-US" dirty="0" smtClean="0"/>
              <a:t> crystalloids &gt; 30 mL/kg within the first 3 hours</a:t>
            </a:r>
          </a:p>
          <a:p>
            <a:r>
              <a:rPr lang="en-US" dirty="0" smtClean="0"/>
              <a:t>Colloid fluids may also be given if large amounts of crystalloids are being used</a:t>
            </a:r>
          </a:p>
          <a:p>
            <a:endParaRPr lang="en-US" dirty="0"/>
          </a:p>
        </p:txBody>
      </p:sp>
    </p:spTree>
    <p:extLst>
      <p:ext uri="{BB962C8B-B14F-4D97-AF65-F5344CB8AC3E}">
        <p14:creationId xmlns:p14="http://schemas.microsoft.com/office/powerpoint/2010/main" val="2202768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Treatment of Septic Shock</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Initial target </a:t>
            </a:r>
            <a:r>
              <a:rPr lang="en-US" dirty="0" smtClean="0">
                <a:solidFill>
                  <a:srgbClr val="FF0000"/>
                </a:solidFill>
              </a:rPr>
              <a:t>MAP &gt;65 </a:t>
            </a:r>
            <a:r>
              <a:rPr lang="en-US" dirty="0" smtClean="0"/>
              <a:t>mmHg in patients with septic shock requiring vasopressors</a:t>
            </a:r>
          </a:p>
          <a:p>
            <a:r>
              <a:rPr lang="en-US" dirty="0" smtClean="0">
                <a:solidFill>
                  <a:srgbClr val="FF0000"/>
                </a:solidFill>
              </a:rPr>
              <a:t>Norepinephrine</a:t>
            </a:r>
            <a:r>
              <a:rPr lang="en-US" dirty="0" smtClean="0"/>
              <a:t> is the first choice vasopressor for septic shock</a:t>
            </a:r>
          </a:p>
          <a:p>
            <a:r>
              <a:rPr lang="en-US" dirty="0" smtClean="0"/>
              <a:t>Vasopressin or epinephrine may be added if necessary</a:t>
            </a:r>
          </a:p>
        </p:txBody>
      </p:sp>
    </p:spTree>
    <p:extLst>
      <p:ext uri="{BB962C8B-B14F-4D97-AF65-F5344CB8AC3E}">
        <p14:creationId xmlns:p14="http://schemas.microsoft.com/office/powerpoint/2010/main" val="1151706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Treatment of Septic Shock</a:t>
            </a:r>
            <a:endParaRPr lang="en-US" dirty="0">
              <a:solidFill>
                <a:schemeClr val="tx1"/>
              </a:solidFill>
            </a:endParaRPr>
          </a:p>
        </p:txBody>
      </p:sp>
      <p:sp>
        <p:nvSpPr>
          <p:cNvPr id="3" name="Content Placeholder 2"/>
          <p:cNvSpPr>
            <a:spLocks noGrp="1"/>
          </p:cNvSpPr>
          <p:nvPr>
            <p:ph idx="1"/>
          </p:nvPr>
        </p:nvSpPr>
        <p:spPr/>
        <p:txBody>
          <a:bodyPr/>
          <a:lstStyle/>
          <a:p>
            <a:r>
              <a:rPr lang="en-US" dirty="0"/>
              <a:t>Hemodynamic/cardiac assessment may be necessary (echo, cardiac output monitoring) if clinical examination does not reveal the cause of the shock</a:t>
            </a:r>
          </a:p>
          <a:p>
            <a:r>
              <a:rPr lang="en-US" dirty="0"/>
              <a:t>Hydrocortisone may be used </a:t>
            </a:r>
            <a:r>
              <a:rPr lang="en-US" dirty="0" smtClean="0"/>
              <a:t>as a supplement to </a:t>
            </a:r>
            <a:r>
              <a:rPr lang="en-US" dirty="0" err="1" smtClean="0"/>
              <a:t>pressors</a:t>
            </a:r>
            <a:endParaRPr lang="en-US" dirty="0"/>
          </a:p>
          <a:p>
            <a:r>
              <a:rPr lang="en-US" dirty="0"/>
              <a:t>Lactate measurement can be used to guide extent of resuscitation with the goal of returning to normal lactate levels.</a:t>
            </a:r>
          </a:p>
          <a:p>
            <a:endParaRPr lang="en-US" dirty="0"/>
          </a:p>
        </p:txBody>
      </p:sp>
    </p:spTree>
    <p:extLst>
      <p:ext uri="{BB962C8B-B14F-4D97-AF65-F5344CB8AC3E}">
        <p14:creationId xmlns:p14="http://schemas.microsoft.com/office/powerpoint/2010/main" val="2510876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General Critical Care</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smtClean="0"/>
              <a:t>GI prophylaxis</a:t>
            </a:r>
          </a:p>
          <a:p>
            <a:pPr marL="402336" lvl="1" indent="0">
              <a:buNone/>
            </a:pPr>
            <a:r>
              <a:rPr lang="en-US" dirty="0" smtClean="0"/>
              <a:t>	H2 blocker</a:t>
            </a:r>
          </a:p>
          <a:p>
            <a:pPr marL="402336" lvl="1" indent="0">
              <a:buNone/>
            </a:pPr>
            <a:r>
              <a:rPr lang="en-US" dirty="0" smtClean="0"/>
              <a:t>	Proton pump inhibitor</a:t>
            </a:r>
          </a:p>
          <a:p>
            <a:pPr>
              <a:buFont typeface="Arial"/>
              <a:buChar char="•"/>
            </a:pPr>
            <a:r>
              <a:rPr lang="en-US" dirty="0" smtClean="0"/>
              <a:t>DVT prophylaxis</a:t>
            </a:r>
          </a:p>
          <a:p>
            <a:pPr marL="658368" lvl="2" indent="0">
              <a:buNone/>
            </a:pPr>
            <a:r>
              <a:rPr lang="en-US" smtClean="0"/>
              <a:t>There </a:t>
            </a:r>
            <a:r>
              <a:rPr lang="en-US" dirty="0" smtClean="0"/>
              <a:t>have been reports of a </a:t>
            </a:r>
            <a:r>
              <a:rPr lang="en-US" dirty="0" err="1" smtClean="0">
                <a:solidFill>
                  <a:srgbClr val="FF0000"/>
                </a:solidFill>
              </a:rPr>
              <a:t>prothrombotic</a:t>
            </a:r>
            <a:r>
              <a:rPr lang="en-US" dirty="0" smtClean="0">
                <a:solidFill>
                  <a:srgbClr val="FF0000"/>
                </a:solidFill>
              </a:rPr>
              <a:t> state </a:t>
            </a:r>
            <a:r>
              <a:rPr lang="en-US" dirty="0" smtClean="0"/>
              <a:t>associated with COVID-19.  Standard VTE prophylaxis may need to be adjusted for this.  Consult your institutional protocols for your standard of care.</a:t>
            </a:r>
          </a:p>
          <a:p>
            <a:pPr>
              <a:buFont typeface="Arial"/>
              <a:buChar char="•"/>
            </a:pPr>
            <a:r>
              <a:rPr lang="en-US" dirty="0" smtClean="0"/>
              <a:t>Nutrition</a:t>
            </a:r>
          </a:p>
          <a:p>
            <a:pPr>
              <a:buFont typeface="Arial"/>
              <a:buChar char="•"/>
            </a:pPr>
            <a:r>
              <a:rPr lang="en-US" dirty="0" smtClean="0"/>
              <a:t>Glycemic control</a:t>
            </a:r>
          </a:p>
          <a:p>
            <a:pPr marL="402336" lvl="1" indent="0">
              <a:buNone/>
            </a:pPr>
            <a:r>
              <a:rPr lang="en-US" dirty="0" smtClean="0"/>
              <a:t>	Goal blood glucose levels 140-180 g/</a:t>
            </a:r>
            <a:r>
              <a:rPr lang="en-US" dirty="0" err="1" smtClean="0"/>
              <a:t>dL</a:t>
            </a:r>
            <a:endParaRPr lang="en-US" dirty="0" smtClean="0"/>
          </a:p>
          <a:p>
            <a:pPr marL="402336" lvl="1" indent="0">
              <a:buNone/>
            </a:pPr>
            <a:endParaRPr lang="en-US" dirty="0" smtClean="0"/>
          </a:p>
        </p:txBody>
      </p:sp>
    </p:spTree>
    <p:extLst>
      <p:ext uri="{BB962C8B-B14F-4D97-AF65-F5344CB8AC3E}">
        <p14:creationId xmlns:p14="http://schemas.microsoft.com/office/powerpoint/2010/main" val="3495327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46" y="477838"/>
            <a:ext cx="7881542" cy="1143000"/>
          </a:xfrm>
        </p:spPr>
        <p:txBody>
          <a:bodyPr>
            <a:noAutofit/>
          </a:bodyPr>
          <a:lstStyle/>
          <a:p>
            <a:pPr algn="ctr"/>
            <a:r>
              <a:rPr lang="en-US" sz="4800" dirty="0" smtClean="0">
                <a:solidFill>
                  <a:schemeClr val="tx1"/>
                </a:solidFill>
              </a:rPr>
              <a:t>You May As Well Get Credit For This</a:t>
            </a:r>
            <a:endParaRPr lang="en-US" sz="4800" dirty="0">
              <a:solidFill>
                <a:schemeClr val="tx1"/>
              </a:solidFill>
            </a:endParaRPr>
          </a:p>
        </p:txBody>
      </p:sp>
      <p:sp>
        <p:nvSpPr>
          <p:cNvPr id="3" name="Content Placeholder 2"/>
          <p:cNvSpPr>
            <a:spLocks noGrp="1"/>
          </p:cNvSpPr>
          <p:nvPr>
            <p:ph idx="1"/>
          </p:nvPr>
        </p:nvSpPr>
        <p:spPr>
          <a:xfrm>
            <a:off x="1129577" y="2508738"/>
            <a:ext cx="7498080" cy="1711570"/>
          </a:xfrm>
        </p:spPr>
        <p:txBody>
          <a:bodyPr/>
          <a:lstStyle/>
          <a:p>
            <a:pPr marL="82296" indent="0">
              <a:buNone/>
            </a:pPr>
            <a:r>
              <a:rPr lang="en-US" dirty="0" smtClean="0"/>
              <a:t>Neurosurgeons are certified by the American Board of Neurological Surgery to provide critical care for patients.</a:t>
            </a:r>
            <a:endParaRPr lang="en-US" dirty="0"/>
          </a:p>
        </p:txBody>
      </p:sp>
    </p:spTree>
    <p:extLst>
      <p:ext uri="{BB962C8B-B14F-4D97-AF65-F5344CB8AC3E}">
        <p14:creationId xmlns:p14="http://schemas.microsoft.com/office/powerpoint/2010/main" val="17580148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Critical Care Billing</a:t>
            </a:r>
            <a:endParaRPr lang="en-US" dirty="0">
              <a:solidFill>
                <a:schemeClr val="tx1"/>
              </a:solidFill>
            </a:endParaRPr>
          </a:p>
        </p:txBody>
      </p:sp>
      <p:sp>
        <p:nvSpPr>
          <p:cNvPr id="3" name="Content Placeholder 2"/>
          <p:cNvSpPr>
            <a:spLocks noGrp="1"/>
          </p:cNvSpPr>
          <p:nvPr>
            <p:ph idx="1"/>
          </p:nvPr>
        </p:nvSpPr>
        <p:spPr>
          <a:xfrm>
            <a:off x="382962" y="1338386"/>
            <a:ext cx="8510954" cy="3655647"/>
          </a:xfrm>
        </p:spPr>
        <p:txBody>
          <a:bodyPr>
            <a:normAutofit/>
          </a:bodyPr>
          <a:lstStyle/>
          <a:p>
            <a:pPr marL="82296" indent="0">
              <a:buNone/>
            </a:pPr>
            <a:r>
              <a:rPr lang="en-US" dirty="0" smtClean="0"/>
              <a:t>Based on time spent delivering critical care</a:t>
            </a:r>
          </a:p>
          <a:p>
            <a:r>
              <a:rPr lang="en-US" dirty="0" smtClean="0"/>
              <a:t>Examining the patient</a:t>
            </a:r>
          </a:p>
          <a:p>
            <a:r>
              <a:rPr lang="en-US" dirty="0" smtClean="0"/>
              <a:t>Reviewing laboratory, imaging, and other data</a:t>
            </a:r>
          </a:p>
          <a:p>
            <a:r>
              <a:rPr lang="en-US" dirty="0" smtClean="0"/>
              <a:t>Communicating and carrying out care plan</a:t>
            </a:r>
          </a:p>
          <a:p>
            <a:pPr marL="82296" indent="0">
              <a:buNone/>
            </a:pPr>
            <a:r>
              <a:rPr lang="en-US" dirty="0" smtClean="0">
                <a:solidFill>
                  <a:srgbClr val="FF0000"/>
                </a:solidFill>
              </a:rPr>
              <a:t>99291</a:t>
            </a:r>
            <a:r>
              <a:rPr lang="en-US" dirty="0" smtClean="0"/>
              <a:t>- 30-75 minutes of critical care</a:t>
            </a:r>
          </a:p>
          <a:p>
            <a:pPr marL="82296" indent="0">
              <a:buNone/>
            </a:pPr>
            <a:r>
              <a:rPr lang="en-US" dirty="0" smtClean="0">
                <a:solidFill>
                  <a:srgbClr val="FF0000"/>
                </a:solidFill>
              </a:rPr>
              <a:t>99292</a:t>
            </a:r>
            <a:r>
              <a:rPr lang="en-US" dirty="0" smtClean="0"/>
              <a:t>- each additional 30 minutes of critical care</a:t>
            </a:r>
          </a:p>
        </p:txBody>
      </p:sp>
    </p:spTree>
    <p:extLst>
      <p:ext uri="{BB962C8B-B14F-4D97-AF65-F5344CB8AC3E}">
        <p14:creationId xmlns:p14="http://schemas.microsoft.com/office/powerpoint/2010/main" val="24733846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Critical Care Documentation</a:t>
            </a:r>
            <a:endParaRPr lang="en-US" dirty="0">
              <a:solidFill>
                <a:schemeClr val="tx1"/>
              </a:solidFill>
            </a:endParaRPr>
          </a:p>
        </p:txBody>
      </p:sp>
      <p:sp>
        <p:nvSpPr>
          <p:cNvPr id="3" name="Content Placeholder 2"/>
          <p:cNvSpPr>
            <a:spLocks noGrp="1"/>
          </p:cNvSpPr>
          <p:nvPr>
            <p:ph idx="1"/>
          </p:nvPr>
        </p:nvSpPr>
        <p:spPr>
          <a:xfrm>
            <a:off x="1263669" y="1143000"/>
            <a:ext cx="7498080" cy="5168900"/>
          </a:xfrm>
        </p:spPr>
        <p:txBody>
          <a:bodyPr>
            <a:normAutofit fontScale="85000" lnSpcReduction="20000"/>
          </a:bodyPr>
          <a:lstStyle/>
          <a:p>
            <a:pPr marL="82296" indent="0">
              <a:buNone/>
            </a:pPr>
            <a:r>
              <a:rPr lang="en-US" dirty="0" smtClean="0"/>
              <a:t>Consider organizing notes by organ systems</a:t>
            </a:r>
          </a:p>
          <a:p>
            <a:r>
              <a:rPr lang="en-US" dirty="0" smtClean="0"/>
              <a:t>Pulmonary</a:t>
            </a:r>
          </a:p>
          <a:p>
            <a:r>
              <a:rPr lang="en-US" dirty="0" smtClean="0"/>
              <a:t>Cardiovascular</a:t>
            </a:r>
          </a:p>
          <a:p>
            <a:r>
              <a:rPr lang="en-US" dirty="0" smtClean="0"/>
              <a:t>Neurologic</a:t>
            </a:r>
          </a:p>
          <a:p>
            <a:r>
              <a:rPr lang="en-US" dirty="0" smtClean="0"/>
              <a:t>Renal</a:t>
            </a:r>
          </a:p>
          <a:p>
            <a:r>
              <a:rPr lang="en-US" dirty="0" smtClean="0"/>
              <a:t>GI</a:t>
            </a:r>
          </a:p>
          <a:p>
            <a:r>
              <a:rPr lang="en-US" dirty="0" smtClean="0"/>
              <a:t>Fluids/Electrolytes/Nutrients</a:t>
            </a:r>
          </a:p>
          <a:p>
            <a:r>
              <a:rPr lang="en-US" dirty="0" smtClean="0"/>
              <a:t>Hematologic</a:t>
            </a:r>
          </a:p>
          <a:p>
            <a:r>
              <a:rPr lang="en-US" dirty="0" smtClean="0"/>
              <a:t>Endocrine</a:t>
            </a:r>
          </a:p>
          <a:p>
            <a:r>
              <a:rPr lang="en-US" dirty="0" smtClean="0"/>
              <a:t>Infectious Disease</a:t>
            </a:r>
          </a:p>
          <a:p>
            <a:r>
              <a:rPr lang="en-US" dirty="0" smtClean="0"/>
              <a:t>Prophylaxis</a:t>
            </a:r>
          </a:p>
          <a:p>
            <a:r>
              <a:rPr lang="en-US" dirty="0" smtClean="0"/>
              <a:t>Code Status</a:t>
            </a:r>
          </a:p>
        </p:txBody>
      </p:sp>
    </p:spTree>
    <p:extLst>
      <p:ext uri="{BB962C8B-B14F-4D97-AF65-F5344CB8AC3E}">
        <p14:creationId xmlns:p14="http://schemas.microsoft.com/office/powerpoint/2010/main" val="235937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COVID-19</a:t>
            </a:r>
            <a:endParaRPr lang="en-US" dirty="0">
              <a:solidFill>
                <a:schemeClr val="tx1"/>
              </a:solidFill>
            </a:endParaRPr>
          </a:p>
        </p:txBody>
      </p:sp>
      <p:sp>
        <p:nvSpPr>
          <p:cNvPr id="4" name="Content Placeholder 3"/>
          <p:cNvSpPr>
            <a:spLocks noGrp="1"/>
          </p:cNvSpPr>
          <p:nvPr>
            <p:ph idx="1"/>
          </p:nvPr>
        </p:nvSpPr>
        <p:spPr/>
        <p:txBody>
          <a:bodyPr/>
          <a:lstStyle/>
          <a:p>
            <a:r>
              <a:rPr lang="en-US" dirty="0"/>
              <a:t>Coronavirus disease 2019 (COVID-19) is a respiratory tract infection caused by a newly emergent coronavirus, SARS-CoV-2, that was first recognized in Wuhan, China, in December 2019. </a:t>
            </a:r>
            <a:endParaRPr lang="en-US" dirty="0" smtClean="0"/>
          </a:p>
          <a:p>
            <a:r>
              <a:rPr lang="en-US" dirty="0" smtClean="0"/>
              <a:t>Genetic </a:t>
            </a:r>
            <a:r>
              <a:rPr lang="en-US" dirty="0"/>
              <a:t>sequencing of the virus suggests that SARS-CoV-2 is a </a:t>
            </a:r>
            <a:r>
              <a:rPr lang="en-US" dirty="0" err="1"/>
              <a:t>betacoronavirus</a:t>
            </a:r>
            <a:r>
              <a:rPr lang="en-US" dirty="0"/>
              <a:t> closely linked to the </a:t>
            </a:r>
            <a:r>
              <a:rPr lang="en-US" dirty="0" smtClean="0"/>
              <a:t>SARS.</a:t>
            </a:r>
            <a:endParaRPr lang="en-US" dirty="0"/>
          </a:p>
        </p:txBody>
      </p:sp>
    </p:spTree>
    <p:extLst>
      <p:ext uri="{BB962C8B-B14F-4D97-AF65-F5344CB8AC3E}">
        <p14:creationId xmlns:p14="http://schemas.microsoft.com/office/powerpoint/2010/main" val="6715845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Critical Care Billing</a:t>
            </a:r>
            <a:endParaRPr lang="en-US" dirty="0">
              <a:solidFill>
                <a:schemeClr val="tx1"/>
              </a:solidFill>
            </a:endParaRPr>
          </a:p>
        </p:txBody>
      </p:sp>
      <p:sp>
        <p:nvSpPr>
          <p:cNvPr id="3" name="Content Placeholder 2"/>
          <p:cNvSpPr>
            <a:spLocks noGrp="1"/>
          </p:cNvSpPr>
          <p:nvPr>
            <p:ph idx="1"/>
          </p:nvPr>
        </p:nvSpPr>
        <p:spPr>
          <a:xfrm>
            <a:off x="1023816" y="1066800"/>
            <a:ext cx="7862980" cy="5410200"/>
          </a:xfrm>
        </p:spPr>
        <p:txBody>
          <a:bodyPr>
            <a:normAutofit lnSpcReduction="10000"/>
          </a:bodyPr>
          <a:lstStyle/>
          <a:p>
            <a:pPr marL="82296" indent="0">
              <a:buNone/>
            </a:pPr>
            <a:r>
              <a:rPr lang="en-US" sz="3900" dirty="0"/>
              <a:t>R</a:t>
            </a:r>
            <a:r>
              <a:rPr lang="en-US" sz="3900" dirty="0" smtClean="0"/>
              <a:t>equires documentation of </a:t>
            </a:r>
            <a:r>
              <a:rPr lang="en-US" sz="3900" dirty="0" smtClean="0">
                <a:solidFill>
                  <a:srgbClr val="FF0000"/>
                </a:solidFill>
              </a:rPr>
              <a:t>critical illness diagnosis:</a:t>
            </a:r>
          </a:p>
          <a:p>
            <a:pPr marL="82296" indent="0">
              <a:buNone/>
            </a:pPr>
            <a:r>
              <a:rPr lang="en-US" dirty="0" smtClean="0"/>
              <a:t>“The patient is critically ill with</a:t>
            </a:r>
            <a:r>
              <a:rPr lang="mr-IN" dirty="0" smtClean="0"/>
              <a:t>…</a:t>
            </a:r>
            <a:r>
              <a:rPr lang="en-US" dirty="0" smtClean="0"/>
              <a:t>”</a:t>
            </a:r>
          </a:p>
          <a:p>
            <a:pPr marL="82296" indent="0">
              <a:buNone/>
            </a:pPr>
            <a:r>
              <a:rPr lang="en-US" dirty="0" smtClean="0"/>
              <a:t>Common diagnoses may include:</a:t>
            </a:r>
          </a:p>
          <a:p>
            <a:r>
              <a:rPr lang="en-US" sz="3000" dirty="0" smtClean="0"/>
              <a:t>Acute respiratory failure (document hypoxia, </a:t>
            </a:r>
            <a:r>
              <a:rPr lang="en-US" sz="3000" dirty="0" err="1" smtClean="0"/>
              <a:t>hypercapnea</a:t>
            </a:r>
            <a:r>
              <a:rPr lang="en-US" sz="3000" dirty="0" smtClean="0"/>
              <a:t>, ARDS, etc.)</a:t>
            </a:r>
          </a:p>
          <a:p>
            <a:r>
              <a:rPr lang="en-US" sz="3000" dirty="0"/>
              <a:t>R</a:t>
            </a:r>
            <a:r>
              <a:rPr lang="en-US" sz="3000" dirty="0" smtClean="0"/>
              <a:t>espiratory distress</a:t>
            </a:r>
          </a:p>
          <a:p>
            <a:r>
              <a:rPr lang="en-US" sz="3000" dirty="0" smtClean="0"/>
              <a:t>Pneumonia</a:t>
            </a:r>
          </a:p>
          <a:p>
            <a:r>
              <a:rPr lang="en-US" sz="3000" dirty="0" smtClean="0"/>
              <a:t>Sepsis</a:t>
            </a:r>
          </a:p>
          <a:p>
            <a:r>
              <a:rPr lang="en-US" sz="3000" dirty="0" smtClean="0"/>
              <a:t>Septic shock</a:t>
            </a:r>
          </a:p>
        </p:txBody>
      </p:sp>
    </p:spTree>
    <p:extLst>
      <p:ext uri="{BB962C8B-B14F-4D97-AF65-F5344CB8AC3E}">
        <p14:creationId xmlns:p14="http://schemas.microsoft.com/office/powerpoint/2010/main" val="28079028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Critical Care Billing</a:t>
            </a:r>
            <a:endParaRPr lang="en-US" dirty="0">
              <a:solidFill>
                <a:schemeClr val="tx1"/>
              </a:solidFill>
            </a:endParaRPr>
          </a:p>
        </p:txBody>
      </p:sp>
      <p:sp>
        <p:nvSpPr>
          <p:cNvPr id="3" name="Content Placeholder 2"/>
          <p:cNvSpPr>
            <a:spLocks noGrp="1"/>
          </p:cNvSpPr>
          <p:nvPr>
            <p:ph idx="1"/>
          </p:nvPr>
        </p:nvSpPr>
        <p:spPr/>
        <p:txBody>
          <a:bodyPr/>
          <a:lstStyle/>
          <a:p>
            <a:pPr marL="82296" indent="0">
              <a:buNone/>
            </a:pPr>
            <a:r>
              <a:rPr lang="en-US" sz="4000" dirty="0" smtClean="0"/>
              <a:t>Requires attestation of </a:t>
            </a:r>
            <a:r>
              <a:rPr lang="en-US" sz="4000" dirty="0" smtClean="0">
                <a:solidFill>
                  <a:srgbClr val="FF0000"/>
                </a:solidFill>
              </a:rPr>
              <a:t>time and involvement:</a:t>
            </a:r>
          </a:p>
          <a:p>
            <a:pPr marL="82296" indent="0">
              <a:buNone/>
            </a:pPr>
            <a:endParaRPr lang="en-US" dirty="0" smtClean="0"/>
          </a:p>
          <a:p>
            <a:pPr marL="82296" indent="0">
              <a:buNone/>
            </a:pPr>
            <a:r>
              <a:rPr lang="en-US" dirty="0" smtClean="0"/>
              <a:t>“I have seen and examined the patient.  I have reviewed the relevant clinical, laboratory, and imaging data.  I have spent </a:t>
            </a:r>
            <a:r>
              <a:rPr lang="en-US" dirty="0" smtClean="0">
                <a:solidFill>
                  <a:srgbClr val="FF0000"/>
                </a:solidFill>
              </a:rPr>
              <a:t>(insert time) </a:t>
            </a:r>
            <a:r>
              <a:rPr lang="en-US" dirty="0" smtClean="0"/>
              <a:t>minutes providing critical care for this patient.”</a:t>
            </a:r>
            <a:endParaRPr lang="en-US" dirty="0"/>
          </a:p>
        </p:txBody>
      </p:sp>
    </p:spTree>
    <p:extLst>
      <p:ext uri="{BB962C8B-B14F-4D97-AF65-F5344CB8AC3E}">
        <p14:creationId xmlns:p14="http://schemas.microsoft.com/office/powerpoint/2010/main" val="10474679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98080" cy="1143000"/>
          </a:xfrm>
        </p:spPr>
        <p:txBody>
          <a:bodyPr>
            <a:normAutofit/>
          </a:bodyPr>
          <a:lstStyle/>
          <a:p>
            <a:pPr algn="ctr"/>
            <a:r>
              <a:rPr lang="en-US" sz="5400" dirty="0" smtClean="0">
                <a:solidFill>
                  <a:srgbClr val="FF0000"/>
                </a:solidFill>
              </a:rPr>
              <a:t>The End</a:t>
            </a:r>
            <a:endParaRPr lang="en-US" sz="5400" dirty="0">
              <a:solidFill>
                <a:srgbClr val="FF0000"/>
              </a:solidFill>
            </a:endParaRPr>
          </a:p>
        </p:txBody>
      </p:sp>
      <p:sp>
        <p:nvSpPr>
          <p:cNvPr id="3" name="Content Placeholder 2"/>
          <p:cNvSpPr>
            <a:spLocks noGrp="1"/>
          </p:cNvSpPr>
          <p:nvPr>
            <p:ph idx="1"/>
          </p:nvPr>
        </p:nvSpPr>
        <p:spPr>
          <a:xfrm>
            <a:off x="822960" y="1276960"/>
            <a:ext cx="7498080" cy="5051613"/>
          </a:xfrm>
        </p:spPr>
        <p:txBody>
          <a:bodyPr>
            <a:normAutofit/>
          </a:bodyPr>
          <a:lstStyle/>
          <a:p>
            <a:pPr marL="82296" indent="0" algn="ctr">
              <a:buNone/>
            </a:pPr>
            <a:endParaRPr lang="en-US" sz="4000" dirty="0"/>
          </a:p>
          <a:p>
            <a:pPr marL="82296" indent="0" algn="ctr">
              <a:buNone/>
            </a:pPr>
            <a:r>
              <a:rPr lang="en-US" sz="4000" dirty="0" smtClean="0"/>
              <a:t>Remember:</a:t>
            </a:r>
          </a:p>
          <a:p>
            <a:pPr marL="82296" indent="0" algn="ctr">
              <a:buNone/>
            </a:pPr>
            <a:endParaRPr lang="en-US" sz="3600" dirty="0" smtClean="0"/>
          </a:p>
          <a:p>
            <a:pPr marL="82296" indent="0" algn="ctr">
              <a:buNone/>
            </a:pPr>
            <a:r>
              <a:rPr lang="en-US" sz="3600" dirty="0" smtClean="0">
                <a:solidFill>
                  <a:srgbClr val="FF0000"/>
                </a:solidFill>
              </a:rPr>
              <a:t>Follow your local protocols</a:t>
            </a:r>
          </a:p>
          <a:p>
            <a:pPr marL="82296" indent="0" algn="ctr">
              <a:buNone/>
            </a:pPr>
            <a:endParaRPr lang="en-US" sz="3600" dirty="0" smtClean="0">
              <a:solidFill>
                <a:srgbClr val="FF0000"/>
              </a:solidFill>
            </a:endParaRPr>
          </a:p>
          <a:p>
            <a:pPr marL="82296" indent="0" algn="ctr">
              <a:buNone/>
            </a:pPr>
            <a:r>
              <a:rPr lang="en-US" sz="3600" dirty="0" smtClean="0">
                <a:solidFill>
                  <a:srgbClr val="FF0000"/>
                </a:solidFill>
              </a:rPr>
              <a:t>Stay safe and healthy</a:t>
            </a:r>
            <a:endParaRPr lang="en-US" sz="3600" dirty="0">
              <a:solidFill>
                <a:srgbClr val="FF0000"/>
              </a:solidFill>
            </a:endParaRPr>
          </a:p>
        </p:txBody>
      </p:sp>
    </p:spTree>
    <p:extLst>
      <p:ext uri="{BB962C8B-B14F-4D97-AF65-F5344CB8AC3E}">
        <p14:creationId xmlns:p14="http://schemas.microsoft.com/office/powerpoint/2010/main" val="16708140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1: Vasoactive Drugs</a:t>
            </a:r>
            <a:endParaRPr lang="en-US" dirty="0"/>
          </a:p>
        </p:txBody>
      </p:sp>
      <p:pic>
        <p:nvPicPr>
          <p:cNvPr id="5" name="Picture 4"/>
          <p:cNvPicPr>
            <a:picLocks noChangeAspect="1"/>
          </p:cNvPicPr>
          <p:nvPr/>
        </p:nvPicPr>
        <p:blipFill>
          <a:blip r:embed="rId2"/>
          <a:stretch>
            <a:fillRect/>
          </a:stretch>
        </p:blipFill>
        <p:spPr>
          <a:xfrm>
            <a:off x="670789" y="923383"/>
            <a:ext cx="7802422" cy="5421401"/>
          </a:xfrm>
          <a:prstGeom prst="rect">
            <a:avLst/>
          </a:prstGeom>
        </p:spPr>
      </p:pic>
    </p:spTree>
    <p:extLst>
      <p:ext uri="{BB962C8B-B14F-4D97-AF65-F5344CB8AC3E}">
        <p14:creationId xmlns:p14="http://schemas.microsoft.com/office/powerpoint/2010/main" val="16452600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1: Vasoactive Drugs</a:t>
            </a:r>
            <a:endParaRPr lang="en-US" dirty="0"/>
          </a:p>
        </p:txBody>
      </p:sp>
      <p:pic>
        <p:nvPicPr>
          <p:cNvPr id="4" name="Picture 3"/>
          <p:cNvPicPr>
            <a:picLocks noChangeAspect="1"/>
          </p:cNvPicPr>
          <p:nvPr/>
        </p:nvPicPr>
        <p:blipFill>
          <a:blip r:embed="rId2"/>
          <a:stretch>
            <a:fillRect/>
          </a:stretch>
        </p:blipFill>
        <p:spPr>
          <a:xfrm>
            <a:off x="691979" y="1066800"/>
            <a:ext cx="7760041" cy="4783837"/>
          </a:xfrm>
          <a:prstGeom prst="rect">
            <a:avLst/>
          </a:prstGeom>
        </p:spPr>
      </p:pic>
    </p:spTree>
    <p:extLst>
      <p:ext uri="{BB962C8B-B14F-4D97-AF65-F5344CB8AC3E}">
        <p14:creationId xmlns:p14="http://schemas.microsoft.com/office/powerpoint/2010/main" val="18259478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2: Sedative Drugs</a:t>
            </a:r>
            <a:endParaRPr lang="en-US" dirty="0"/>
          </a:p>
        </p:txBody>
      </p:sp>
      <p:pic>
        <p:nvPicPr>
          <p:cNvPr id="3" name="Picture 2"/>
          <p:cNvPicPr>
            <a:picLocks noChangeAspect="1"/>
          </p:cNvPicPr>
          <p:nvPr/>
        </p:nvPicPr>
        <p:blipFill>
          <a:blip r:embed="rId2"/>
          <a:stretch>
            <a:fillRect/>
          </a:stretch>
        </p:blipFill>
        <p:spPr>
          <a:xfrm>
            <a:off x="692698" y="1066800"/>
            <a:ext cx="7758603" cy="5421894"/>
          </a:xfrm>
          <a:prstGeom prst="rect">
            <a:avLst/>
          </a:prstGeom>
        </p:spPr>
      </p:pic>
    </p:spTree>
    <p:extLst>
      <p:ext uri="{BB962C8B-B14F-4D97-AF65-F5344CB8AC3E}">
        <p14:creationId xmlns:p14="http://schemas.microsoft.com/office/powerpoint/2010/main" val="238306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316" y="616562"/>
            <a:ext cx="7239000" cy="715962"/>
          </a:xfrm>
        </p:spPr>
        <p:txBody>
          <a:bodyPr>
            <a:noAutofit/>
          </a:bodyPr>
          <a:lstStyle/>
          <a:p>
            <a:r>
              <a:rPr lang="en-US" sz="3000" dirty="0" smtClean="0">
                <a:solidFill>
                  <a:schemeClr val="tx1"/>
                </a:solidFill>
                <a:effectLst/>
              </a:rPr>
              <a:t>Appendix 3: Surviving </a:t>
            </a:r>
            <a:r>
              <a:rPr lang="en-US" sz="3000" dirty="0">
                <a:solidFill>
                  <a:schemeClr val="tx1"/>
                </a:solidFill>
                <a:effectLst/>
              </a:rPr>
              <a:t>Sepsis Campaign: Guidelines for the Management of COVID-19</a:t>
            </a:r>
            <a:br>
              <a:rPr lang="en-US" sz="3000" dirty="0">
                <a:solidFill>
                  <a:schemeClr val="tx1"/>
                </a:solidFill>
                <a:effectLst/>
              </a:rPr>
            </a:br>
            <a:endParaRPr lang="en-US" sz="3000" dirty="0">
              <a:solidFill>
                <a:schemeClr val="tx1"/>
              </a:solidFill>
            </a:endParaRPr>
          </a:p>
        </p:txBody>
      </p:sp>
      <p:sp>
        <p:nvSpPr>
          <p:cNvPr id="3" name="Content Placeholder 2"/>
          <p:cNvSpPr>
            <a:spLocks noGrp="1"/>
          </p:cNvSpPr>
          <p:nvPr>
            <p:ph idx="1"/>
          </p:nvPr>
        </p:nvSpPr>
        <p:spPr>
          <a:xfrm>
            <a:off x="1066800" y="1447800"/>
            <a:ext cx="7866888" cy="4457700"/>
          </a:xfrm>
        </p:spPr>
        <p:txBody>
          <a:bodyPr>
            <a:normAutofit fontScale="47500" lnSpcReduction="20000"/>
          </a:bodyPr>
          <a:lstStyle/>
          <a:p>
            <a:pPr marL="82296" indent="0">
              <a:buNone/>
            </a:pPr>
            <a:r>
              <a:rPr lang="en-US" b="1" dirty="0"/>
              <a:t>I. Infection Control </a:t>
            </a:r>
            <a:endParaRPr lang="en-US" sz="3600" dirty="0"/>
          </a:p>
          <a:p>
            <a:pPr lvl="0"/>
            <a:r>
              <a:rPr lang="en-US" dirty="0"/>
              <a:t>For aerosol-generating procedures, use fitted respirator masks (N95 respirators, FFP2, or equivalent) (best practice). </a:t>
            </a:r>
            <a:endParaRPr lang="en-US" sz="4400" dirty="0"/>
          </a:p>
          <a:p>
            <a:pPr lvl="0"/>
            <a:r>
              <a:rPr lang="en-US" dirty="0"/>
              <a:t>Perform aerosol-generating procedures in negative pressure room (best practice). </a:t>
            </a:r>
            <a:endParaRPr lang="en-US" sz="4400" dirty="0"/>
          </a:p>
          <a:p>
            <a:pPr lvl="0"/>
            <a:r>
              <a:rPr lang="en-US" dirty="0"/>
              <a:t>For usual care for non-ventilated patients, use surgical/medical masks (weak recommendation). </a:t>
            </a:r>
            <a:endParaRPr lang="en-US" sz="4400" dirty="0"/>
          </a:p>
          <a:p>
            <a:pPr lvl="0"/>
            <a:r>
              <a:rPr lang="en-US" dirty="0"/>
              <a:t>For non-aerosol-generating procedures on ventilated patients, use surgical/medical masks (weak recommendation). </a:t>
            </a:r>
            <a:endParaRPr lang="en-US" sz="4400" dirty="0"/>
          </a:p>
          <a:p>
            <a:pPr lvl="0"/>
            <a:r>
              <a:rPr lang="en-US" dirty="0"/>
              <a:t>For intubation, use video-guided laryngoscopy over direct laryngoscopy (weak recommendation). </a:t>
            </a:r>
            <a:endParaRPr lang="en-US" sz="4400" dirty="0"/>
          </a:p>
          <a:p>
            <a:pPr lvl="0"/>
            <a:r>
              <a:rPr lang="en-US" dirty="0"/>
              <a:t>Intubation should be performed by provider most experienced with airway management (best practice). </a:t>
            </a:r>
            <a:endParaRPr lang="en-US" sz="4400" dirty="0"/>
          </a:p>
          <a:p>
            <a:pPr marL="82296" indent="0">
              <a:buNone/>
            </a:pPr>
            <a:r>
              <a:rPr lang="en-US" dirty="0"/>
              <a:t> </a:t>
            </a:r>
            <a:endParaRPr lang="en-US" sz="5400" dirty="0"/>
          </a:p>
          <a:p>
            <a:pPr marL="82296" indent="0">
              <a:buNone/>
            </a:pPr>
            <a:r>
              <a:rPr lang="en-US" b="1" dirty="0"/>
              <a:t>II. Laboratory Diagnosis and Specimens </a:t>
            </a:r>
            <a:endParaRPr lang="en-US" sz="3600" dirty="0"/>
          </a:p>
          <a:p>
            <a:pPr lvl="0"/>
            <a:r>
              <a:rPr lang="en-US" dirty="0"/>
              <a:t>For intubated and mechanically ventilated adults: </a:t>
            </a:r>
            <a:endParaRPr lang="en-US" sz="4400" dirty="0"/>
          </a:p>
          <a:p>
            <a:pPr lvl="1"/>
            <a:r>
              <a:rPr lang="en-US" dirty="0"/>
              <a:t>Obtain lower respiratory tract over nasopharyngeal/</a:t>
            </a:r>
            <a:r>
              <a:rPr lang="en-US" dirty="0" err="1"/>
              <a:t>oropharyngeal</a:t>
            </a:r>
            <a:r>
              <a:rPr lang="en-US" dirty="0"/>
              <a:t> samples (weak recommendation). </a:t>
            </a:r>
            <a:endParaRPr lang="en-US" sz="4000" dirty="0"/>
          </a:p>
          <a:p>
            <a:pPr lvl="1"/>
            <a:r>
              <a:rPr lang="en-US" dirty="0"/>
              <a:t>Obtain endotracheal aspirates over bronchial wash/</a:t>
            </a:r>
            <a:r>
              <a:rPr lang="en-US" dirty="0" err="1"/>
              <a:t>bronchoalveolar</a:t>
            </a:r>
            <a:r>
              <a:rPr lang="en-US" dirty="0"/>
              <a:t> lavage samples (weak recommendation).</a:t>
            </a:r>
            <a:endParaRPr lang="en-US" sz="4000" dirty="0"/>
          </a:p>
        </p:txBody>
      </p:sp>
    </p:spTree>
    <p:extLst>
      <p:ext uri="{BB962C8B-B14F-4D97-AF65-F5344CB8AC3E}">
        <p14:creationId xmlns:p14="http://schemas.microsoft.com/office/powerpoint/2010/main" val="32492892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546223"/>
            <a:ext cx="7239000" cy="715962"/>
          </a:xfrm>
        </p:spPr>
        <p:txBody>
          <a:bodyPr>
            <a:noAutofit/>
          </a:bodyPr>
          <a:lstStyle/>
          <a:p>
            <a:r>
              <a:rPr lang="en-US" sz="3000" dirty="0" smtClean="0">
                <a:solidFill>
                  <a:srgbClr val="000000"/>
                </a:solidFill>
                <a:effectLst/>
              </a:rPr>
              <a:t>Appendix 3: Surviving </a:t>
            </a:r>
            <a:r>
              <a:rPr lang="en-US" sz="3000" dirty="0">
                <a:solidFill>
                  <a:srgbClr val="000000"/>
                </a:solidFill>
                <a:effectLst/>
              </a:rPr>
              <a:t>Sepsis Campaign: Guidelines for the Management of COVID-19</a:t>
            </a:r>
            <a:br>
              <a:rPr lang="en-US" sz="3000" dirty="0">
                <a:solidFill>
                  <a:srgbClr val="000000"/>
                </a:solidFill>
                <a:effectLst/>
              </a:rPr>
            </a:br>
            <a:endParaRPr lang="en-US" sz="3000" dirty="0">
              <a:solidFill>
                <a:srgbClr val="000000"/>
              </a:solidFill>
            </a:endParaRPr>
          </a:p>
        </p:txBody>
      </p:sp>
      <p:sp>
        <p:nvSpPr>
          <p:cNvPr id="3" name="Content Placeholder 2"/>
          <p:cNvSpPr>
            <a:spLocks noGrp="1"/>
          </p:cNvSpPr>
          <p:nvPr>
            <p:ph idx="1"/>
          </p:nvPr>
        </p:nvSpPr>
        <p:spPr>
          <a:xfrm>
            <a:off x="1135185" y="1330569"/>
            <a:ext cx="7912100" cy="4953000"/>
          </a:xfrm>
        </p:spPr>
        <p:txBody>
          <a:bodyPr>
            <a:normAutofit fontScale="47500" lnSpcReduction="20000"/>
          </a:bodyPr>
          <a:lstStyle/>
          <a:p>
            <a:pPr marL="82296" indent="0">
              <a:buNone/>
            </a:pPr>
            <a:r>
              <a:rPr lang="en-US" b="1" dirty="0"/>
              <a:t>III. Supportive Care </a:t>
            </a:r>
            <a:endParaRPr lang="en-US" dirty="0"/>
          </a:p>
          <a:p>
            <a:pPr lvl="0"/>
            <a:r>
              <a:rPr lang="en-US" dirty="0"/>
              <a:t>Use dynamic parameters, skin temperature, capillary refilling time, and/or serum lactate over static parameters to assess fluid responsiveness (weak recommendation).</a:t>
            </a:r>
          </a:p>
          <a:p>
            <a:pPr lvl="0"/>
            <a:r>
              <a:rPr lang="en-US" dirty="0"/>
              <a:t>Use conservative over liberal fluid strategy (weak recommendation).</a:t>
            </a:r>
          </a:p>
          <a:p>
            <a:pPr lvl="0"/>
            <a:r>
              <a:rPr lang="en-US" dirty="0"/>
              <a:t>Use crystalloids over colloids (strong recommendation).</a:t>
            </a:r>
          </a:p>
          <a:p>
            <a:pPr lvl="0"/>
            <a:r>
              <a:rPr lang="en-US" dirty="0"/>
              <a:t>Use buffered/balanced crystalloids over unbalanced crystalloids (weak recommendation).</a:t>
            </a:r>
          </a:p>
          <a:p>
            <a:pPr lvl="0"/>
            <a:r>
              <a:rPr lang="en-US" dirty="0"/>
              <a:t>Do not use </a:t>
            </a:r>
            <a:r>
              <a:rPr lang="en-US" dirty="0" err="1"/>
              <a:t>hydroxyethyl</a:t>
            </a:r>
            <a:r>
              <a:rPr lang="en-US" dirty="0"/>
              <a:t> starches (strong recommendation).</a:t>
            </a:r>
          </a:p>
          <a:p>
            <a:pPr lvl="0"/>
            <a:r>
              <a:rPr lang="en-US" dirty="0"/>
              <a:t>Do not use gelatins (weak recommendation).</a:t>
            </a:r>
          </a:p>
          <a:p>
            <a:pPr lvl="0"/>
            <a:r>
              <a:rPr lang="en-US" dirty="0"/>
              <a:t>Do not use </a:t>
            </a:r>
            <a:r>
              <a:rPr lang="en-US" dirty="0" err="1"/>
              <a:t>dextrans</a:t>
            </a:r>
            <a:r>
              <a:rPr lang="en-US" dirty="0"/>
              <a:t> (weak recommendation).</a:t>
            </a:r>
          </a:p>
          <a:p>
            <a:pPr lvl="0"/>
            <a:r>
              <a:rPr lang="en-US" dirty="0"/>
              <a:t>Do not routinely use albumin for initial resuscitation (weak recommendation).</a:t>
            </a:r>
          </a:p>
          <a:p>
            <a:pPr lvl="0"/>
            <a:r>
              <a:rPr lang="en-US" dirty="0"/>
              <a:t>Use norepinephrine as first-line vasoactive agent (weak recommendation). </a:t>
            </a:r>
          </a:p>
          <a:p>
            <a:pPr lvl="0"/>
            <a:r>
              <a:rPr lang="en-US" dirty="0"/>
              <a:t>If norepinephrine not available, use vasopressin or epinephrine (weak recommendation). </a:t>
            </a:r>
          </a:p>
          <a:p>
            <a:pPr lvl="0"/>
            <a:r>
              <a:rPr lang="en-US" dirty="0"/>
              <a:t>Do not</a:t>
            </a:r>
            <a:r>
              <a:rPr lang="en-US" b="1" dirty="0"/>
              <a:t> </a:t>
            </a:r>
            <a:r>
              <a:rPr lang="en-US" dirty="0"/>
              <a:t>use dopamine if norepinephrine is available (strong recommendation). </a:t>
            </a:r>
          </a:p>
          <a:p>
            <a:pPr lvl="0"/>
            <a:r>
              <a:rPr lang="en-US" dirty="0"/>
              <a:t>Add vasopressin as second-line agent if target MAP can’t be achieved by norepinephrine alone (weak recommendation).</a:t>
            </a:r>
          </a:p>
          <a:p>
            <a:pPr lvl="0"/>
            <a:r>
              <a:rPr lang="en-US" dirty="0"/>
              <a:t>Titrate vasoactive agents to target MAP of 60-65 mmHg (weak recommendation). </a:t>
            </a:r>
          </a:p>
          <a:p>
            <a:pPr lvl="0"/>
            <a:r>
              <a:rPr lang="en-US" dirty="0"/>
              <a:t>For cardiac dysfunction and persistent </a:t>
            </a:r>
            <a:r>
              <a:rPr lang="en-US" dirty="0" err="1"/>
              <a:t>hypoperfusion</a:t>
            </a:r>
            <a:r>
              <a:rPr lang="en-US" dirty="0"/>
              <a:t> despite fluid resuscitation and norepinephrine, add </a:t>
            </a:r>
            <a:r>
              <a:rPr lang="en-US" dirty="0" err="1"/>
              <a:t>dobutamine</a:t>
            </a:r>
            <a:r>
              <a:rPr lang="en-US" dirty="0"/>
              <a:t> (weak recommendation). </a:t>
            </a:r>
          </a:p>
          <a:p>
            <a:pPr lvl="0"/>
            <a:r>
              <a:rPr lang="en-US" dirty="0"/>
              <a:t>For refractory shock, use low-dose corticosteroid therapy (weak recommendation). </a:t>
            </a:r>
          </a:p>
          <a:p>
            <a:pPr lvl="0"/>
            <a:r>
              <a:rPr lang="en-US" dirty="0"/>
              <a:t>Start supplemental O2 if SPO2 is &lt; 92% (weak recommendation) and if SPO2 is &lt; 90% (strong recommendation). </a:t>
            </a:r>
          </a:p>
          <a:p>
            <a:endParaRPr lang="en-US" dirty="0"/>
          </a:p>
        </p:txBody>
      </p:sp>
    </p:spTree>
    <p:extLst>
      <p:ext uri="{BB962C8B-B14F-4D97-AF65-F5344CB8AC3E}">
        <p14:creationId xmlns:p14="http://schemas.microsoft.com/office/powerpoint/2010/main" val="16040307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23" y="608746"/>
            <a:ext cx="7239000" cy="715962"/>
          </a:xfrm>
        </p:spPr>
        <p:txBody>
          <a:bodyPr>
            <a:noAutofit/>
          </a:bodyPr>
          <a:lstStyle/>
          <a:p>
            <a:r>
              <a:rPr lang="en-US" sz="3000" dirty="0" smtClean="0">
                <a:solidFill>
                  <a:srgbClr val="000000"/>
                </a:solidFill>
                <a:effectLst/>
              </a:rPr>
              <a:t>Appendix 3: Surviving </a:t>
            </a:r>
            <a:r>
              <a:rPr lang="en-US" sz="3000" dirty="0">
                <a:solidFill>
                  <a:srgbClr val="000000"/>
                </a:solidFill>
                <a:effectLst/>
              </a:rPr>
              <a:t>Sepsis Campaign: Guidelines for the Management of COVID-19</a:t>
            </a:r>
            <a:br>
              <a:rPr lang="en-US" sz="3000" dirty="0">
                <a:solidFill>
                  <a:srgbClr val="000000"/>
                </a:solidFill>
                <a:effectLst/>
              </a:rPr>
            </a:br>
            <a:endParaRPr lang="en-US" sz="3000" dirty="0">
              <a:solidFill>
                <a:srgbClr val="000000"/>
              </a:solidFill>
            </a:endParaRPr>
          </a:p>
        </p:txBody>
      </p:sp>
      <p:sp>
        <p:nvSpPr>
          <p:cNvPr id="3" name="Content Placeholder 2"/>
          <p:cNvSpPr>
            <a:spLocks noGrp="1"/>
          </p:cNvSpPr>
          <p:nvPr>
            <p:ph idx="1"/>
          </p:nvPr>
        </p:nvSpPr>
        <p:spPr>
          <a:xfrm>
            <a:off x="1079500" y="1447800"/>
            <a:ext cx="7854188" cy="5194300"/>
          </a:xfrm>
        </p:spPr>
        <p:txBody>
          <a:bodyPr>
            <a:normAutofit fontScale="40000" lnSpcReduction="20000"/>
          </a:bodyPr>
          <a:lstStyle/>
          <a:p>
            <a:pPr lvl="0"/>
            <a:r>
              <a:rPr lang="en-US" dirty="0"/>
              <a:t>Maintain SPO2 no higher than 96% (strong recommendation). </a:t>
            </a:r>
            <a:endParaRPr lang="en-US" sz="4400" dirty="0"/>
          </a:p>
          <a:p>
            <a:pPr lvl="0"/>
            <a:r>
              <a:rPr lang="en-US" dirty="0"/>
              <a:t>For acute hypoxemic respiratory failure despite conventional O2 therapy, use HFNC (weak recommendation). </a:t>
            </a:r>
            <a:endParaRPr lang="en-US" sz="4400" dirty="0"/>
          </a:p>
          <a:p>
            <a:pPr lvl="0"/>
            <a:r>
              <a:rPr lang="en-US" dirty="0"/>
              <a:t>In acute hypoxemic respiratory failure, used HFNC over NIPPV (weak recommendation). </a:t>
            </a:r>
            <a:endParaRPr lang="en-US" sz="4400" dirty="0"/>
          </a:p>
          <a:p>
            <a:pPr lvl="0"/>
            <a:r>
              <a:rPr lang="en-US" dirty="0"/>
              <a:t>If HFNC not available and no urgent indication for intubation, trial NIPPV with close monitoring (weak recommendation). </a:t>
            </a:r>
            <a:endParaRPr lang="en-US" sz="4400" dirty="0"/>
          </a:p>
          <a:p>
            <a:pPr lvl="0"/>
            <a:r>
              <a:rPr lang="en-US" dirty="0"/>
              <a:t>No recommendation regarding use of helmet NIPPV compared with mask NIPPV. </a:t>
            </a:r>
            <a:endParaRPr lang="en-US" sz="4400" dirty="0"/>
          </a:p>
          <a:p>
            <a:pPr lvl="0"/>
            <a:r>
              <a:rPr lang="en-US" dirty="0"/>
              <a:t>Recommend close monitoring for worsening of respiratory status (best practice). </a:t>
            </a:r>
            <a:endParaRPr lang="en-US" sz="4400" dirty="0"/>
          </a:p>
          <a:p>
            <a:pPr lvl="0"/>
            <a:r>
              <a:rPr lang="en-US" dirty="0"/>
              <a:t>Use low tidal volume ventilation (</a:t>
            </a:r>
            <a:r>
              <a:rPr lang="en-US" dirty="0" err="1"/>
              <a:t>Vt</a:t>
            </a:r>
            <a:r>
              <a:rPr lang="en-US" dirty="0"/>
              <a:t> 4-8 mL/kg) (strong recommendation). </a:t>
            </a:r>
            <a:endParaRPr lang="en-US" sz="4400" dirty="0"/>
          </a:p>
          <a:p>
            <a:pPr lvl="0"/>
            <a:r>
              <a:rPr lang="en-US" dirty="0"/>
              <a:t>Target plateau pressures (</a:t>
            </a:r>
            <a:r>
              <a:rPr lang="en-US" dirty="0" err="1"/>
              <a:t>Pplat</a:t>
            </a:r>
            <a:r>
              <a:rPr lang="en-US" dirty="0"/>
              <a:t>) of &lt; 30 cm H2O (strong recommendation). </a:t>
            </a:r>
            <a:endParaRPr lang="en-US" sz="4400" dirty="0"/>
          </a:p>
          <a:p>
            <a:pPr lvl="0"/>
            <a:r>
              <a:rPr lang="en-US" dirty="0"/>
              <a:t>For moderate to severe ARDS, use higher PEEP strategy (weak recommendation). </a:t>
            </a:r>
            <a:endParaRPr lang="en-US" sz="4400" dirty="0"/>
          </a:p>
          <a:p>
            <a:pPr lvl="0"/>
            <a:r>
              <a:rPr lang="en-US" dirty="0"/>
              <a:t>For ARDS, use conservative fluid strategy (weak recommendation). </a:t>
            </a:r>
            <a:endParaRPr lang="en-US" sz="4400" dirty="0"/>
          </a:p>
          <a:p>
            <a:pPr lvl="0"/>
            <a:r>
              <a:rPr lang="en-US" dirty="0"/>
              <a:t>For moderate to severe ARDS, use prone ventilation for 12 to 16 hours (weak recommendation). </a:t>
            </a:r>
            <a:endParaRPr lang="en-US" sz="4400" dirty="0"/>
          </a:p>
          <a:p>
            <a:pPr lvl="0"/>
            <a:r>
              <a:rPr lang="en-US" dirty="0"/>
              <a:t>For moderate to severe ARDS:</a:t>
            </a:r>
            <a:endParaRPr lang="en-US" sz="4400" dirty="0"/>
          </a:p>
          <a:p>
            <a:pPr lvl="1"/>
            <a:r>
              <a:rPr lang="en-US" dirty="0"/>
              <a:t>Use intermittent boluses of neuromuscular blocking agents over continuous infusion (weak recommendation).</a:t>
            </a:r>
            <a:endParaRPr lang="en-US" sz="4000" dirty="0"/>
          </a:p>
          <a:p>
            <a:pPr lvl="1"/>
            <a:r>
              <a:rPr lang="en-US" dirty="0"/>
              <a:t>If persistent ventilator </a:t>
            </a:r>
            <a:r>
              <a:rPr lang="en-US" dirty="0" err="1"/>
              <a:t>dyssynchrony</a:t>
            </a:r>
            <a:r>
              <a:rPr lang="en-US" dirty="0"/>
              <a:t>, use continuous NMBA infusion for up to 48 hours (weak recommendation). </a:t>
            </a:r>
            <a:endParaRPr lang="en-US" sz="4000" dirty="0"/>
          </a:p>
          <a:p>
            <a:pPr lvl="0"/>
            <a:r>
              <a:rPr lang="en-US" dirty="0"/>
              <a:t>Do not routinely use inhaled nitric oxide (strong recommendation). </a:t>
            </a:r>
            <a:endParaRPr lang="en-US" sz="4400" dirty="0"/>
          </a:p>
          <a:p>
            <a:pPr lvl="0"/>
            <a:r>
              <a:rPr lang="en-US" dirty="0"/>
              <a:t>In severe ARDS and hypoxemia, trial inhaled pulmonary vasodilator; if no rapid improvement, treatment should be tapered off (weak recommendation). </a:t>
            </a:r>
            <a:endParaRPr lang="en-US" sz="4400" dirty="0"/>
          </a:p>
          <a:p>
            <a:pPr lvl="0"/>
            <a:r>
              <a:rPr lang="en-US" dirty="0"/>
              <a:t>For hypoxemia despite optimizing ventilation, use recruitment maneuvers (weak recommendation). </a:t>
            </a:r>
            <a:endParaRPr lang="en-US" sz="4400" dirty="0"/>
          </a:p>
          <a:p>
            <a:pPr lvl="0"/>
            <a:r>
              <a:rPr lang="en-US" dirty="0"/>
              <a:t>For recruitment, do not</a:t>
            </a:r>
            <a:r>
              <a:rPr lang="en-US" b="1" dirty="0"/>
              <a:t> </a:t>
            </a:r>
            <a:r>
              <a:rPr lang="en-US" dirty="0"/>
              <a:t>use staircase (incremental PEEP) recruitment maneuvers (strong recommendation).</a:t>
            </a:r>
            <a:endParaRPr lang="en-US" sz="4400" dirty="0"/>
          </a:p>
          <a:p>
            <a:pPr lvl="0"/>
            <a:r>
              <a:rPr lang="en-US" dirty="0"/>
              <a:t>In refractory hypoxemia despite optimizing ventilation, rescue therapies, and </a:t>
            </a:r>
            <a:r>
              <a:rPr lang="en-US" dirty="0" err="1"/>
              <a:t>proning</a:t>
            </a:r>
            <a:r>
              <a:rPr lang="en-US" dirty="0"/>
              <a:t>, use </a:t>
            </a:r>
            <a:r>
              <a:rPr lang="en-US" dirty="0" err="1"/>
              <a:t>venovenous</a:t>
            </a:r>
            <a:r>
              <a:rPr lang="en-US" dirty="0"/>
              <a:t> ECMO (weak recommendation). </a:t>
            </a:r>
            <a:endParaRPr lang="en-US" sz="4400" dirty="0"/>
          </a:p>
          <a:p>
            <a:endParaRPr lang="en-US" dirty="0"/>
          </a:p>
        </p:txBody>
      </p:sp>
    </p:spTree>
    <p:extLst>
      <p:ext uri="{BB962C8B-B14F-4D97-AF65-F5344CB8AC3E}">
        <p14:creationId xmlns:p14="http://schemas.microsoft.com/office/powerpoint/2010/main" val="31673225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869" y="632192"/>
            <a:ext cx="7239000" cy="715962"/>
          </a:xfrm>
        </p:spPr>
        <p:txBody>
          <a:bodyPr>
            <a:noAutofit/>
          </a:bodyPr>
          <a:lstStyle/>
          <a:p>
            <a:r>
              <a:rPr lang="en-US" sz="3000" dirty="0" smtClean="0">
                <a:solidFill>
                  <a:srgbClr val="000000"/>
                </a:solidFill>
                <a:effectLst/>
              </a:rPr>
              <a:t>Appendix 3: Surviving </a:t>
            </a:r>
            <a:r>
              <a:rPr lang="en-US" sz="3000" dirty="0">
                <a:solidFill>
                  <a:srgbClr val="000000"/>
                </a:solidFill>
                <a:effectLst/>
              </a:rPr>
              <a:t>Sepsis Campaign: Guidelines for the Management of COVID-19</a:t>
            </a:r>
            <a:br>
              <a:rPr lang="en-US" sz="3000" dirty="0">
                <a:solidFill>
                  <a:srgbClr val="000000"/>
                </a:solidFill>
                <a:effectLst/>
              </a:rPr>
            </a:br>
            <a:endParaRPr lang="en-US" sz="3000" dirty="0">
              <a:solidFill>
                <a:srgbClr val="000000"/>
              </a:solidFill>
            </a:endParaRPr>
          </a:p>
        </p:txBody>
      </p:sp>
      <p:sp>
        <p:nvSpPr>
          <p:cNvPr id="3" name="Content Placeholder 2"/>
          <p:cNvSpPr>
            <a:spLocks noGrp="1"/>
          </p:cNvSpPr>
          <p:nvPr>
            <p:ph idx="1"/>
          </p:nvPr>
        </p:nvSpPr>
        <p:spPr>
          <a:xfrm>
            <a:off x="1181100" y="1447800"/>
            <a:ext cx="7752588" cy="4800600"/>
          </a:xfrm>
        </p:spPr>
        <p:txBody>
          <a:bodyPr>
            <a:normAutofit fontScale="55000" lnSpcReduction="20000"/>
          </a:bodyPr>
          <a:lstStyle/>
          <a:p>
            <a:pPr marL="82296" indent="0">
              <a:buNone/>
            </a:pPr>
            <a:r>
              <a:rPr lang="en-US" b="1" dirty="0"/>
              <a:t>IV. COVID-19 Therapy </a:t>
            </a:r>
            <a:endParaRPr lang="en-US" sz="3600" dirty="0"/>
          </a:p>
          <a:p>
            <a:pPr lvl="0"/>
            <a:r>
              <a:rPr lang="en-US" dirty="0"/>
              <a:t>In respiratory failure (without ARDS), do not routinely use systemic corticosteroids (weak recommendation). </a:t>
            </a:r>
            <a:endParaRPr lang="en-US" sz="4400" dirty="0"/>
          </a:p>
          <a:p>
            <a:pPr lvl="0"/>
            <a:r>
              <a:rPr lang="en-US" dirty="0"/>
              <a:t>In ARDS, use systemic corticosteroids (weak recommendation). </a:t>
            </a:r>
            <a:endParaRPr lang="en-US" sz="4400" dirty="0"/>
          </a:p>
          <a:p>
            <a:pPr lvl="0"/>
            <a:r>
              <a:rPr lang="en-US" dirty="0"/>
              <a:t>In respiratory failure, use empiric antimicrobials/antibacterial agents (weak recommendation). </a:t>
            </a:r>
            <a:endParaRPr lang="en-US" sz="4400" dirty="0"/>
          </a:p>
          <a:p>
            <a:pPr lvl="0"/>
            <a:r>
              <a:rPr lang="en-US" dirty="0"/>
              <a:t>For fever, use acetaminophen for temperature control (weak recommendation). </a:t>
            </a:r>
            <a:endParaRPr lang="en-US" sz="4400" dirty="0"/>
          </a:p>
          <a:p>
            <a:pPr lvl="0"/>
            <a:r>
              <a:rPr lang="en-US" dirty="0"/>
              <a:t>Do not routinely use IVIG (weak recommendation).</a:t>
            </a:r>
            <a:endParaRPr lang="en-US" sz="4400" dirty="0"/>
          </a:p>
          <a:p>
            <a:pPr lvl="0"/>
            <a:r>
              <a:rPr lang="en-US" dirty="0"/>
              <a:t>Do not routinely use convalescent plasma (weak recommendation). </a:t>
            </a:r>
            <a:endParaRPr lang="en-US" sz="4400" dirty="0"/>
          </a:p>
          <a:p>
            <a:pPr lvl="0"/>
            <a:r>
              <a:rPr lang="en-US" dirty="0"/>
              <a:t>In critically ill adults: </a:t>
            </a:r>
            <a:endParaRPr lang="en-US" sz="4400" dirty="0"/>
          </a:p>
          <a:p>
            <a:pPr lvl="1"/>
            <a:r>
              <a:rPr lang="en-US" dirty="0"/>
              <a:t>Do not routinely use </a:t>
            </a:r>
            <a:r>
              <a:rPr lang="en-US" dirty="0" err="1"/>
              <a:t>lopinavir</a:t>
            </a:r>
            <a:r>
              <a:rPr lang="en-US" dirty="0"/>
              <a:t>/ritonavir (weak recommendation). </a:t>
            </a:r>
            <a:endParaRPr lang="en-US" sz="4000" dirty="0"/>
          </a:p>
          <a:p>
            <a:pPr lvl="1"/>
            <a:r>
              <a:rPr lang="en-US" dirty="0"/>
              <a:t>Insufficient evidence</a:t>
            </a:r>
            <a:r>
              <a:rPr lang="en-US" b="1" dirty="0"/>
              <a:t> </a:t>
            </a:r>
            <a:r>
              <a:rPr lang="en-US" dirty="0"/>
              <a:t>on the use of other antiviral agents. </a:t>
            </a:r>
            <a:endParaRPr lang="en-US" sz="4000" dirty="0"/>
          </a:p>
          <a:p>
            <a:pPr lvl="0"/>
            <a:r>
              <a:rPr lang="en-US" dirty="0"/>
              <a:t>Insufficient evidence on the use of recombinant </a:t>
            </a:r>
            <a:r>
              <a:rPr lang="en-US" dirty="0" err="1"/>
              <a:t>rIFNs</a:t>
            </a:r>
            <a:r>
              <a:rPr lang="en-US" dirty="0"/>
              <a:t>. </a:t>
            </a:r>
            <a:endParaRPr lang="en-US" sz="4400" dirty="0"/>
          </a:p>
          <a:p>
            <a:pPr lvl="0"/>
            <a:r>
              <a:rPr lang="en-US" dirty="0"/>
              <a:t>Insufficient evidence</a:t>
            </a:r>
            <a:r>
              <a:rPr lang="en-US" b="1" dirty="0"/>
              <a:t> </a:t>
            </a:r>
            <a:r>
              <a:rPr lang="en-US" dirty="0"/>
              <a:t>on the use of </a:t>
            </a:r>
            <a:r>
              <a:rPr lang="en-US" dirty="0" err="1"/>
              <a:t>chloroquine</a:t>
            </a:r>
            <a:r>
              <a:rPr lang="en-US" dirty="0"/>
              <a:t> or </a:t>
            </a:r>
            <a:r>
              <a:rPr lang="en-US" dirty="0" err="1"/>
              <a:t>hydroxychloroquine</a:t>
            </a:r>
            <a:r>
              <a:rPr lang="en-US" dirty="0"/>
              <a:t>.</a:t>
            </a:r>
            <a:endParaRPr lang="en-US" sz="4000" dirty="0"/>
          </a:p>
          <a:p>
            <a:pPr lvl="0"/>
            <a:r>
              <a:rPr lang="en-US" dirty="0"/>
              <a:t>Insufficient evidence on the use of </a:t>
            </a:r>
            <a:r>
              <a:rPr lang="en-US" dirty="0" err="1"/>
              <a:t>tocilizumab</a:t>
            </a:r>
            <a:r>
              <a:rPr lang="en-US" dirty="0"/>
              <a:t>. </a:t>
            </a:r>
            <a:endParaRPr lang="en-US" sz="4000" dirty="0"/>
          </a:p>
          <a:p>
            <a:endParaRPr lang="en-US" dirty="0"/>
          </a:p>
        </p:txBody>
      </p:sp>
    </p:spTree>
    <p:extLst>
      <p:ext uri="{BB962C8B-B14F-4D97-AF65-F5344CB8AC3E}">
        <p14:creationId xmlns:p14="http://schemas.microsoft.com/office/powerpoint/2010/main" val="276943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Personal Protective Equipment</a:t>
            </a:r>
            <a:endParaRPr lang="en-US" dirty="0">
              <a:solidFill>
                <a:schemeClr val="tx1"/>
              </a:solidFill>
            </a:endParaRPr>
          </a:p>
        </p:txBody>
      </p:sp>
      <p:sp>
        <p:nvSpPr>
          <p:cNvPr id="3" name="Content Placeholder 2"/>
          <p:cNvSpPr>
            <a:spLocks noGrp="1"/>
          </p:cNvSpPr>
          <p:nvPr>
            <p:ph idx="1"/>
          </p:nvPr>
        </p:nvSpPr>
        <p:spPr>
          <a:xfrm>
            <a:off x="457200" y="1299302"/>
            <a:ext cx="8229600" cy="2960075"/>
          </a:xfrm>
        </p:spPr>
        <p:txBody>
          <a:bodyPr/>
          <a:lstStyle/>
          <a:p>
            <a:pPr marL="82296" indent="0">
              <a:buNone/>
            </a:pPr>
            <a:r>
              <a:rPr lang="en-US" dirty="0" smtClean="0"/>
              <a:t>When taking care of COVID-19 patients, please adhere to all of your institution’s policies regarding personal protective equipment (PPE)</a:t>
            </a:r>
          </a:p>
          <a:p>
            <a:pPr marL="82296" indent="0">
              <a:buNone/>
            </a:pPr>
            <a:endParaRPr lang="en-US" dirty="0" smtClean="0"/>
          </a:p>
          <a:p>
            <a:pPr marL="82296" indent="0">
              <a:buNone/>
            </a:pPr>
            <a:r>
              <a:rPr lang="en-US" dirty="0" smtClean="0"/>
              <a:t>To help others, you must </a:t>
            </a:r>
            <a:r>
              <a:rPr lang="en-US" dirty="0" smtClean="0">
                <a:solidFill>
                  <a:srgbClr val="FF0000"/>
                </a:solidFill>
              </a:rPr>
              <a:t>stay healthy </a:t>
            </a:r>
            <a:r>
              <a:rPr lang="en-US" dirty="0" smtClean="0"/>
              <a:t>yourself!</a:t>
            </a:r>
            <a:endParaRPr lang="en-US" dirty="0"/>
          </a:p>
        </p:txBody>
      </p:sp>
    </p:spTree>
    <p:extLst>
      <p:ext uri="{BB962C8B-B14F-4D97-AF65-F5344CB8AC3E}">
        <p14:creationId xmlns:p14="http://schemas.microsoft.com/office/powerpoint/2010/main" val="266463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Our Isolation Protocols</a:t>
            </a:r>
            <a:endParaRPr lang="en-US" dirty="0">
              <a:solidFill>
                <a:schemeClr val="tx1"/>
              </a:solidFill>
            </a:endParaRPr>
          </a:p>
        </p:txBody>
      </p:sp>
      <p:sp>
        <p:nvSpPr>
          <p:cNvPr id="3" name="Content Placeholder 2"/>
          <p:cNvSpPr>
            <a:spLocks noGrp="1"/>
          </p:cNvSpPr>
          <p:nvPr>
            <p:ph idx="1"/>
          </p:nvPr>
        </p:nvSpPr>
        <p:spPr>
          <a:xfrm>
            <a:off x="523631" y="1064847"/>
            <a:ext cx="8073292" cy="4781061"/>
          </a:xfrm>
        </p:spPr>
        <p:txBody>
          <a:bodyPr>
            <a:normAutofit fontScale="55000" lnSpcReduction="20000"/>
          </a:bodyPr>
          <a:lstStyle/>
          <a:p>
            <a:pPr algn="just"/>
            <a:endParaRPr lang="en-US" dirty="0"/>
          </a:p>
          <a:p>
            <a:pPr algn="just"/>
            <a:r>
              <a:rPr lang="en-US" dirty="0"/>
              <a:t>Admit to negative pressure room if available; if not enough negative pressure rooms available for all admitted COVID patients, preference given to non-intubated patients since their respiration is in an open system and they may require intubation </a:t>
            </a:r>
          </a:p>
          <a:p>
            <a:pPr algn="just"/>
            <a:r>
              <a:rPr lang="en-US" dirty="0" smtClean="0"/>
              <a:t>Patient </a:t>
            </a:r>
            <a:r>
              <a:rPr lang="en-US" dirty="0"/>
              <a:t>requires surgical mask when out of room for tests/procedures and when on HFNC </a:t>
            </a:r>
          </a:p>
          <a:p>
            <a:pPr algn="just"/>
            <a:r>
              <a:rPr lang="en-US" dirty="0" smtClean="0"/>
              <a:t>Patient </a:t>
            </a:r>
            <a:r>
              <a:rPr lang="en-US" dirty="0"/>
              <a:t>must remain in room with door closed </a:t>
            </a:r>
          </a:p>
          <a:p>
            <a:pPr algn="just"/>
            <a:r>
              <a:rPr lang="en-US" dirty="0" smtClean="0"/>
              <a:t>No </a:t>
            </a:r>
            <a:r>
              <a:rPr lang="en-US" dirty="0"/>
              <a:t>visitors unless comfort measures are being implemented – then, provide visitors with PPE and educate on procedures – one visitor at a time </a:t>
            </a:r>
          </a:p>
          <a:p>
            <a:pPr algn="just"/>
            <a:r>
              <a:rPr lang="en-US" dirty="0" smtClean="0"/>
              <a:t>Use </a:t>
            </a:r>
            <a:r>
              <a:rPr lang="en-US" dirty="0"/>
              <a:t>clear cassette drape/probe covers for portable imaging to minimize equipment contamination </a:t>
            </a:r>
          </a:p>
          <a:p>
            <a:pPr algn="just"/>
            <a:r>
              <a:rPr lang="en-US" dirty="0" smtClean="0"/>
              <a:t>Staff </a:t>
            </a:r>
            <a:r>
              <a:rPr lang="en-US" dirty="0"/>
              <a:t>require strict contact and droplet precautions </a:t>
            </a:r>
          </a:p>
          <a:p>
            <a:pPr algn="just"/>
            <a:r>
              <a:rPr lang="en-US" dirty="0" smtClean="0"/>
              <a:t>Nurses </a:t>
            </a:r>
            <a:r>
              <a:rPr lang="en-US" dirty="0"/>
              <a:t>to perform lab draws from lines to minimize contact among staff </a:t>
            </a:r>
          </a:p>
          <a:p>
            <a:pPr algn="just"/>
            <a:r>
              <a:rPr lang="en-US" dirty="0" smtClean="0"/>
              <a:t>Minimize </a:t>
            </a:r>
            <a:r>
              <a:rPr lang="en-US" dirty="0"/>
              <a:t>number of staff interacting with patients </a:t>
            </a:r>
          </a:p>
          <a:p>
            <a:pPr algn="just"/>
            <a:r>
              <a:rPr lang="en-US" dirty="0" smtClean="0"/>
              <a:t>Bundle </a:t>
            </a:r>
            <a:r>
              <a:rPr lang="en-US" dirty="0"/>
              <a:t>patient care duties to minimize number of interactions with patient by nurse (medications, vitals, I/</a:t>
            </a:r>
            <a:r>
              <a:rPr lang="en-US" dirty="0" err="1"/>
              <a:t>Os</a:t>
            </a:r>
            <a:r>
              <a:rPr lang="en-US" dirty="0"/>
              <a:t>, lab draws, meal service, </a:t>
            </a:r>
            <a:r>
              <a:rPr lang="en-US" dirty="0" err="1"/>
              <a:t>etc</a:t>
            </a:r>
            <a:r>
              <a:rPr lang="en-US" dirty="0"/>
              <a:t>) </a:t>
            </a:r>
          </a:p>
          <a:p>
            <a:pPr algn="just"/>
            <a:endParaRPr lang="en-US" dirty="0"/>
          </a:p>
        </p:txBody>
      </p:sp>
    </p:spTree>
    <p:extLst>
      <p:ext uri="{BB962C8B-B14F-4D97-AF65-F5344CB8AC3E}">
        <p14:creationId xmlns:p14="http://schemas.microsoft.com/office/powerpoint/2010/main" val="278719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ICU Admission for COVID-19</a:t>
            </a:r>
            <a:endParaRPr lang="en-US" dirty="0">
              <a:solidFill>
                <a:schemeClr val="tx1"/>
              </a:solidFill>
            </a:endParaRPr>
          </a:p>
        </p:txBody>
      </p:sp>
      <p:sp>
        <p:nvSpPr>
          <p:cNvPr id="3" name="Content Placeholder 2"/>
          <p:cNvSpPr>
            <a:spLocks noGrp="1"/>
          </p:cNvSpPr>
          <p:nvPr>
            <p:ph idx="1"/>
          </p:nvPr>
        </p:nvSpPr>
        <p:spPr>
          <a:xfrm>
            <a:off x="367323" y="1143002"/>
            <a:ext cx="8596923" cy="3679089"/>
          </a:xfrm>
        </p:spPr>
        <p:txBody>
          <a:bodyPr>
            <a:normAutofit/>
          </a:bodyPr>
          <a:lstStyle/>
          <a:p>
            <a:r>
              <a:rPr lang="en-US" dirty="0" smtClean="0"/>
              <a:t>Pneumonia with hypoxic respiratory failure</a:t>
            </a:r>
          </a:p>
          <a:p>
            <a:r>
              <a:rPr lang="en-US" dirty="0" smtClean="0"/>
              <a:t>Acute Respiratory Distress Syndrome (ARDS)</a:t>
            </a:r>
          </a:p>
          <a:p>
            <a:r>
              <a:rPr lang="en-US" dirty="0" smtClean="0"/>
              <a:t>Sepsis</a:t>
            </a:r>
          </a:p>
          <a:p>
            <a:r>
              <a:rPr lang="en-US" dirty="0" smtClean="0"/>
              <a:t>Septic shock</a:t>
            </a:r>
          </a:p>
          <a:p>
            <a:r>
              <a:rPr lang="en-US" dirty="0" smtClean="0"/>
              <a:t>Post cardiac arrest</a:t>
            </a:r>
          </a:p>
          <a:p>
            <a:endParaRPr lang="en-US" dirty="0"/>
          </a:p>
        </p:txBody>
      </p:sp>
    </p:spTree>
    <p:extLst>
      <p:ext uri="{BB962C8B-B14F-4D97-AF65-F5344CB8AC3E}">
        <p14:creationId xmlns:p14="http://schemas.microsoft.com/office/powerpoint/2010/main" val="676616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images lipoid pneumoni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3463</TotalTime>
  <Words>3944</Words>
  <Application>Microsoft Office PowerPoint</Application>
  <PresentationFormat>On-screen Show (4:3)</PresentationFormat>
  <Paragraphs>474</Paragraphs>
  <Slides>69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ＭＳ Ｐゴシック</vt:lpstr>
      <vt:lpstr>Arial</vt:lpstr>
      <vt:lpstr>Calibri</vt:lpstr>
      <vt:lpstr>Tahoma</vt:lpstr>
      <vt:lpstr>Wingdings</vt:lpstr>
      <vt:lpstr>2_images lipoid pneumonia</vt:lpstr>
      <vt:lpstr>A Neurosurgeon’s Guide to Pulmonary Critical Care for COVID-19</vt:lpstr>
      <vt:lpstr>PowerPoint Presentation</vt:lpstr>
      <vt:lpstr>Introduction</vt:lpstr>
      <vt:lpstr>Disclaimer</vt:lpstr>
      <vt:lpstr>Disclaimer</vt:lpstr>
      <vt:lpstr>COVID-19</vt:lpstr>
      <vt:lpstr>Personal Protective Equipment</vt:lpstr>
      <vt:lpstr>Our Isolation Protocols</vt:lpstr>
      <vt:lpstr>ICU Admission for COVID-19</vt:lpstr>
      <vt:lpstr>Pulmonary System</vt:lpstr>
      <vt:lpstr>Pulmonary Function</vt:lpstr>
      <vt:lpstr>Causes of Respiratory Symptoms</vt:lpstr>
      <vt:lpstr>Managing Hypoxia</vt:lpstr>
      <vt:lpstr>Managing Hypoxia</vt:lpstr>
      <vt:lpstr>Managing Hypoxia</vt:lpstr>
      <vt:lpstr>Bronchodilators</vt:lpstr>
      <vt:lpstr>Mechanical Ventilation</vt:lpstr>
      <vt:lpstr>Goals Of Mechanical Ventilation</vt:lpstr>
      <vt:lpstr>Ventilator Parameters</vt:lpstr>
      <vt:lpstr>Initiating Mechanical Ventilation</vt:lpstr>
      <vt:lpstr>Initiating Mechanical Ventilation</vt:lpstr>
      <vt:lpstr>Hemodynamic Effects of PPV</vt:lpstr>
      <vt:lpstr>Hemodynamic Effects of PPV</vt:lpstr>
      <vt:lpstr>Ventilator Airway Pressures</vt:lpstr>
      <vt:lpstr>PowerPoint Presentation</vt:lpstr>
      <vt:lpstr>Goals Of Mechanical Ventilation</vt:lpstr>
      <vt:lpstr>Acid-Base Management</vt:lpstr>
      <vt:lpstr>Acid-Base Management</vt:lpstr>
      <vt:lpstr>Acid-Base Management</vt:lpstr>
      <vt:lpstr>Acid-Base Management</vt:lpstr>
      <vt:lpstr>Berlin Definition of ARDS</vt:lpstr>
      <vt:lpstr>Barotrauma</vt:lpstr>
      <vt:lpstr>PowerPoint Presentation</vt:lpstr>
      <vt:lpstr>Rescue Therapy</vt:lpstr>
      <vt:lpstr>PowerPoint Presentation</vt:lpstr>
      <vt:lpstr>Proning- Contraindications</vt:lpstr>
      <vt:lpstr>Proning- Relative Contraindications</vt:lpstr>
      <vt:lpstr>Proning- Immediate Interruption</vt:lpstr>
      <vt:lpstr>Proning- Technique</vt:lpstr>
      <vt:lpstr>Proning- Technique</vt:lpstr>
      <vt:lpstr>Proning- Technique</vt:lpstr>
      <vt:lpstr>Proning- Technique</vt:lpstr>
      <vt:lpstr>Proning- Technique</vt:lpstr>
      <vt:lpstr>Proning- Technique</vt:lpstr>
      <vt:lpstr>Proning- Complications</vt:lpstr>
      <vt:lpstr>Proning Non-Ventilated Patients</vt:lpstr>
      <vt:lpstr>Recruitment Maneuvers</vt:lpstr>
      <vt:lpstr>Other Rescue Therapies</vt:lpstr>
      <vt:lpstr>Hemodynamic Goals in COVID-19</vt:lpstr>
      <vt:lpstr>ICU Procedures</vt:lpstr>
      <vt:lpstr>Shock</vt:lpstr>
      <vt:lpstr>PowerPoint Presentation</vt:lpstr>
      <vt:lpstr>2016 Sepsis Guidelines</vt:lpstr>
      <vt:lpstr>Treatment of Septic Shock</vt:lpstr>
      <vt:lpstr>Treatment of Septic Shock</vt:lpstr>
      <vt:lpstr>General Critical Care</vt:lpstr>
      <vt:lpstr>You May As Well Get Credit For This</vt:lpstr>
      <vt:lpstr>Critical Care Billing</vt:lpstr>
      <vt:lpstr>Critical Care Documentation</vt:lpstr>
      <vt:lpstr>Critical Care Billing</vt:lpstr>
      <vt:lpstr>Critical Care Billing</vt:lpstr>
      <vt:lpstr>The End</vt:lpstr>
      <vt:lpstr>Appendix 1: Vasoactive Drugs</vt:lpstr>
      <vt:lpstr>Appendix 1: Vasoactive Drugs</vt:lpstr>
      <vt:lpstr>Appendix 2: Sedative Drugs</vt:lpstr>
      <vt:lpstr>Appendix 3: Surviving Sepsis Campaign: Guidelines for the Management of COVID-19 </vt:lpstr>
      <vt:lpstr>Appendix 3: Surviving Sepsis Campaign: Guidelines for the Management of COVID-19 </vt:lpstr>
      <vt:lpstr>Appendix 3: Surviving Sepsis Campaign: Guidelines for the Management of COVID-19 </vt:lpstr>
      <vt:lpstr>Appendix 3: Surviving Sepsis Campaign: Guidelines for the Management of COVID-19 </vt:lpstr>
    </vt:vector>
  </TitlesOfParts>
  <Company>UHHS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ventilation – Thoracic surgery</dc:title>
  <dc:creator>Hejal, Rana</dc:creator>
  <cp:lastModifiedBy>Kathy M. Barry</cp:lastModifiedBy>
  <cp:revision>71</cp:revision>
  <dcterms:created xsi:type="dcterms:W3CDTF">2019-09-18T18:03:44Z</dcterms:created>
  <dcterms:modified xsi:type="dcterms:W3CDTF">2020-04-09T18:48:17Z</dcterms:modified>
</cp:coreProperties>
</file>