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  <p:sldMasterId id="2147483692" r:id="rId5"/>
    <p:sldMasterId id="2147483723" r:id="rId6"/>
    <p:sldMasterId id="2147483703" r:id="rId7"/>
    <p:sldMasterId id="2147483734" r:id="rId8"/>
  </p:sldMasterIdLst>
  <p:notesMasterIdLst>
    <p:notesMasterId r:id="rId21"/>
  </p:notesMasterIdLst>
  <p:sldIdLst>
    <p:sldId id="260" r:id="rId9"/>
    <p:sldId id="257" r:id="rId10"/>
    <p:sldId id="261" r:id="rId11"/>
    <p:sldId id="262" r:id="rId12"/>
    <p:sldId id="268" r:id="rId13"/>
    <p:sldId id="263" r:id="rId14"/>
    <p:sldId id="264" r:id="rId15"/>
    <p:sldId id="265" r:id="rId16"/>
    <p:sldId id="266" r:id="rId17"/>
    <p:sldId id="269" r:id="rId18"/>
    <p:sldId id="267" r:id="rId19"/>
    <p:sldId id="25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343A"/>
    <a:srgbClr val="001E62"/>
    <a:srgbClr val="A1D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7" autoAdjust="0"/>
    <p:restoredTop sz="94715"/>
  </p:normalViewPr>
  <p:slideViewPr>
    <p:cSldViewPr snapToGrid="0">
      <p:cViewPr varScale="1">
        <p:scale>
          <a:sx n="70" d="100"/>
          <a:sy n="70" d="100"/>
        </p:scale>
        <p:origin x="20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DC412-B107-46CD-A9A9-BB0483795BFB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26160-6F9B-497D-B5CC-F29A2C5EC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61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26160-6F9B-497D-B5CC-F29A2C5EC1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81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07" y="186506"/>
            <a:ext cx="3653444" cy="16874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2"/>
            <a:ext cx="4074837" cy="68580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4051376" y="12"/>
            <a:ext cx="975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342900">
              <a:buFont typeface="Arial" charset="0"/>
              <a:buChar char="•"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28700" indent="-342900">
              <a:buFont typeface="Arial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-342900">
              <a:buFont typeface="Arial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714500" indent="-342900">
              <a:buFont typeface="Arial" charset="0"/>
              <a:buChar char="•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1"/>
          <p:cNvSpPr>
            <a:spLocks noGrp="1"/>
          </p:cNvSpPr>
          <p:nvPr>
            <p:ph type="title"/>
          </p:nvPr>
        </p:nvSpPr>
        <p:spPr>
          <a:xfrm>
            <a:off x="491412" y="731520"/>
            <a:ext cx="3200400" cy="1546854"/>
          </a:xfrm>
        </p:spPr>
        <p:txBody>
          <a:bodyPr/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1"/>
          </p:nvPr>
        </p:nvSpPr>
        <p:spPr>
          <a:xfrm>
            <a:off x="849961" y="2519266"/>
            <a:ext cx="3628735" cy="3153746"/>
          </a:xfrm>
          <a:prstGeom prst="rect">
            <a:avLst/>
          </a:prstGeom>
          <a:solidFill>
            <a:srgbClr val="75787B"/>
          </a:solidFill>
        </p:spPr>
        <p:txBody>
          <a:bodyPr lIns="182880" tIns="182880" rIns="182880" bIns="18288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1238"/>
            <a:ext cx="98921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4528" y="638507"/>
            <a:ext cx="11362945" cy="2391772"/>
          </a:xfrm>
        </p:spPr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6168" y="3122353"/>
            <a:ext cx="1139070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67" y="4972757"/>
            <a:ext cx="3663170" cy="16931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 2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25398"/>
            <a:ext cx="12192000" cy="2641601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408" y="-25398"/>
            <a:ext cx="8348592" cy="26416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219455"/>
            <a:ext cx="3620525" cy="2151892"/>
          </a:xfrm>
          <a:prstGeom prst="rect">
            <a:avLst/>
          </a:prstGeom>
        </p:spPr>
      </p:pic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14528" y="2861056"/>
            <a:ext cx="11362945" cy="2146916"/>
          </a:xfrm>
        </p:spPr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06168" y="5320145"/>
            <a:ext cx="11390705" cy="11597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62464" cy="686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8236" y="4201345"/>
            <a:ext cx="716468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06112" y="1717499"/>
            <a:ext cx="7147221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07" y="186506"/>
            <a:ext cx="3653444" cy="16874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62464" cy="686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06112" y="1717498"/>
            <a:ext cx="7147221" cy="332599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77" y="186506"/>
            <a:ext cx="3653444" cy="16874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2438400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867984" y="4201345"/>
            <a:ext cx="8909488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2871893" y="1717499"/>
            <a:ext cx="8905579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" y="383982"/>
            <a:ext cx="2233297" cy="13267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Blue 1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685800"/>
            <a:ext cx="9753600" cy="236220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219200" y="3134360"/>
            <a:ext cx="9753600" cy="14122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851400"/>
            <a:ext cx="3759200" cy="1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81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893" y="365125"/>
            <a:ext cx="8814585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1893" y="1572768"/>
            <a:ext cx="8814585" cy="49560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893" y="365125"/>
            <a:ext cx="8814585" cy="9881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1893" y="1572768"/>
            <a:ext cx="8814585" cy="495604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894" y="365125"/>
            <a:ext cx="8814584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1893" y="1572768"/>
            <a:ext cx="5077291" cy="49560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242301" y="1572063"/>
            <a:ext cx="3444177" cy="495732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2834" y="4616982"/>
            <a:ext cx="1125811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1056" y="2133136"/>
            <a:ext cx="11230674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60" y="186506"/>
            <a:ext cx="3653444" cy="16874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1893" y="1572769"/>
            <a:ext cx="4264403" cy="495604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74225" y="1572769"/>
            <a:ext cx="4212253" cy="495604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871895" y="365125"/>
            <a:ext cx="8814584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1894" y="1589723"/>
            <a:ext cx="4334933" cy="82391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1" i="0"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71894" y="2540318"/>
            <a:ext cx="4334933" cy="398849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77760" y="1589723"/>
            <a:ext cx="4208718" cy="82391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1" i="0"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77760" y="2540318"/>
            <a:ext cx="4208718" cy="398849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871894" y="365125"/>
            <a:ext cx="8814584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71893" y="365125"/>
            <a:ext cx="8814585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871893" y="310896"/>
            <a:ext cx="8905240" cy="6217920"/>
          </a:xfrm>
        </p:spPr>
        <p:txBody>
          <a:bodyPr/>
          <a:lstStyle>
            <a:lvl1pPr marL="0" indent="0">
              <a:buFontTx/>
              <a:buNone/>
              <a:tabLst>
                <a:tab pos="2557463" algn="l"/>
              </a:tabLst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1572767"/>
            <a:ext cx="11125200" cy="38076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1572767"/>
            <a:ext cx="11125200" cy="380761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72767"/>
            <a:ext cx="11125200" cy="380761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800100" indent="-342900">
              <a:buFont typeface="Arial" charset="0"/>
              <a:buChar char="•"/>
              <a:defRPr/>
            </a:lvl2pPr>
            <a:lvl3pPr marL="1257300" indent="-342900">
              <a:buFont typeface="Arial" charset="0"/>
              <a:buChar char="•"/>
              <a:defRPr/>
            </a:lvl3pPr>
            <a:lvl4pPr marL="1657350" indent="-285750">
              <a:buFont typeface="Arial" charset="0"/>
              <a:buChar char="•"/>
              <a:defRPr/>
            </a:lvl4pPr>
            <a:lvl5pPr marL="2114550" indent="-285750">
              <a:buFont typeface="Arial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72767"/>
            <a:ext cx="6800851" cy="38076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9052" y="1572063"/>
            <a:ext cx="4019549" cy="4871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125"/>
            <a:ext cx="11106149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3" y="1572767"/>
            <a:ext cx="6781799" cy="3807615"/>
          </a:xfrm>
        </p:spPr>
        <p:txBody>
          <a:bodyPr/>
          <a:lstStyle>
            <a:lvl1pPr marL="0" indent="0">
              <a:buFontTx/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9052" y="1572063"/>
            <a:ext cx="4019549" cy="4871601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129" y="183168"/>
            <a:ext cx="3663170" cy="16931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1572769"/>
            <a:ext cx="5867400" cy="495604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52451" y="365125"/>
            <a:ext cx="11106149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52452" y="1573214"/>
            <a:ext cx="4933949" cy="380716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9723"/>
            <a:ext cx="5410200" cy="823912"/>
          </a:xfrm>
        </p:spPr>
        <p:txBody>
          <a:bodyPr anchor="t" anchorCtr="0"/>
          <a:lstStyle>
            <a:lvl1pPr marL="0" indent="0">
              <a:buNone/>
              <a:defRPr sz="2400" b="1" i="0"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40317"/>
            <a:ext cx="5410200" cy="284006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8400" y="1589723"/>
            <a:ext cx="5410200" cy="823912"/>
          </a:xfrm>
        </p:spPr>
        <p:txBody>
          <a:bodyPr anchor="t" anchorCtr="0"/>
          <a:lstStyle>
            <a:lvl1pPr marL="0" indent="0">
              <a:buNone/>
              <a:defRPr sz="2400" b="1" i="0"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8400" y="2540318"/>
            <a:ext cx="5410200" cy="398849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1501" y="365125"/>
            <a:ext cx="110871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3400" y="414338"/>
            <a:ext cx="11125200" cy="4629150"/>
          </a:xfrm>
        </p:spPr>
        <p:txBody>
          <a:bodyPr/>
          <a:lstStyle>
            <a:lvl1pPr marL="0" indent="0">
              <a:buFontTx/>
              <a:buNone/>
              <a:tabLst>
                <a:tab pos="2557463" algn="l"/>
              </a:tabLst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1572767"/>
            <a:ext cx="11125200" cy="38076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1572767"/>
            <a:ext cx="11125200" cy="380761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72767"/>
            <a:ext cx="11125200" cy="380761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90563" indent="-233363">
              <a:buFont typeface="Arial" charset="0"/>
              <a:buChar char="•"/>
              <a:tabLst/>
              <a:defRPr/>
            </a:lvl2pPr>
            <a:lvl3pPr marL="1157288" indent="-242888">
              <a:buFont typeface="Arial" charset="0"/>
              <a:buChar char="•"/>
              <a:tabLst/>
              <a:defRPr/>
            </a:lvl3pPr>
            <a:lvl4pPr marL="1603375" indent="-231775">
              <a:buFont typeface="Arial" charset="0"/>
              <a:buChar char="•"/>
              <a:tabLst/>
              <a:defRPr/>
            </a:lvl4pPr>
            <a:lvl5pPr marL="2071688" indent="-242888">
              <a:buFont typeface="Arial" charset="0"/>
              <a:buChar char="•"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72767"/>
            <a:ext cx="6800851" cy="38076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9052" y="1572063"/>
            <a:ext cx="4019549" cy="4871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365125"/>
            <a:ext cx="11106149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3" y="1572767"/>
            <a:ext cx="6781799" cy="3807615"/>
          </a:xfrm>
        </p:spPr>
        <p:txBody>
          <a:bodyPr/>
          <a:lstStyle>
            <a:lvl1pPr marL="0" indent="0">
              <a:buFontTx/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9052" y="1572063"/>
            <a:ext cx="4019549" cy="4871601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8960" y="2123899"/>
            <a:ext cx="11054080" cy="2391772"/>
          </a:xfrm>
        </p:spPr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60979" y="4607745"/>
            <a:ext cx="11081084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878" y="183168"/>
            <a:ext cx="3663170" cy="16931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1572769"/>
            <a:ext cx="5867400" cy="495604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52451" y="365125"/>
            <a:ext cx="11106149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52452" y="1573214"/>
            <a:ext cx="4933949" cy="380716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9723"/>
            <a:ext cx="5410200" cy="82391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 i="0"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40317"/>
            <a:ext cx="5410200" cy="284006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8400" y="1589723"/>
            <a:ext cx="5410200" cy="82391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 b="1" i="0">
                <a:latin typeface="Avenir LT Std 55 Roman" charset="0"/>
                <a:ea typeface="Avenir LT Std 55 Roman" charset="0"/>
                <a:cs typeface="Avenir LT Std 55 Roman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8400" y="2540318"/>
            <a:ext cx="5410200" cy="398849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2166" y="365125"/>
            <a:ext cx="11056435" cy="988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3400" y="414338"/>
            <a:ext cx="11125200" cy="4629150"/>
          </a:xfrm>
        </p:spPr>
        <p:txBody>
          <a:bodyPr/>
          <a:lstStyle>
            <a:lvl1pPr marL="0" indent="0">
              <a:buFontTx/>
              <a:buNone/>
              <a:tabLst>
                <a:tab pos="2557463" algn="l"/>
              </a:tabLst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skerville BT" panose="02020602070506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07" y="186506"/>
            <a:ext cx="3653444" cy="168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392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2834" y="4616982"/>
            <a:ext cx="1125811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1056" y="2133136"/>
            <a:ext cx="11230674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60" y="186506"/>
            <a:ext cx="3653444" cy="168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90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129" y="183168"/>
            <a:ext cx="3663170" cy="169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195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8960" y="2123899"/>
            <a:ext cx="11054080" cy="2391772"/>
          </a:xfrm>
        </p:spPr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60979" y="4607745"/>
            <a:ext cx="11081084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878" y="183168"/>
            <a:ext cx="3663170" cy="169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483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" y="204823"/>
            <a:ext cx="2020824" cy="120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18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" y="204823"/>
            <a:ext cx="2020824" cy="1208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0610" y="4201345"/>
            <a:ext cx="11249597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8764" y="1717499"/>
            <a:ext cx="11222181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382138"/>
            <a:ext cx="12192000" cy="47586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6307689"/>
            <a:ext cx="12192000" cy="7315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" y="6420409"/>
            <a:ext cx="9892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89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9538" y="4607218"/>
            <a:ext cx="900338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71893" y="2123372"/>
            <a:ext cx="8981440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714" y="186506"/>
            <a:ext cx="3653444" cy="168748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" y="0"/>
            <a:ext cx="2438400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964702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1270" y="4201345"/>
            <a:ext cx="10036204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45674" y="1080655"/>
            <a:ext cx="10031800" cy="3028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377696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354235" y="0"/>
            <a:ext cx="975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4" y="94254"/>
            <a:ext cx="1182186" cy="49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456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" y="94254"/>
            <a:ext cx="9892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954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2"/>
            <a:ext cx="4074837" cy="68580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051376" y="12"/>
            <a:ext cx="975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400">
                <a:latin typeface="+mn-lt"/>
              </a:defRPr>
            </a:lvl1pPr>
            <a:lvl2pPr marL="685800" indent="-342900">
              <a:buFont typeface="Arial" charset="0"/>
              <a:buChar char="•"/>
              <a:defRPr sz="2000">
                <a:latin typeface="+mn-lt"/>
              </a:defRPr>
            </a:lvl2pPr>
            <a:lvl3pPr marL="1028700" indent="-342900">
              <a:buFont typeface="Arial" charset="0"/>
              <a:buChar char="•"/>
              <a:defRPr sz="1800">
                <a:latin typeface="+mn-lt"/>
              </a:defRPr>
            </a:lvl3pPr>
            <a:lvl4pPr marL="1371600" indent="-342900">
              <a:buFont typeface="Arial" charset="0"/>
              <a:buChar char="•"/>
              <a:defRPr sz="1800">
                <a:latin typeface="+mn-lt"/>
              </a:defRPr>
            </a:lvl4pPr>
            <a:lvl5pPr marL="1714500" indent="-342900">
              <a:buFont typeface="Arial" charset="0"/>
              <a:buChar char="•"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1"/>
          <p:cNvSpPr>
            <a:spLocks noGrp="1"/>
          </p:cNvSpPr>
          <p:nvPr>
            <p:ph type="title"/>
          </p:nvPr>
        </p:nvSpPr>
        <p:spPr>
          <a:xfrm>
            <a:off x="491412" y="731520"/>
            <a:ext cx="3200400" cy="1546854"/>
          </a:xfrm>
        </p:spPr>
        <p:txBody>
          <a:bodyPr/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1"/>
          </p:nvPr>
        </p:nvSpPr>
        <p:spPr>
          <a:xfrm>
            <a:off x="849961" y="2519266"/>
            <a:ext cx="3628735" cy="3153746"/>
          </a:xfrm>
          <a:prstGeom prst="rect">
            <a:avLst/>
          </a:prstGeom>
          <a:solidFill>
            <a:srgbClr val="75787B"/>
          </a:solidFill>
        </p:spPr>
        <p:txBody>
          <a:bodyPr lIns="182880" tIns="182880" rIns="182880" bIns="18288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1238"/>
            <a:ext cx="98921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66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4528" y="638507"/>
            <a:ext cx="11362945" cy="2391772"/>
          </a:xfrm>
        </p:spPr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6168" y="3122353"/>
            <a:ext cx="1139070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67" y="4972757"/>
            <a:ext cx="3663170" cy="169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908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 2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25398"/>
            <a:ext cx="12192000" cy="4442852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t="1326" r="3001" b="18363"/>
          <a:stretch/>
        </p:blipFill>
        <p:spPr>
          <a:xfrm>
            <a:off x="4696496" y="-25398"/>
            <a:ext cx="7495504" cy="44045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10" y="270076"/>
            <a:ext cx="2990894" cy="1777665"/>
          </a:xfrm>
          <a:prstGeom prst="rect">
            <a:avLst/>
          </a:prstGeom>
        </p:spPr>
      </p:pic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14527" y="4800647"/>
            <a:ext cx="11362945" cy="1674159"/>
          </a:xfrm>
        </p:spPr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26542" y="2047741"/>
            <a:ext cx="4443412" cy="2099256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51057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Blue 2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25398"/>
            <a:ext cx="12192000" cy="4442852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t="1326" r="3001" b="18363"/>
          <a:stretch/>
        </p:blipFill>
        <p:spPr>
          <a:xfrm>
            <a:off x="0" y="13239"/>
            <a:ext cx="7495504" cy="44045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10" y="13239"/>
            <a:ext cx="2621284" cy="1557984"/>
          </a:xfrm>
          <a:prstGeom prst="rect">
            <a:avLst/>
          </a:prstGeom>
        </p:spPr>
      </p:pic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14527" y="4800647"/>
            <a:ext cx="11362945" cy="1674159"/>
          </a:xfrm>
        </p:spPr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808968" y="1783724"/>
            <a:ext cx="4069567" cy="2099256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12195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62464" cy="686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8236" y="4201345"/>
            <a:ext cx="716468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06112" y="1717499"/>
            <a:ext cx="7147221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07" y="186506"/>
            <a:ext cx="3653444" cy="168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003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962464" cy="686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706112" y="1717498"/>
            <a:ext cx="7147221" cy="33259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77" y="186506"/>
            <a:ext cx="3653444" cy="168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3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0610" y="4201345"/>
            <a:ext cx="11249597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8764" y="1717499"/>
            <a:ext cx="11222181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382138"/>
            <a:ext cx="12192000" cy="47586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 userDrawn="1"/>
        </p:nvSpPr>
        <p:spPr>
          <a:xfrm>
            <a:off x="0" y="6307689"/>
            <a:ext cx="12192000" cy="7315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" y="6420409"/>
            <a:ext cx="98921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2438400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867984" y="4201345"/>
            <a:ext cx="8909488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2871893" y="1717499"/>
            <a:ext cx="8905579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" y="383982"/>
            <a:ext cx="2233297" cy="13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451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Blue 1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685800"/>
            <a:ext cx="9753600" cy="236220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219200" y="3134360"/>
            <a:ext cx="9753600" cy="14122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851400"/>
            <a:ext cx="3759200" cy="1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9538" y="4607218"/>
            <a:ext cx="900338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71893" y="2123372"/>
            <a:ext cx="8981440" cy="23917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714" y="186506"/>
            <a:ext cx="3653444" cy="168748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" y="0"/>
            <a:ext cx="2438400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1270" y="4201345"/>
            <a:ext cx="10036204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75787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45674" y="1080655"/>
            <a:ext cx="10031800" cy="3028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377696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 userDrawn="1"/>
        </p:nvSpPr>
        <p:spPr>
          <a:xfrm>
            <a:off x="1354235" y="0"/>
            <a:ext cx="975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4" y="94254"/>
            <a:ext cx="1182186" cy="4917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1D6C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36474" y="4201345"/>
            <a:ext cx="803644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" y="94254"/>
            <a:ext cx="98921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36474" y="1717499"/>
            <a:ext cx="8016860" cy="2391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861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6" r:id="rId2"/>
    <p:sldLayoutId id="2147483680" r:id="rId3"/>
    <p:sldLayoutId id="2147483718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715" r:id="rId12"/>
    <p:sldLayoutId id="2147483689" r:id="rId13"/>
    <p:sldLayoutId id="2147483690" r:id="rId14"/>
    <p:sldLayoutId id="2147483691" r:id="rId15"/>
    <p:sldLayoutId id="2147483720" r:id="rId16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001E6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2871893" y="365125"/>
            <a:ext cx="8814585" cy="9881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1893" y="1572768"/>
            <a:ext cx="8814585" cy="4956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" y="0"/>
            <a:ext cx="2438400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" y="383982"/>
            <a:ext cx="2233297" cy="13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0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6" r:id="rId3"/>
    <p:sldLayoutId id="2147483698" r:id="rId4"/>
    <p:sldLayoutId id="2147483699" r:id="rId5"/>
    <p:sldLayoutId id="2147483700" r:id="rId6"/>
    <p:sldLayoutId id="2147483701" r:id="rId7"/>
    <p:sldLayoutId id="2147483702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1E62"/>
          </a:solidFill>
          <a:latin typeface="Baskerville BT" panose="02020602070506020303" pitchFamily="18" charset="0"/>
          <a:ea typeface="Baskerville BT" panose="02020602070506020303" pitchFamily="18" charset="0"/>
          <a:cs typeface="Baskerville BT" panose="02020602070506020303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72767"/>
            <a:ext cx="11125200" cy="3766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" y="5339223"/>
            <a:ext cx="2233297" cy="13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2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A1D6CA"/>
          </a:solidFill>
          <a:latin typeface="Baskerville BT" panose="02020602070506020303" pitchFamily="18" charset="0"/>
          <a:ea typeface="Baskerville BT" panose="02020602070506020303" pitchFamily="18" charset="0"/>
          <a:cs typeface="Baskerville BT" panose="02020602070506020303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6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6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4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533400" y="365125"/>
            <a:ext cx="11125200" cy="9881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72767"/>
            <a:ext cx="11125200" cy="3773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" y="5345849"/>
            <a:ext cx="2772129" cy="128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A1D6CA"/>
          </a:solidFill>
          <a:latin typeface="Baskerville BT" panose="02020602070506020303" pitchFamily="18" charset="0"/>
          <a:ea typeface="Baskerville BT" panose="02020602070506020303" pitchFamily="18" charset="0"/>
          <a:cs typeface="Baskerville BT" panose="02020602070506020303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6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6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400" kern="1200">
          <a:solidFill>
            <a:schemeClr val="bg1"/>
          </a:solidFill>
          <a:latin typeface="+mn-lt"/>
          <a:ea typeface="Avenir LT Std 55 Roman" charset="0"/>
          <a:cs typeface="Avenir LT Std 55 Roma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36474" y="1717499"/>
            <a:ext cx="8016860" cy="2391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1137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001E6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james.yu@med.usc.edu" TargetMode="External"/><Relationship Id="rId2" Type="http://schemas.openxmlformats.org/officeDocument/2006/relationships/hyperlink" Target="mailto:michelle.lin@med.usc.edu" TargetMode="Externa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2.jpeg"/><Relationship Id="rId4" Type="http://schemas.openxmlformats.org/officeDocument/2006/relationships/hyperlink" Target="mailto:Robert.briggs@med.usc.ed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cid:892DF4C1-4D94-4C32-8630-38FC95C26E91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Relationship Id="rId5" Type="http://schemas.openxmlformats.org/officeDocument/2006/relationships/image" Target="cid:2D6DF8E3-D17F-471E-AD26-7B956D4FCB84" TargetMode="Externa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89" y="4792599"/>
            <a:ext cx="12032511" cy="2065401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2023 CNS Virtual Residency Fair</a:t>
            </a:r>
            <a:br>
              <a:rPr lang="en-US" sz="3200" dirty="0"/>
            </a:br>
            <a:r>
              <a:rPr lang="en-US" sz="3200" dirty="0"/>
              <a:t>USC Keck School of Medicine</a:t>
            </a:r>
            <a:br>
              <a:rPr lang="en-US" sz="3200" dirty="0"/>
            </a:br>
            <a:endParaRPr lang="en-US" sz="2400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4763" y="2084169"/>
            <a:ext cx="4069567" cy="2099256"/>
          </a:xfrm>
        </p:spPr>
        <p:txBody>
          <a:bodyPr/>
          <a:lstStyle/>
          <a:p>
            <a:r>
              <a:rPr lang="en-US" sz="3200" dirty="0"/>
              <a:t>2021 CNS Virtual Residency Fair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Placeholder 5" descr="A view of a city&#10;&#10;Description automatically generated">
            <a:extLst>
              <a:ext uri="{FF2B5EF4-FFF2-40B4-BE49-F238E27FC236}">
                <a16:creationId xmlns:a16="http://schemas.microsoft.com/office/drawing/2014/main" id="{C368CC8C-7C4A-42B5-933C-7411F9A708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25" b="13625"/>
          <a:stretch>
            <a:fillRect/>
          </a:stretch>
        </p:blipFill>
        <p:spPr>
          <a:xfrm>
            <a:off x="15" y="-162827"/>
            <a:ext cx="12191985" cy="49150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07B732-041C-4209-8E59-451802C670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122"/>
          <a:stretch/>
        </p:blipFill>
        <p:spPr>
          <a:xfrm>
            <a:off x="284763" y="2790970"/>
            <a:ext cx="4187457" cy="193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29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 BT" panose="02020602070506020303" pitchFamily="18" charset="0"/>
              </a:rPr>
              <a:t>Why Should I Come to USC?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08C59D-9B2C-4321-99D1-65C6116D3F54}"/>
              </a:ext>
            </a:extLst>
          </p:cNvPr>
          <p:cNvSpPr txBox="1"/>
          <p:nvPr/>
        </p:nvSpPr>
        <p:spPr>
          <a:xfrm>
            <a:off x="3071480" y="1670600"/>
            <a:ext cx="793582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 want to be an </a:t>
            </a:r>
            <a:r>
              <a:rPr lang="en-US" sz="1600" b="1" dirty="0"/>
              <a:t>academic neurosurgeon.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6 active chairs trained 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Over half of us take </a:t>
            </a:r>
            <a:r>
              <a:rPr lang="en-US" sz="1600" i="1" dirty="0"/>
              <a:t>academic jobs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Well funded faculty, mentorship, R25 grant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2019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Stanford Epilepsy &gt; Academic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BNI Spine &gt; Academic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2020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Brigham Skull Base (Laws) &gt; Academic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Columbia (</a:t>
            </a:r>
            <a:r>
              <a:rPr lang="en-US" sz="1600" dirty="0" err="1"/>
              <a:t>Lenke</a:t>
            </a:r>
            <a:r>
              <a:rPr lang="en-US" sz="1600" dirty="0"/>
              <a:t>) Spine &gt; Academic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BNI Endovascular  &gt; Private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2021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Miami MIS Spine &gt; Private Practice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Stanford Open Vascular (Steinberg) &gt; Private Practice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UCSF Peds &gt; Academic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2022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Columbia Spine &gt; Academic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Brown Tumor/Deformity (</a:t>
            </a:r>
            <a:r>
              <a:rPr lang="en-US" sz="1600" dirty="0" err="1"/>
              <a:t>Gokaslan</a:t>
            </a:r>
            <a:r>
              <a:rPr lang="en-US" sz="1600" dirty="0"/>
              <a:t>) &gt; Naval Medical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Emory Open Vascular (Barrow) &gt; Academic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3" name="Picture 2" descr="A person wearing a hat&#10;&#10;Description automatically generated with low confidence">
            <a:extLst>
              <a:ext uri="{FF2B5EF4-FFF2-40B4-BE49-F238E27FC236}">
                <a16:creationId xmlns:a16="http://schemas.microsoft.com/office/drawing/2014/main" id="{C505D0E0-C689-23BD-EDC6-5D26B80E8D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420" y="1670600"/>
            <a:ext cx="3535413" cy="468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30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 BT" panose="02020602070506020303" pitchFamily="18" charset="0"/>
              </a:rPr>
              <a:t>Realities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566E80-1453-498E-836A-6A30ADFF41F5}"/>
              </a:ext>
            </a:extLst>
          </p:cNvPr>
          <p:cNvSpPr txBox="1"/>
          <p:nvPr/>
        </p:nvSpPr>
        <p:spPr>
          <a:xfrm>
            <a:off x="7838251" y="1778895"/>
            <a:ext cx="3848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We work hard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Cost of living vs salary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7" name="Picture 6" descr="A group of people on skis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2C3B6C84-F383-0158-0C5A-4B2CC520D2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227" r="1628" b="2933"/>
          <a:stretch/>
        </p:blipFill>
        <p:spPr>
          <a:xfrm>
            <a:off x="3846495" y="1635390"/>
            <a:ext cx="3848227" cy="2401139"/>
          </a:xfrm>
          <a:prstGeom prst="rect">
            <a:avLst/>
          </a:prstGeom>
        </p:spPr>
      </p:pic>
      <p:pic>
        <p:nvPicPr>
          <p:cNvPr id="9" name="Picture 8" descr="A group of people sitting in bleachers&#10;&#10;Description automatically generated">
            <a:extLst>
              <a:ext uri="{FF2B5EF4-FFF2-40B4-BE49-F238E27FC236}">
                <a16:creationId xmlns:a16="http://schemas.microsoft.com/office/drawing/2014/main" id="{D045E55D-588E-C127-CC8E-AC2BC9A7F3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5" r="194" b="27100"/>
          <a:stretch/>
        </p:blipFill>
        <p:spPr>
          <a:xfrm>
            <a:off x="3846496" y="3619045"/>
            <a:ext cx="3848227" cy="2873830"/>
          </a:xfrm>
          <a:prstGeom prst="rect">
            <a:avLst/>
          </a:prstGeom>
        </p:spPr>
      </p:pic>
      <p:pic>
        <p:nvPicPr>
          <p:cNvPr id="11" name="Picture 10" descr="A group of people on a boat&#10;&#10;Description automatically generated">
            <a:extLst>
              <a:ext uri="{FF2B5EF4-FFF2-40B4-BE49-F238E27FC236}">
                <a16:creationId xmlns:a16="http://schemas.microsoft.com/office/drawing/2014/main" id="{7AE19C1B-391A-CC0F-6B74-C7E63DA477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722" y="3580029"/>
            <a:ext cx="3935815" cy="2951861"/>
          </a:xfrm>
          <a:prstGeom prst="rect">
            <a:avLst/>
          </a:prstGeom>
        </p:spPr>
      </p:pic>
      <p:pic>
        <p:nvPicPr>
          <p:cNvPr id="13" name="Picture 12" descr="A group of people climbing on a rock wall&#10;&#10;Description automatically generated with low confidence">
            <a:extLst>
              <a:ext uri="{FF2B5EF4-FFF2-40B4-BE49-F238E27FC236}">
                <a16:creationId xmlns:a16="http://schemas.microsoft.com/office/drawing/2014/main" id="{F55EF3DE-73C2-EB61-5D78-0D9CAC339E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8" t="14898" r="12481" b="16450"/>
          <a:stretch/>
        </p:blipFill>
        <p:spPr>
          <a:xfrm rot="16200000">
            <a:off x="-308621" y="2337759"/>
            <a:ext cx="4857484" cy="345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14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Resources</a:t>
            </a:r>
            <a:endParaRPr lang="en-US" dirty="0">
              <a:latin typeface="Baskerville BT" panose="02020602070506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B55445-78A7-4953-A7AC-B6EFB334FA72}"/>
              </a:ext>
            </a:extLst>
          </p:cNvPr>
          <p:cNvSpPr txBox="1"/>
          <p:nvPr/>
        </p:nvSpPr>
        <p:spPr>
          <a:xfrm>
            <a:off x="343278" y="1845870"/>
            <a:ext cx="620992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Resident-run Instagram 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en-US" sz="1900" dirty="0" err="1">
                <a:solidFill>
                  <a:schemeClr val="bg1"/>
                </a:solidFill>
              </a:rPr>
              <a:t>usc_neurosurgery_residency</a:t>
            </a:r>
            <a:endParaRPr lang="en-US" sz="19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Program Overview Video on </a:t>
            </a:r>
            <a:r>
              <a:rPr lang="en-US" sz="2000" dirty="0" err="1">
                <a:solidFill>
                  <a:schemeClr val="bg1"/>
                </a:solidFill>
              </a:rPr>
              <a:t>Youtube</a:t>
            </a:r>
            <a:endParaRPr lang="en-US" sz="2000" dirty="0">
              <a:solidFill>
                <a:schemeClr val="bg1"/>
              </a:solidFill>
            </a:endParaRP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https://www.youtube.com/watch?v=9HVlAj5p320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“USC Neurological Surgery Residency Training Program”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Contacts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Michelle Lin (</a:t>
            </a:r>
            <a:r>
              <a:rPr lang="en-US" sz="19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michelle.lin@med.usc.edu</a:t>
            </a:r>
            <a:r>
              <a:rPr lang="en-US" sz="1900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James Yu (</a:t>
            </a:r>
            <a:r>
              <a:rPr lang="en-US" sz="19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james.yu@med.usc.edu</a:t>
            </a:r>
            <a:r>
              <a:rPr lang="en-US" sz="1900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Grady Briggs (</a:t>
            </a:r>
            <a:r>
              <a:rPr lang="en-US" sz="1900" u="sng" dirty="0">
                <a:solidFill>
                  <a:schemeClr val="bg1"/>
                </a:solidFill>
              </a:rPr>
              <a:t>r</a:t>
            </a:r>
            <a:r>
              <a:rPr lang="en-US" sz="19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obert.briggs@med.usc.edu</a:t>
            </a:r>
            <a:r>
              <a:rPr lang="en-US" sz="19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8" name="Content Placeholder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7040330-1AFD-D86C-2EF3-0D7058D49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" t="-240" r="6375" b="240"/>
          <a:stretch/>
        </p:blipFill>
        <p:spPr>
          <a:xfrm>
            <a:off x="6270170" y="1534255"/>
            <a:ext cx="5578551" cy="4541869"/>
          </a:xfrm>
        </p:spPr>
      </p:pic>
    </p:spTree>
    <p:extLst>
      <p:ext uri="{BB962C8B-B14F-4D97-AF65-F5344CB8AC3E}">
        <p14:creationId xmlns:p14="http://schemas.microsoft.com/office/powerpoint/2010/main" val="1580789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Baskerville BT" panose="02020602070506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+mn-lt"/>
            </a:endParaRPr>
          </a:p>
        </p:txBody>
      </p:sp>
      <p:pic>
        <p:nvPicPr>
          <p:cNvPr id="4" name="Picture 3" descr="A group of people posing for a photo with a dog&#10;&#10;Description automatically generated">
            <a:extLst>
              <a:ext uri="{FF2B5EF4-FFF2-40B4-BE49-F238E27FC236}">
                <a16:creationId xmlns:a16="http://schemas.microsoft.com/office/drawing/2014/main" id="{87A8C2FE-F041-47B4-A6B8-5885EA55F3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" t="11996" b="139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0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 BT" panose="02020602070506020303" pitchFamily="18" charset="0"/>
              </a:rPr>
              <a:t>Whereabouts</a:t>
            </a:r>
          </a:p>
        </p:txBody>
      </p:sp>
      <p:pic>
        <p:nvPicPr>
          <p:cNvPr id="18" name="Content Placeholder 6">
            <a:extLst>
              <a:ext uri="{FF2B5EF4-FFF2-40B4-BE49-F238E27FC236}">
                <a16:creationId xmlns:a16="http://schemas.microsoft.com/office/drawing/2014/main" id="{82A7984D-BD26-4EF6-82D3-37FB21313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98" b="2001"/>
          <a:stretch/>
        </p:blipFill>
        <p:spPr>
          <a:xfrm>
            <a:off x="122682" y="1775104"/>
            <a:ext cx="5906953" cy="4991440"/>
          </a:xfrm>
          <a:ln w="28575">
            <a:solidFill>
              <a:schemeClr val="tx1"/>
            </a:solidFill>
          </a:ln>
        </p:spPr>
      </p:pic>
      <p:sp>
        <p:nvSpPr>
          <p:cNvPr id="19" name="5-Point Star 7">
            <a:extLst>
              <a:ext uri="{FF2B5EF4-FFF2-40B4-BE49-F238E27FC236}">
                <a16:creationId xmlns:a16="http://schemas.microsoft.com/office/drawing/2014/main" id="{557DE1D4-BE26-4B5E-A0F6-66B2969CFF23}"/>
              </a:ext>
            </a:extLst>
          </p:cNvPr>
          <p:cNvSpPr/>
          <p:nvPr/>
        </p:nvSpPr>
        <p:spPr>
          <a:xfrm>
            <a:off x="2988159" y="3261386"/>
            <a:ext cx="182880" cy="169958"/>
          </a:xfrm>
          <a:prstGeom prst="star5">
            <a:avLst/>
          </a:prstGeom>
          <a:solidFill>
            <a:srgbClr val="93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8">
            <a:extLst>
              <a:ext uri="{FF2B5EF4-FFF2-40B4-BE49-F238E27FC236}">
                <a16:creationId xmlns:a16="http://schemas.microsoft.com/office/drawing/2014/main" id="{DA4D00A1-10E1-44D3-95A4-5506E2EF44AF}"/>
              </a:ext>
            </a:extLst>
          </p:cNvPr>
          <p:cNvSpPr/>
          <p:nvPr/>
        </p:nvSpPr>
        <p:spPr>
          <a:xfrm>
            <a:off x="3571609" y="3574089"/>
            <a:ext cx="182880" cy="169958"/>
          </a:xfrm>
          <a:prstGeom prst="star5">
            <a:avLst/>
          </a:prstGeom>
          <a:solidFill>
            <a:srgbClr val="93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9">
            <a:extLst>
              <a:ext uri="{FF2B5EF4-FFF2-40B4-BE49-F238E27FC236}">
                <a16:creationId xmlns:a16="http://schemas.microsoft.com/office/drawing/2014/main" id="{CA8EE6AA-9742-4C97-9910-D9E26AEAA9D9}"/>
              </a:ext>
            </a:extLst>
          </p:cNvPr>
          <p:cNvSpPr/>
          <p:nvPr/>
        </p:nvSpPr>
        <p:spPr>
          <a:xfrm>
            <a:off x="3645299" y="3500332"/>
            <a:ext cx="182880" cy="169958"/>
          </a:xfrm>
          <a:prstGeom prst="star5">
            <a:avLst/>
          </a:prstGeom>
          <a:solidFill>
            <a:srgbClr val="93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43CAF15-BC5D-41C2-B526-AC979FF2B88C}"/>
              </a:ext>
            </a:extLst>
          </p:cNvPr>
          <p:cNvCxnSpPr>
            <a:cxnSpLocks/>
            <a:stCxn id="19" idx="4"/>
            <a:endCxn id="26" idx="1"/>
          </p:cNvCxnSpPr>
          <p:nvPr/>
        </p:nvCxnSpPr>
        <p:spPr>
          <a:xfrm>
            <a:off x="3171039" y="3326304"/>
            <a:ext cx="3001247" cy="5228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BF855D8-C5AE-4590-AEF2-D4AFC964F4B0}"/>
              </a:ext>
            </a:extLst>
          </p:cNvPr>
          <p:cNvCxnSpPr>
            <a:cxnSpLocks/>
            <a:stCxn id="20" idx="3"/>
            <a:endCxn id="27" idx="1"/>
          </p:cNvCxnSpPr>
          <p:nvPr/>
        </p:nvCxnSpPr>
        <p:spPr>
          <a:xfrm>
            <a:off x="3719562" y="3744047"/>
            <a:ext cx="2442743" cy="2078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56248B-CD64-47B8-B07A-9072A04667CC}"/>
              </a:ext>
            </a:extLst>
          </p:cNvPr>
          <p:cNvCxnSpPr>
            <a:cxnSpLocks/>
            <a:stCxn id="21" idx="4"/>
            <a:endCxn id="25" idx="1"/>
          </p:cNvCxnSpPr>
          <p:nvPr/>
        </p:nvCxnSpPr>
        <p:spPr>
          <a:xfrm flipV="1">
            <a:off x="3828179" y="2311237"/>
            <a:ext cx="2334188" cy="12540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1DC96B52-D647-4EAF-A3CF-1D1D935EA3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411"/>
          <a:stretch/>
        </p:blipFill>
        <p:spPr>
          <a:xfrm>
            <a:off x="6162367" y="1768965"/>
            <a:ext cx="2816533" cy="108454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1D79C90-CD22-4574-AF9A-7EA0C2787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86" y="2922436"/>
            <a:ext cx="1560711" cy="185334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B4B0CF2-0656-43D4-94D0-05DFF24EFA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45" r="6643" b="5276"/>
          <a:stretch/>
        </p:blipFill>
        <p:spPr>
          <a:xfrm>
            <a:off x="6162305" y="4826020"/>
            <a:ext cx="1672889" cy="199232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4757520-EAE5-4C62-80A6-418AFC56ACD0}"/>
              </a:ext>
            </a:extLst>
          </p:cNvPr>
          <p:cNvSpPr txBox="1"/>
          <p:nvPr/>
        </p:nvSpPr>
        <p:spPr>
          <a:xfrm>
            <a:off x="270853" y="2164414"/>
            <a:ext cx="1512952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UCLA, Cedars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D0DC161-211F-4D19-979F-4F19521AA3D6}"/>
              </a:ext>
            </a:extLst>
          </p:cNvPr>
          <p:cNvCxnSpPr>
            <a:cxnSpLocks/>
          </p:cNvCxnSpPr>
          <p:nvPr/>
        </p:nvCxnSpPr>
        <p:spPr>
          <a:xfrm>
            <a:off x="1059891" y="2550787"/>
            <a:ext cx="868287" cy="87821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16DFAB2-6747-456B-B9E2-84DB8C5BC417}"/>
              </a:ext>
            </a:extLst>
          </p:cNvPr>
          <p:cNvSpPr txBox="1"/>
          <p:nvPr/>
        </p:nvSpPr>
        <p:spPr>
          <a:xfrm>
            <a:off x="8122343" y="3098710"/>
            <a:ext cx="300976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Lincoln Heights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Downtown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Arts District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Silverlake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Echo Park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Los Feliz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Pasadena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Culver City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Larchmont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B221B1-B391-2500-588D-AF3DC77853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53" t="14792" r="65297" b="77152"/>
          <a:stretch/>
        </p:blipFill>
        <p:spPr>
          <a:xfrm>
            <a:off x="6162305" y="6326981"/>
            <a:ext cx="1672889" cy="44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52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 BT" panose="02020602070506020303" pitchFamily="18" charset="0"/>
              </a:rPr>
              <a:t>Program Highlights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2615BE-0F22-414F-BA5F-099FEFE65F2E}"/>
              </a:ext>
            </a:extLst>
          </p:cNvPr>
          <p:cNvSpPr txBox="1"/>
          <p:nvPr/>
        </p:nvSpPr>
        <p:spPr>
          <a:xfrm>
            <a:off x="487836" y="2026226"/>
            <a:ext cx="4459640" cy="200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Los Angeles General Medical Center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Largest safety net hospital for Los Angeles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Busy Level 1 county trauma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USC Keck Medical Center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Private hospital, no 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State of the art cranial and spine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Doximity #13 by Reputation</a:t>
            </a:r>
          </a:p>
        </p:txBody>
      </p:sp>
      <p:pic>
        <p:nvPicPr>
          <p:cNvPr id="6" name="Picture 5" descr="A picture containing indoor, table, floor, person&#10;&#10;Description automatically generated">
            <a:extLst>
              <a:ext uri="{FF2B5EF4-FFF2-40B4-BE49-F238E27FC236}">
                <a16:creationId xmlns:a16="http://schemas.microsoft.com/office/drawing/2014/main" id="{D0782BAB-E2A1-4FC3-8CD7-E587D3B443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0" b="32683"/>
          <a:stretch/>
        </p:blipFill>
        <p:spPr>
          <a:xfrm>
            <a:off x="487836" y="4040471"/>
            <a:ext cx="5778210" cy="2567108"/>
          </a:xfrm>
          <a:prstGeom prst="rect">
            <a:avLst/>
          </a:prstGeom>
        </p:spPr>
      </p:pic>
      <p:pic>
        <p:nvPicPr>
          <p:cNvPr id="7" name="Picture 6" descr="A group of surgeons performing a surgery&#10;&#10;Description automatically generated with low confidence">
            <a:extLst>
              <a:ext uri="{FF2B5EF4-FFF2-40B4-BE49-F238E27FC236}">
                <a16:creationId xmlns:a16="http://schemas.microsoft.com/office/drawing/2014/main" id="{B986753C-69D5-DD62-B5D2-1A08FE0CC6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246" y="1485644"/>
            <a:ext cx="3474840" cy="512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4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 BT" panose="02020602070506020303" pitchFamily="18" charset="0"/>
              </a:rPr>
              <a:t>Program Highlights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44AE37-20EF-4DB7-B7B3-8EE537DA723A}"/>
              </a:ext>
            </a:extLst>
          </p:cNvPr>
          <p:cNvSpPr txBox="1"/>
          <p:nvPr/>
        </p:nvSpPr>
        <p:spPr>
          <a:xfrm>
            <a:off x="5831999" y="2025477"/>
            <a:ext cx="6255224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PGY1</a:t>
            </a:r>
            <a:r>
              <a:rPr lang="en-US" sz="2000" dirty="0"/>
              <a:t>: 9 months in neurosurgery ICU (</a:t>
            </a:r>
            <a:r>
              <a:rPr lang="en-US" sz="2000" i="1" u="sng" dirty="0"/>
              <a:t>PGY2 elsewhere</a:t>
            </a:r>
            <a:r>
              <a:rPr lang="en-US" sz="20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Run the ICU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EVDs, lumbar drains, start getting into 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PGY2</a:t>
            </a:r>
            <a:r>
              <a:rPr lang="en-US" sz="2000" dirty="0"/>
              <a:t>: County junior, learn to operate (</a:t>
            </a:r>
            <a:r>
              <a:rPr lang="en-US" sz="2000" i="1" u="sng" dirty="0"/>
              <a:t>PGY4 elsewhere</a:t>
            </a:r>
            <a:r>
              <a:rPr lang="en-US" sz="20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Independent in straightforward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PGY3: </a:t>
            </a:r>
            <a:r>
              <a:rPr lang="en-US" sz="2000" dirty="0"/>
              <a:t>Endovascular, Spine, CHLA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PGY4: </a:t>
            </a:r>
            <a:r>
              <a:rPr lang="en-US" sz="2000" dirty="0"/>
              <a:t>Keck cranial, County Integrated Spine, Stereotactic radiosurgery/peripheral nerve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PGY5</a:t>
            </a:r>
            <a:r>
              <a:rPr lang="en-US" sz="2000" dirty="0"/>
              <a:t>: Keck chief (</a:t>
            </a:r>
            <a:r>
              <a:rPr lang="en-US" sz="2000" i="1" u="sng" dirty="0"/>
              <a:t>PGY6/7 “chief year” elsewhere</a:t>
            </a:r>
            <a:r>
              <a:rPr lang="en-US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PGY6</a:t>
            </a:r>
            <a:r>
              <a:rPr lang="en-US" sz="2000" dirty="0"/>
              <a:t>: Elective year 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R25 research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Enfolded fellowships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PGY7</a:t>
            </a:r>
            <a:r>
              <a:rPr lang="en-US" sz="2000" dirty="0"/>
              <a:t>: County chief (</a:t>
            </a:r>
            <a:r>
              <a:rPr lang="en-US" sz="2000" i="1" u="sng" dirty="0"/>
              <a:t>first-year attending elsewhere</a:t>
            </a:r>
            <a:r>
              <a:rPr lang="en-US" sz="20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“Transition to Practice”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u="sng" dirty="0"/>
              <a:t>Unrivaled</a:t>
            </a:r>
            <a:r>
              <a:rPr lang="en-US" sz="1600" b="1" dirty="0"/>
              <a:t> autonomy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New: Flexible 6/7 Model for PGY7 Fellowships</a:t>
            </a:r>
          </a:p>
        </p:txBody>
      </p:sp>
      <p:pic>
        <p:nvPicPr>
          <p:cNvPr id="7" name="Picture 6" descr="A picture containing medical equipment, medical, room, healthcare&#10;&#10;Description automatically generated">
            <a:extLst>
              <a:ext uri="{FF2B5EF4-FFF2-40B4-BE49-F238E27FC236}">
                <a16:creationId xmlns:a16="http://schemas.microsoft.com/office/drawing/2014/main" id="{B8157D6E-633B-06B8-0782-516778802E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8396" y="2346235"/>
            <a:ext cx="4438403" cy="332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81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 BT" panose="02020602070506020303" pitchFamily="18" charset="0"/>
              </a:rPr>
              <a:t>Faculty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20F9CC-7912-451B-8316-DDC423EA5C26}"/>
              </a:ext>
            </a:extLst>
          </p:cNvPr>
          <p:cNvSpPr txBox="1"/>
          <p:nvPr/>
        </p:nvSpPr>
        <p:spPr>
          <a:xfrm>
            <a:off x="2699736" y="1894718"/>
            <a:ext cx="84205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17 clinical faculty + 2 neurology-trained endovascular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Leaders in vascular, tumor, spine, functional, and pediatrics </a:t>
            </a:r>
            <a:br>
              <a:rPr lang="en-US" sz="2400" dirty="0"/>
            </a:br>
            <a:r>
              <a:rPr lang="en-US" sz="2400" dirty="0"/>
              <a:t>sub-specialties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Among the most stable programs in neurosurgery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FC49FB-631E-4276-8857-26126573E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226" y="3601688"/>
            <a:ext cx="1733736" cy="18724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F4E81B-CDED-49F6-A8E7-7A75C3E1117F}"/>
              </a:ext>
            </a:extLst>
          </p:cNvPr>
          <p:cNvSpPr txBox="1"/>
          <p:nvPr/>
        </p:nvSpPr>
        <p:spPr>
          <a:xfrm>
            <a:off x="2856069" y="5593483"/>
            <a:ext cx="17096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Dr. G</a:t>
            </a:r>
          </a:p>
          <a:p>
            <a:r>
              <a:rPr lang="en-US" dirty="0"/>
              <a:t>Chair</a:t>
            </a:r>
            <a:endParaRPr lang="en-US" sz="1600" dirty="0"/>
          </a:p>
          <a:p>
            <a:r>
              <a:rPr lang="en-US" sz="1400" dirty="0"/>
              <a:t>(Skull base, Vascular)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E7F09C-4200-4D83-8CBA-71E87A6C0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242" y="3601688"/>
            <a:ext cx="1733736" cy="18724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FDDBEB-CE4B-4839-8264-5A23DB594152}"/>
              </a:ext>
            </a:extLst>
          </p:cNvPr>
          <p:cNvSpPr txBox="1"/>
          <p:nvPr/>
        </p:nvSpPr>
        <p:spPr>
          <a:xfrm>
            <a:off x="4721128" y="5593483"/>
            <a:ext cx="179638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Dr. Zada</a:t>
            </a:r>
          </a:p>
          <a:p>
            <a:r>
              <a:rPr lang="en-US" dirty="0"/>
              <a:t>Program Director</a:t>
            </a:r>
          </a:p>
          <a:p>
            <a:r>
              <a:rPr lang="en-US" sz="1400" dirty="0"/>
              <a:t>(Skull base, Tumor)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696201-FE79-4A41-9B4C-8DCFAFEC9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258" y="3601688"/>
            <a:ext cx="1733736" cy="18724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1B1D7D-ECBF-4BA3-95C5-451681A433C0}"/>
              </a:ext>
            </a:extLst>
          </p:cNvPr>
          <p:cNvSpPr txBox="1"/>
          <p:nvPr/>
        </p:nvSpPr>
        <p:spPr>
          <a:xfrm>
            <a:off x="6517517" y="5593483"/>
            <a:ext cx="13823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Dr. John Liu</a:t>
            </a:r>
          </a:p>
          <a:p>
            <a:r>
              <a:rPr lang="en-US" dirty="0"/>
              <a:t>Associate PD</a:t>
            </a:r>
          </a:p>
          <a:p>
            <a:r>
              <a:rPr lang="en-US" sz="1400" dirty="0"/>
              <a:t>(MIS Spine)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E26C40-2084-442E-AEAC-1D9E3CE4BE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3274" y="3601688"/>
            <a:ext cx="1733736" cy="18724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017093-4165-49CA-9641-FC6D09E9FD19}"/>
              </a:ext>
            </a:extLst>
          </p:cNvPr>
          <p:cNvSpPr txBox="1"/>
          <p:nvPr/>
        </p:nvSpPr>
        <p:spPr>
          <a:xfrm>
            <a:off x="8321327" y="5547414"/>
            <a:ext cx="178247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Dr. Mack</a:t>
            </a:r>
          </a:p>
          <a:p>
            <a:r>
              <a:rPr lang="en-US" dirty="0"/>
              <a:t>Vice Chair, </a:t>
            </a:r>
          </a:p>
          <a:p>
            <a:r>
              <a:rPr lang="en-US" sz="1600" dirty="0"/>
              <a:t>Academic Affairs</a:t>
            </a:r>
          </a:p>
          <a:p>
            <a:r>
              <a:rPr lang="en-US" sz="1400" dirty="0"/>
              <a:t>(Endo/Open Vascular)</a:t>
            </a:r>
          </a:p>
        </p:txBody>
      </p:sp>
      <p:pic>
        <p:nvPicPr>
          <p:cNvPr id="13" name="Picture 2" descr="Neurosurgery Chief Durham Answers the Question &amp;quot;Why Aren&amp;#39;t There More  Female Surgeons?&amp;quot;">
            <a:extLst>
              <a:ext uri="{FF2B5EF4-FFF2-40B4-BE49-F238E27FC236}">
                <a16:creationId xmlns:a16="http://schemas.microsoft.com/office/drawing/2014/main" id="{D8D5C135-475D-4920-8CE7-C7F6595D4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0" t="14020" r="28602" b="28522"/>
          <a:stretch/>
        </p:blipFill>
        <p:spPr bwMode="auto">
          <a:xfrm>
            <a:off x="10065290" y="3622603"/>
            <a:ext cx="1621188" cy="185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EBB917-BF98-42BB-986E-401096D33B3F}"/>
              </a:ext>
            </a:extLst>
          </p:cNvPr>
          <p:cNvSpPr txBox="1"/>
          <p:nvPr/>
        </p:nvSpPr>
        <p:spPr>
          <a:xfrm>
            <a:off x="10170800" y="5547414"/>
            <a:ext cx="12454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Dr. Durham</a:t>
            </a:r>
          </a:p>
          <a:p>
            <a:r>
              <a:rPr lang="en-US" dirty="0"/>
              <a:t>Chief, CHLA</a:t>
            </a:r>
          </a:p>
          <a:p>
            <a:r>
              <a:rPr lang="en-US" sz="1400" dirty="0"/>
              <a:t>(Peds)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F3C345-4C57-481C-B7DB-5960E3D0C9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656" y="3580598"/>
            <a:ext cx="1567487" cy="18935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CE838B-8ACF-40AC-A15F-940727D28BCF}"/>
              </a:ext>
            </a:extLst>
          </p:cNvPr>
          <p:cNvSpPr txBox="1"/>
          <p:nvPr/>
        </p:nvSpPr>
        <p:spPr>
          <a:xfrm>
            <a:off x="1053925" y="5626640"/>
            <a:ext cx="154721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u="sng" dirty="0"/>
              <a:t>Dr. Weiss</a:t>
            </a:r>
          </a:p>
          <a:p>
            <a:r>
              <a:rPr lang="en-US" dirty="0"/>
              <a:t>Emeritus Chair</a:t>
            </a:r>
          </a:p>
        </p:txBody>
      </p:sp>
    </p:spTree>
    <p:extLst>
      <p:ext uri="{BB962C8B-B14F-4D97-AF65-F5344CB8AC3E}">
        <p14:creationId xmlns:p14="http://schemas.microsoft.com/office/powerpoint/2010/main" val="4249168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 BT" panose="02020602070506020303" pitchFamily="18" charset="0"/>
              </a:rPr>
              <a:t>Resident Cross Section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7089EE-9967-48CF-B02A-0C927CC3D871}"/>
              </a:ext>
            </a:extLst>
          </p:cNvPr>
          <p:cNvSpPr txBox="1"/>
          <p:nvPr/>
        </p:nvSpPr>
        <p:spPr>
          <a:xfrm>
            <a:off x="7279185" y="1833321"/>
            <a:ext cx="494013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 residents/year since 2014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More residents = fewer junior calls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Last in-house call as PGY4</a:t>
            </a:r>
          </a:p>
          <a:p>
            <a:pPr lvl="1"/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We’re from all over the place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Local, Norcal, East Coast, South, Midwest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Big name schools, small name schools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 MD-PhDs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Families: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2 Babies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3 Cats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7 Dogs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 variety of interests (tumor/skull base, combined endo/open vascular, complex spine, MIS spine, pediatrics)</a:t>
            </a:r>
          </a:p>
        </p:txBody>
      </p:sp>
      <p:pic>
        <p:nvPicPr>
          <p:cNvPr id="5" name="Picture 4" descr="A group of people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2FF4D51F-5B15-4DE3-9558-7AC7CA75D3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5" t="33804" b="26394"/>
          <a:stretch/>
        </p:blipFill>
        <p:spPr>
          <a:xfrm>
            <a:off x="4230280" y="3125467"/>
            <a:ext cx="2742482" cy="2088896"/>
          </a:xfrm>
          <a:prstGeom prst="rect">
            <a:avLst/>
          </a:prstGeom>
        </p:spPr>
      </p:pic>
      <p:pic>
        <p:nvPicPr>
          <p:cNvPr id="3" name="Picture 2" descr="A group of men in suits&#10;&#10;Description automatically generated">
            <a:extLst>
              <a:ext uri="{FF2B5EF4-FFF2-40B4-BE49-F238E27FC236}">
                <a16:creationId xmlns:a16="http://schemas.microsoft.com/office/drawing/2014/main" id="{A3D0E832-BB83-BA84-2AD7-57BB7CB795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30" b="12730"/>
          <a:stretch/>
        </p:blipFill>
        <p:spPr>
          <a:xfrm>
            <a:off x="970094" y="1594317"/>
            <a:ext cx="3261638" cy="2075158"/>
          </a:xfrm>
          <a:prstGeom prst="rect">
            <a:avLst/>
          </a:prstGeom>
        </p:spPr>
      </p:pic>
      <p:pic>
        <p:nvPicPr>
          <p:cNvPr id="6" name="Picture 5" descr="A group of people standing on sand&#10;&#10;Description automatically generated with medium confidence">
            <a:extLst>
              <a:ext uri="{FF2B5EF4-FFF2-40B4-BE49-F238E27FC236}">
                <a16:creationId xmlns:a16="http://schemas.microsoft.com/office/drawing/2014/main" id="{F7964FDA-E34D-5B71-711A-B84DF48D51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6" t="15481" r="1674"/>
          <a:stretch/>
        </p:blipFill>
        <p:spPr>
          <a:xfrm rot="5400000">
            <a:off x="795878" y="3228743"/>
            <a:ext cx="3636852" cy="3231950"/>
          </a:xfrm>
          <a:prstGeom prst="rect">
            <a:avLst/>
          </a:prstGeom>
        </p:spPr>
      </p:pic>
      <p:pic>
        <p:nvPicPr>
          <p:cNvPr id="7" name="Picture 6" descr="A group of people in a hot tub&#10;&#10;Description automatically generated with medium confidence">
            <a:extLst>
              <a:ext uri="{FF2B5EF4-FFF2-40B4-BE49-F238E27FC236}">
                <a16:creationId xmlns:a16="http://schemas.microsoft.com/office/drawing/2014/main" id="{985B7A6E-2063-9E21-A5CD-9DCBBAC653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79"/>
          <a:stretch/>
        </p:blipFill>
        <p:spPr>
          <a:xfrm rot="10800000">
            <a:off x="4208339" y="5214363"/>
            <a:ext cx="2764422" cy="1448779"/>
          </a:xfrm>
          <a:prstGeom prst="rect">
            <a:avLst/>
          </a:prstGeom>
        </p:spPr>
      </p:pic>
      <p:pic>
        <p:nvPicPr>
          <p:cNvPr id="9" name="Picture 8" descr="A group of people sitting around a fire pit&#10;&#10;Description automatically generated">
            <a:extLst>
              <a:ext uri="{FF2B5EF4-FFF2-40B4-BE49-F238E27FC236}">
                <a16:creationId xmlns:a16="http://schemas.microsoft.com/office/drawing/2014/main" id="{32E76824-68EF-2C1F-071A-E855C25B4E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880" r="383" b="8812"/>
          <a:stretch/>
        </p:blipFill>
        <p:spPr>
          <a:xfrm>
            <a:off x="4198555" y="1594317"/>
            <a:ext cx="2774206" cy="153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36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 BT" panose="02020602070506020303" pitchFamily="18" charset="0"/>
              </a:rPr>
              <a:t>Who We Are Looking For</a:t>
            </a: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031645F-15EA-42AD-8DCB-2658A35E5D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22" y="1747371"/>
            <a:ext cx="3418521" cy="2563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0AF9FF-34AF-422F-9DD0-2836D90B9294}"/>
              </a:ext>
            </a:extLst>
          </p:cNvPr>
          <p:cNvSpPr txBox="1"/>
          <p:nvPr/>
        </p:nvSpPr>
        <p:spPr>
          <a:xfrm>
            <a:off x="7279185" y="1853231"/>
            <a:ext cx="494013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Personal attributes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Grit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Integrity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Self-motivated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Hardworking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Team player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Commitment to neurosurgery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Track record for achievement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Research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Picture 4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D79A18F3-32F1-99B5-A0A6-498F657BC4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" t="33420" r="4827" b="25714"/>
          <a:stretch/>
        </p:blipFill>
        <p:spPr>
          <a:xfrm>
            <a:off x="3771643" y="3801803"/>
            <a:ext cx="3325092" cy="280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68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 BT" panose="02020602070506020303" pitchFamily="18" charset="0"/>
              </a:rPr>
              <a:t>Why Should I Come to USC?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08C59D-9B2C-4321-99D1-65C6116D3F54}"/>
              </a:ext>
            </a:extLst>
          </p:cNvPr>
          <p:cNvSpPr txBox="1"/>
          <p:nvPr/>
        </p:nvSpPr>
        <p:spPr>
          <a:xfrm>
            <a:off x="6315012" y="1774118"/>
            <a:ext cx="560507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 don’t want to watch. I want to </a:t>
            </a:r>
            <a:r>
              <a:rPr lang="en-US" sz="2000" b="1" dirty="0"/>
              <a:t>learn to operate.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Nationally renowned training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/>
              <a:t>Grads get the best fellowships --&gt; jobs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 want an </a:t>
            </a:r>
            <a:r>
              <a:rPr lang="en-US" sz="2000" b="1" dirty="0"/>
              <a:t>easy-going</a:t>
            </a:r>
            <a:r>
              <a:rPr lang="en-US" sz="2000" dirty="0"/>
              <a:t>, busy environment.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West Coast = best coast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Diverse group, lots of comradery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Easy to work with attendings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 want to be part of a </a:t>
            </a:r>
            <a:r>
              <a:rPr lang="en-US" sz="2000" b="1" dirty="0"/>
              <a:t>team.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Look out for your co-residents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Teach the juniors</a:t>
            </a:r>
          </a:p>
        </p:txBody>
      </p:sp>
      <p:pic>
        <p:nvPicPr>
          <p:cNvPr id="7" name="892DF4C1-4D94-4C32-8630-38FC95C26E91">
            <a:extLst>
              <a:ext uri="{FF2B5EF4-FFF2-40B4-BE49-F238E27FC236}">
                <a16:creationId xmlns:a16="http://schemas.microsoft.com/office/drawing/2014/main" id="{E6E5DEC0-951D-DF49-E927-D1D7D24F08B7}"/>
              </a:ext>
            </a:extLst>
          </p:cNvPr>
          <p:cNvPicPr/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" t="10683" r="35366" b="20045"/>
          <a:stretch>
            <a:fillRect/>
          </a:stretch>
        </p:blipFill>
        <p:spPr bwMode="auto">
          <a:xfrm>
            <a:off x="360812" y="1774118"/>
            <a:ext cx="5824088" cy="2509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D6DF8E3-D17F-471E-AD26-7B956D4FCB84">
            <a:extLst>
              <a:ext uri="{FF2B5EF4-FFF2-40B4-BE49-F238E27FC236}">
                <a16:creationId xmlns:a16="http://schemas.microsoft.com/office/drawing/2014/main" id="{429EEA8B-FE3A-6173-A43C-B85B42084B86}"/>
              </a:ext>
            </a:extLst>
          </p:cNvPr>
          <p:cNvPicPr/>
          <p:nvPr/>
        </p:nvPicPr>
        <p:blipFill rotWithShape="1"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" t="28210" r="6784" b="32900"/>
          <a:stretch>
            <a:fillRect/>
          </a:stretch>
        </p:blipFill>
        <p:spPr bwMode="auto">
          <a:xfrm>
            <a:off x="360812" y="4283156"/>
            <a:ext cx="5824088" cy="2088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3116261"/>
      </p:ext>
    </p:extLst>
  </p:cSld>
  <p:clrMapOvr>
    <a:masterClrMapping/>
  </p:clrMapOvr>
</p:sld>
</file>

<file path=ppt/theme/theme1.xml><?xml version="1.0" encoding="utf-8"?>
<a:theme xmlns:a="http://schemas.openxmlformats.org/drawingml/2006/main" name="CNS PowerPoint - Wide">
  <a:themeElements>
    <a:clrScheme name="CNS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4343A"/>
      </a:accent1>
      <a:accent2>
        <a:srgbClr val="A1D6CA"/>
      </a:accent2>
      <a:accent3>
        <a:srgbClr val="1D428A"/>
      </a:accent3>
      <a:accent4>
        <a:srgbClr val="D3BC8D"/>
      </a:accent4>
      <a:accent5>
        <a:srgbClr val="001E62"/>
      </a:accent5>
      <a:accent6>
        <a:srgbClr val="75787B"/>
      </a:accent6>
      <a:hlink>
        <a:srgbClr val="0563C1"/>
      </a:hlink>
      <a:folHlink>
        <a:srgbClr val="954F72"/>
      </a:folHlink>
    </a:clrScheme>
    <a:fontScheme name="CNS Fonts">
      <a:majorFont>
        <a:latin typeface="Baskerville BT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NS PowerPoint - Wide">
  <a:themeElements>
    <a:clrScheme name="CNS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4343A"/>
      </a:accent1>
      <a:accent2>
        <a:srgbClr val="A1D6CA"/>
      </a:accent2>
      <a:accent3>
        <a:srgbClr val="1D428A"/>
      </a:accent3>
      <a:accent4>
        <a:srgbClr val="D3BC8D"/>
      </a:accent4>
      <a:accent5>
        <a:srgbClr val="001E62"/>
      </a:accent5>
      <a:accent6>
        <a:srgbClr val="75787B"/>
      </a:accent6>
      <a:hlink>
        <a:srgbClr val="0563C1"/>
      </a:hlink>
      <a:folHlink>
        <a:srgbClr val="954F72"/>
      </a:folHlink>
    </a:clrScheme>
    <a:fontScheme name="CNS Fonts">
      <a:majorFont>
        <a:latin typeface="Baskerville BT"/>
        <a:ea typeface=""/>
        <a:cs typeface=""/>
      </a:majorFont>
      <a:minorFont>
        <a:latin typeface="Avenir LT Std 3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ddc8104-6148-4841-812b-afa519308f2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8320B2ED2DE144B3F20A359B2C38CA" ma:contentTypeVersion="9" ma:contentTypeDescription="Create a new document." ma:contentTypeScope="" ma:versionID="21128d8f094bf587fd99bc945be57650">
  <xsd:schema xmlns:xsd="http://www.w3.org/2001/XMLSchema" xmlns:xs="http://www.w3.org/2001/XMLSchema" xmlns:p="http://schemas.microsoft.com/office/2006/metadata/properties" xmlns:ns3="3ddc8104-6148-4841-812b-afa519308f25" xmlns:ns4="e7428862-747b-4998-80a5-49673f47372a" targetNamespace="http://schemas.microsoft.com/office/2006/metadata/properties" ma:root="true" ma:fieldsID="dae7a323bdeed51ef0d60a0841236a71" ns3:_="" ns4:_="">
    <xsd:import namespace="3ddc8104-6148-4841-812b-afa519308f25"/>
    <xsd:import namespace="e7428862-747b-4998-80a5-49673f47372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dc8104-6148-4841-812b-afa519308f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428862-747b-4998-80a5-49673f47372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C24B8A-FF2C-433E-A33B-7810E1228426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e7428862-747b-4998-80a5-49673f47372a"/>
    <ds:schemaRef ds:uri="3ddc8104-6148-4841-812b-afa519308f2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4D78D20-E681-4DA2-A539-96871855A0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dc8104-6148-4841-812b-afa519308f25"/>
    <ds:schemaRef ds:uri="e7428862-747b-4998-80a5-49673f4737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18EC853-763C-4D47-B87D-83746F02F33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1413</TotalTime>
  <Words>634</Words>
  <Application>Microsoft Office PowerPoint</Application>
  <PresentationFormat>Widescreen</PresentationFormat>
  <Paragraphs>134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Avenir LT Std 35 Light</vt:lpstr>
      <vt:lpstr>Avenir LT Std 55 Roman</vt:lpstr>
      <vt:lpstr>Baskerville BT</vt:lpstr>
      <vt:lpstr>Calibri</vt:lpstr>
      <vt:lpstr>CNS PowerPoint - Wide</vt:lpstr>
      <vt:lpstr>Custom Design</vt:lpstr>
      <vt:lpstr>3_Custom Design</vt:lpstr>
      <vt:lpstr>2_Custom Design</vt:lpstr>
      <vt:lpstr>1_CNS PowerPoint - Wide</vt:lpstr>
      <vt:lpstr>2023 CNS Virtual Residency Fair USC Keck School of Medicine </vt:lpstr>
      <vt:lpstr>PowerPoint Presentation</vt:lpstr>
      <vt:lpstr>Whereabouts</vt:lpstr>
      <vt:lpstr>Program Highlights</vt:lpstr>
      <vt:lpstr>Program Highlights</vt:lpstr>
      <vt:lpstr>Faculty</vt:lpstr>
      <vt:lpstr>Resident Cross Section</vt:lpstr>
      <vt:lpstr>Who We Are Looking For</vt:lpstr>
      <vt:lpstr>Why Should I Come to USC?</vt:lpstr>
      <vt:lpstr>Why Should I Come to USC?</vt:lpstr>
      <vt:lpstr>Realities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K. Slowey</dc:creator>
  <cp:lastModifiedBy>Guzman, Katherine</cp:lastModifiedBy>
  <cp:revision>117</cp:revision>
  <dcterms:created xsi:type="dcterms:W3CDTF">2017-06-15T21:01:06Z</dcterms:created>
  <dcterms:modified xsi:type="dcterms:W3CDTF">2023-07-11T17:59:49Z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0x010100C38320B2ED2DE144B3F20A359B2C38CA</vt:lpwstr>
  </property>
</Properties>
</file>