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83"/>
  </p:notesMasterIdLst>
  <p:sldIdLst>
    <p:sldId id="296" r:id="rId2"/>
    <p:sldId id="297" r:id="rId3"/>
    <p:sldId id="298" r:id="rId4"/>
    <p:sldId id="299" r:id="rId5"/>
    <p:sldId id="300" r:id="rId6"/>
    <p:sldId id="301" r:id="rId7"/>
    <p:sldId id="302" r:id="rId8"/>
    <p:sldId id="346" r:id="rId9"/>
    <p:sldId id="385" r:id="rId10"/>
    <p:sldId id="393" r:id="rId11"/>
    <p:sldId id="438" r:id="rId12"/>
    <p:sldId id="439" r:id="rId13"/>
    <p:sldId id="373" r:id="rId14"/>
    <p:sldId id="374" r:id="rId15"/>
    <p:sldId id="430" r:id="rId16"/>
    <p:sldId id="432" r:id="rId17"/>
    <p:sldId id="418" r:id="rId18"/>
    <p:sldId id="427" r:id="rId19"/>
    <p:sldId id="376" r:id="rId20"/>
    <p:sldId id="440" r:id="rId21"/>
    <p:sldId id="406" r:id="rId22"/>
    <p:sldId id="433" r:id="rId23"/>
    <p:sldId id="410" r:id="rId24"/>
    <p:sldId id="366" r:id="rId25"/>
    <p:sldId id="441" r:id="rId26"/>
    <p:sldId id="442" r:id="rId27"/>
    <p:sldId id="443" r:id="rId28"/>
    <p:sldId id="345" r:id="rId29"/>
    <p:sldId id="416" r:id="rId30"/>
    <p:sldId id="394" r:id="rId31"/>
    <p:sldId id="347" r:id="rId32"/>
    <p:sldId id="392" r:id="rId33"/>
    <p:sldId id="431" r:id="rId34"/>
    <p:sldId id="445" r:id="rId35"/>
    <p:sldId id="450" r:id="rId36"/>
    <p:sldId id="446" r:id="rId37"/>
    <p:sldId id="348" r:id="rId38"/>
    <p:sldId id="349" r:id="rId39"/>
    <p:sldId id="350" r:id="rId40"/>
    <p:sldId id="351" r:id="rId41"/>
    <p:sldId id="380" r:id="rId42"/>
    <p:sldId id="381" r:id="rId43"/>
    <p:sldId id="382" r:id="rId44"/>
    <p:sldId id="383" r:id="rId45"/>
    <p:sldId id="424" r:id="rId46"/>
    <p:sldId id="386" r:id="rId47"/>
    <p:sldId id="390" r:id="rId48"/>
    <p:sldId id="391" r:id="rId49"/>
    <p:sldId id="421" r:id="rId50"/>
    <p:sldId id="387" r:id="rId51"/>
    <p:sldId id="415" r:id="rId52"/>
    <p:sldId id="417" r:id="rId53"/>
    <p:sldId id="436" r:id="rId54"/>
    <p:sldId id="388" r:id="rId55"/>
    <p:sldId id="425" r:id="rId56"/>
    <p:sldId id="426" r:id="rId57"/>
    <p:sldId id="396" r:id="rId58"/>
    <p:sldId id="367" r:id="rId59"/>
    <p:sldId id="368" r:id="rId60"/>
    <p:sldId id="369" r:id="rId61"/>
    <p:sldId id="384" r:id="rId62"/>
    <p:sldId id="398" r:id="rId63"/>
    <p:sldId id="399" r:id="rId64"/>
    <p:sldId id="400" r:id="rId65"/>
    <p:sldId id="401" r:id="rId66"/>
    <p:sldId id="402" r:id="rId67"/>
    <p:sldId id="370" r:id="rId68"/>
    <p:sldId id="371" r:id="rId69"/>
    <p:sldId id="372" r:id="rId70"/>
    <p:sldId id="389" r:id="rId71"/>
    <p:sldId id="422" r:id="rId72"/>
    <p:sldId id="423" r:id="rId73"/>
    <p:sldId id="449" r:id="rId74"/>
    <p:sldId id="358" r:id="rId75"/>
    <p:sldId id="359" r:id="rId76"/>
    <p:sldId id="360" r:id="rId77"/>
    <p:sldId id="361" r:id="rId78"/>
    <p:sldId id="362" r:id="rId79"/>
    <p:sldId id="363" r:id="rId80"/>
    <p:sldId id="364" r:id="rId81"/>
    <p:sldId id="365"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A1B4"/>
    <a:srgbClr val="E74D63"/>
    <a:srgbClr val="E8BBE4"/>
    <a:srgbClr val="EB60ED"/>
    <a:srgbClr val="EA00A8"/>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7426" autoAdjust="0"/>
  </p:normalViewPr>
  <p:slideViewPr>
    <p:cSldViewPr snapToGrid="0">
      <p:cViewPr varScale="1">
        <p:scale>
          <a:sx n="65" d="100"/>
          <a:sy n="65" d="100"/>
        </p:scale>
        <p:origin x="1476" y="78"/>
      </p:cViewPr>
      <p:guideLst>
        <p:guide orient="horz" pos="2160"/>
        <p:guide pos="2880"/>
      </p:guideLst>
    </p:cSldViewPr>
  </p:slideViewPr>
  <p:notesTextViewPr>
    <p:cViewPr>
      <p:scale>
        <a:sx n="1" d="1"/>
        <a:sy n="1" d="1"/>
      </p:scale>
      <p:origin x="0" y="0"/>
    </p:cViewPr>
  </p:notesTextViewPr>
  <p:sorterViewPr>
    <p:cViewPr>
      <p:scale>
        <a:sx n="98" d="100"/>
        <a:sy n="98" d="100"/>
      </p:scale>
      <p:origin x="0" y="46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877EC-DB80-49F0-AF77-A6B44ABB13F4}" type="datetimeFigureOut">
              <a:rPr lang="en-US" smtClean="0"/>
              <a:t>4/23/2020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D1242E-C427-4385-93BC-1DC1B6D834A0}" type="slidenum">
              <a:rPr lang="en-US" smtClean="0"/>
              <a:t>‹#›</a:t>
            </a:fld>
            <a:endParaRPr lang="en-US"/>
          </a:p>
        </p:txBody>
      </p:sp>
    </p:spTree>
    <p:extLst>
      <p:ext uri="{BB962C8B-B14F-4D97-AF65-F5344CB8AC3E}">
        <p14:creationId xmlns:p14="http://schemas.microsoft.com/office/powerpoint/2010/main" val="3030323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111/jth.1483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Cui S, Chen S, Li X, Liu S, Wang F. Prevalence of venous thromboembolism in patients with severe novel coronavirus pneumonia. </a:t>
            </a:r>
            <a:r>
              <a:rPr lang="en-US" sz="1200" b="0" i="1" kern="1200" dirty="0">
                <a:solidFill>
                  <a:schemeClr val="tx1"/>
                </a:solidFill>
                <a:effectLst/>
                <a:latin typeface="+mn-lt"/>
                <a:ea typeface="+mn-ea"/>
                <a:cs typeface="+mn-cs"/>
              </a:rPr>
              <a:t>J </a:t>
            </a:r>
            <a:r>
              <a:rPr lang="en-US" sz="1200" b="0" i="1" kern="1200" dirty="0" err="1">
                <a:solidFill>
                  <a:schemeClr val="tx1"/>
                </a:solidFill>
                <a:effectLst/>
                <a:latin typeface="+mn-lt"/>
                <a:ea typeface="+mn-ea"/>
                <a:cs typeface="+mn-cs"/>
              </a:rPr>
              <a:t>Thromb</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Haemost</a:t>
            </a:r>
            <a:r>
              <a:rPr lang="en-US" sz="1200" b="0" i="0" kern="1200" dirty="0">
                <a:solidFill>
                  <a:schemeClr val="tx1"/>
                </a:solidFill>
                <a:effectLst/>
                <a:latin typeface="+mn-lt"/>
                <a:ea typeface="+mn-ea"/>
                <a:cs typeface="+mn-cs"/>
              </a:rPr>
              <a:t>. April 2020. doi:</a:t>
            </a:r>
            <a:r>
              <a:rPr lang="en-US" sz="1200" b="0" i="0" u="none" strike="noStrike" kern="1200" dirty="0">
                <a:solidFill>
                  <a:schemeClr val="tx1"/>
                </a:solidFill>
                <a:effectLst/>
                <a:latin typeface="+mn-lt"/>
                <a:ea typeface="+mn-ea"/>
                <a:cs typeface="+mn-cs"/>
                <a:hlinkClick r:id="rId3"/>
              </a:rPr>
              <a:t>10.1111/jth.14830</a:t>
            </a:r>
            <a:endParaRPr lang="en-US" dirty="0"/>
          </a:p>
        </p:txBody>
      </p:sp>
      <p:sp>
        <p:nvSpPr>
          <p:cNvPr id="4" name="Slide Number Placeholder 3"/>
          <p:cNvSpPr>
            <a:spLocks noGrp="1"/>
          </p:cNvSpPr>
          <p:nvPr>
            <p:ph type="sldNum" sz="quarter" idx="5"/>
          </p:nvPr>
        </p:nvSpPr>
        <p:spPr/>
        <p:txBody>
          <a:bodyPr/>
          <a:lstStyle/>
          <a:p>
            <a:fld id="{7FD1242E-C427-4385-93BC-1DC1B6D834A0}" type="slidenum">
              <a:rPr lang="en-US" smtClean="0"/>
              <a:t>17</a:t>
            </a:fld>
            <a:endParaRPr lang="en-US"/>
          </a:p>
        </p:txBody>
      </p:sp>
    </p:spTree>
    <p:extLst>
      <p:ext uri="{BB962C8B-B14F-4D97-AF65-F5344CB8AC3E}">
        <p14:creationId xmlns:p14="http://schemas.microsoft.com/office/powerpoint/2010/main" val="1960309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Quality Assurance/Peer Review Privileged Pursuant to Ohio Rev. Code secs. 2305.24, 2305.25, 2305.251, 2305.252 and 2305.253</a:t>
            </a:r>
            <a:endParaRPr lang="en-US"/>
          </a:p>
        </p:txBody>
      </p:sp>
      <p:sp>
        <p:nvSpPr>
          <p:cNvPr id="5" name="Slide Number Placeholder 4"/>
          <p:cNvSpPr>
            <a:spLocks noGrp="1"/>
          </p:cNvSpPr>
          <p:nvPr>
            <p:ph type="sldNum" sz="quarter" idx="11"/>
          </p:nvPr>
        </p:nvSpPr>
        <p:spPr/>
        <p:txBody>
          <a:bodyPr/>
          <a:lstStyle/>
          <a:p>
            <a:fld id="{29147C28-32B6-4D8A-B756-85D9D6E4A638}" type="slidenum">
              <a:rPr lang="en-US" smtClean="0"/>
              <a:pPr/>
              <a:t>36</a:t>
            </a:fld>
            <a:endParaRPr lang="en-US"/>
          </a:p>
        </p:txBody>
      </p:sp>
    </p:spTree>
    <p:extLst>
      <p:ext uri="{BB962C8B-B14F-4D97-AF65-F5344CB8AC3E}">
        <p14:creationId xmlns:p14="http://schemas.microsoft.com/office/powerpoint/2010/main" val="3047369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24600"/>
            <a:ext cx="1336500" cy="321618"/>
          </a:xfrm>
          <a:prstGeom prst="rect">
            <a:avLst/>
          </a:prstGeom>
        </p:spPr>
      </p:pic>
    </p:spTree>
    <p:extLst>
      <p:ext uri="{BB962C8B-B14F-4D97-AF65-F5344CB8AC3E}">
        <p14:creationId xmlns:p14="http://schemas.microsoft.com/office/powerpoint/2010/main" val="496660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914400" y="350838"/>
            <a:ext cx="7315200" cy="7159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247796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lvl1pPr>
              <a:defRPr>
                <a:latin typeface="Calibri" panose="020F050202020403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24600"/>
            <a:ext cx="1336500" cy="321618"/>
          </a:xfrm>
          <a:prstGeom prst="rect">
            <a:avLst/>
          </a:prstGeom>
        </p:spPr>
      </p:pic>
    </p:spTree>
    <p:extLst>
      <p:ext uri="{BB962C8B-B14F-4D97-AF65-F5344CB8AC3E}">
        <p14:creationId xmlns:p14="http://schemas.microsoft.com/office/powerpoint/2010/main" val="4850950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3000"/>
            <a:ext cx="4038600" cy="241458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4038600" cy="241458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709990"/>
            <a:ext cx="4038600" cy="2416175"/>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09990"/>
            <a:ext cx="4038600" cy="2416175"/>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914400" y="350838"/>
            <a:ext cx="7315200" cy="715962"/>
          </a:xfrm>
        </p:spPr>
        <p:txBody>
          <a:bodyPr/>
          <a:lstStyle>
            <a:lvl1pPr>
              <a:defRPr>
                <a:latin typeface="Calibri" panose="020F0502020204030204" pitchFamily="34"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24600"/>
            <a:ext cx="1336500" cy="321618"/>
          </a:xfrm>
          <a:prstGeom prst="rect">
            <a:avLst/>
          </a:prstGeom>
        </p:spPr>
      </p:pic>
    </p:spTree>
    <p:extLst>
      <p:ext uri="{BB962C8B-B14F-4D97-AF65-F5344CB8AC3E}">
        <p14:creationId xmlns:p14="http://schemas.microsoft.com/office/powerpoint/2010/main" val="800438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_1st level no bulle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637860" y="6360583"/>
            <a:ext cx="2133600" cy="284400"/>
          </a:xfrm>
          <a:prstGeom prst="rect">
            <a:avLst/>
          </a:prstGeom>
        </p:spPr>
        <p:txBody>
          <a:bodyPr anchor="t" anchorCtr="0"/>
          <a:lstStyle>
            <a:lvl1pPr algn="r">
              <a:defRPr sz="1000">
                <a:solidFill>
                  <a:schemeClr val="tx1"/>
                </a:solidFill>
              </a:defRPr>
            </a:lvl1pPr>
          </a:lstStyle>
          <a:p>
            <a:fld id="{F628EE5E-E4A0-1642-B494-1389012CA482}" type="slidenum">
              <a:rPr lang="en-GB" smtClean="0"/>
              <a:pPr/>
              <a:t>‹#›</a:t>
            </a:fld>
            <a:endParaRPr lang="en-GB" dirty="0"/>
          </a:p>
        </p:txBody>
      </p:sp>
      <p:sp>
        <p:nvSpPr>
          <p:cNvPr id="11" name="Content Placeholder 10"/>
          <p:cNvSpPr>
            <a:spLocks noGrp="1"/>
          </p:cNvSpPr>
          <p:nvPr>
            <p:ph sz="quarter" idx="14"/>
          </p:nvPr>
        </p:nvSpPr>
        <p:spPr>
          <a:xfrm>
            <a:off x="392114" y="1800000"/>
            <a:ext cx="8290468" cy="4560583"/>
          </a:xfrm>
          <a:prstGeom prst="rect">
            <a:avLst/>
          </a:prstGeom>
        </p:spPr>
        <p:txBody>
          <a:bodyPr vert="horz"/>
          <a:lstStyle>
            <a:lvl1pPr marL="0" indent="0">
              <a:spcAft>
                <a:spcPts val="400"/>
              </a:spcAft>
              <a:buNone/>
              <a:defRPr sz="2000"/>
            </a:lvl1pPr>
            <a:lvl2pPr marL="216000" indent="-216000">
              <a:spcAft>
                <a:spcPts val="400"/>
              </a:spcAft>
              <a:buClr>
                <a:schemeClr val="tx2"/>
              </a:buClr>
              <a:buFont typeface="Lucida Grande"/>
              <a:buChar char="–"/>
              <a:defRPr sz="2000"/>
            </a:lvl2pPr>
            <a:lvl3pPr marL="432000" indent="-216000">
              <a:spcAft>
                <a:spcPts val="400"/>
              </a:spcAft>
              <a:buClr>
                <a:schemeClr val="tx2"/>
              </a:buClr>
              <a:buFont typeface="Lucida Grande"/>
              <a:buChar char="–"/>
              <a:defRPr sz="1900"/>
            </a:lvl3pPr>
            <a:lvl4pPr marL="612000" indent="-180000">
              <a:spcAft>
                <a:spcPts val="400"/>
              </a:spcAft>
              <a:buClr>
                <a:schemeClr val="tx2"/>
              </a:buClr>
              <a:buFont typeface="Lucida Grande"/>
              <a:buChar char="–"/>
              <a:defRPr sz="1800"/>
            </a:lvl4pPr>
            <a:lvl5pPr marL="792000" indent="-180000">
              <a:spcAft>
                <a:spcPts val="400"/>
              </a:spcAft>
              <a:buClr>
                <a:schemeClr val="tx2"/>
              </a:buClr>
              <a:buFont typeface="Lucida Grande"/>
              <a:buChar cha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9"/>
          <p:cNvSpPr>
            <a:spLocks noGrp="1"/>
          </p:cNvSpPr>
          <p:nvPr>
            <p:ph type="body" sz="quarter" idx="15"/>
          </p:nvPr>
        </p:nvSpPr>
        <p:spPr>
          <a:xfrm>
            <a:off x="486000" y="478192"/>
            <a:ext cx="7380000" cy="3708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vert="horz" lIns="360000" tIns="0" bIns="0"/>
          <a:lstStyle>
            <a:lvl1pPr marL="0" indent="0">
              <a:lnSpc>
                <a:spcPts val="3400"/>
              </a:lnSpc>
              <a:spcBef>
                <a:spcPts val="0"/>
              </a:spcBef>
              <a:buFontTx/>
              <a:buNone/>
              <a:defRPr/>
            </a:lvl1pPr>
            <a:lvl2pPr marL="0" indent="0">
              <a:lnSpc>
                <a:spcPts val="3400"/>
              </a:lnSpc>
              <a:spcBef>
                <a:spcPts val="0"/>
              </a:spcBef>
              <a:buFontTx/>
              <a:buNone/>
              <a:defRPr sz="2400">
                <a:solidFill>
                  <a:schemeClr val="bg2"/>
                </a:solidFill>
              </a:defRPr>
            </a:lvl2pPr>
            <a:lvl3pPr marL="0" indent="0">
              <a:lnSpc>
                <a:spcPts val="3400"/>
              </a:lnSpc>
              <a:spcBef>
                <a:spcPts val="0"/>
              </a:spcBef>
              <a:buFontTx/>
              <a:buNone/>
              <a:defRPr/>
            </a:lvl3pPr>
            <a:lvl4pPr marL="0" indent="0">
              <a:lnSpc>
                <a:spcPts val="3400"/>
              </a:lnSpc>
              <a:spcBef>
                <a:spcPts val="0"/>
              </a:spcBef>
              <a:buFontTx/>
              <a:buNone/>
              <a:defRPr/>
            </a:lvl4pPr>
            <a:lvl5pPr marL="0" indent="0">
              <a:lnSpc>
                <a:spcPts val="3400"/>
              </a:lnSpc>
              <a:spcBef>
                <a:spcPts val="0"/>
              </a:spcBef>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286769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52500" y="350838"/>
            <a:ext cx="7239000" cy="715962"/>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2"/>
            <a:ext cx="8229600" cy="49831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24600"/>
            <a:ext cx="1336500" cy="321618"/>
          </a:xfrm>
          <a:prstGeom prst="rect">
            <a:avLst/>
          </a:prstGeom>
        </p:spPr>
      </p:pic>
    </p:spTree>
    <p:extLst>
      <p:ext uri="{BB962C8B-B14F-4D97-AF65-F5344CB8AC3E}">
        <p14:creationId xmlns:p14="http://schemas.microsoft.com/office/powerpoint/2010/main" val="11049935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316155"/>
            <a:ext cx="1351712" cy="325279"/>
          </a:xfrm>
          <a:prstGeom prst="rect">
            <a:avLst/>
          </a:prstGeom>
        </p:spPr>
      </p:pic>
    </p:spTree>
    <p:extLst>
      <p:ext uri="{BB962C8B-B14F-4D97-AF65-F5344CB8AC3E}">
        <p14:creationId xmlns:p14="http://schemas.microsoft.com/office/powerpoint/2010/main" val="3426689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50838"/>
            <a:ext cx="7315200" cy="715962"/>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43002"/>
            <a:ext cx="4038600" cy="4983163"/>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2"/>
            <a:ext cx="4038600" cy="4983163"/>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24600"/>
            <a:ext cx="1336500" cy="321618"/>
          </a:xfrm>
          <a:prstGeom prst="rect">
            <a:avLst/>
          </a:prstGeom>
        </p:spPr>
      </p:pic>
    </p:spTree>
    <p:extLst>
      <p:ext uri="{BB962C8B-B14F-4D97-AF65-F5344CB8AC3E}">
        <p14:creationId xmlns:p14="http://schemas.microsoft.com/office/powerpoint/2010/main" val="4775332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5402"/>
            <a:ext cx="4040188"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295402"/>
            <a:ext cx="4041775"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914400" y="350838"/>
            <a:ext cx="7315200" cy="715962"/>
          </a:xfrm>
        </p:spPr>
        <p:txBody>
          <a:bodyPr/>
          <a:lstStyle/>
          <a:p>
            <a:r>
              <a:rPr lang="en-US" dirty="0" smtClean="0"/>
              <a:t>Click to edit Master 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24600"/>
            <a:ext cx="1336500" cy="321618"/>
          </a:xfrm>
          <a:prstGeom prst="rect">
            <a:avLst/>
          </a:prstGeom>
        </p:spPr>
      </p:pic>
    </p:spTree>
    <p:extLst>
      <p:ext uri="{BB962C8B-B14F-4D97-AF65-F5344CB8AC3E}">
        <p14:creationId xmlns:p14="http://schemas.microsoft.com/office/powerpoint/2010/main" val="33157465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914400" y="350838"/>
            <a:ext cx="7315200" cy="715962"/>
          </a:xfrm>
        </p:spPr>
        <p:txBody>
          <a:bodyPr/>
          <a:lstStyle/>
          <a:p>
            <a:r>
              <a:rPr lang="en-US" dirty="0"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24600"/>
            <a:ext cx="1336500" cy="321618"/>
          </a:xfrm>
          <a:prstGeom prst="rect">
            <a:avLst/>
          </a:prstGeom>
        </p:spPr>
      </p:pic>
    </p:spTree>
    <p:extLst>
      <p:ext uri="{BB962C8B-B14F-4D97-AF65-F5344CB8AC3E}">
        <p14:creationId xmlns:p14="http://schemas.microsoft.com/office/powerpoint/2010/main" val="42323955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24600"/>
            <a:ext cx="1336500" cy="321618"/>
          </a:xfrm>
          <a:prstGeom prst="rect">
            <a:avLst/>
          </a:prstGeom>
        </p:spPr>
      </p:pic>
    </p:spTree>
    <p:extLst>
      <p:ext uri="{BB962C8B-B14F-4D97-AF65-F5344CB8AC3E}">
        <p14:creationId xmlns:p14="http://schemas.microsoft.com/office/powerpoint/2010/main" val="21945655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81000"/>
            <a:ext cx="3008313" cy="10541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81002"/>
            <a:ext cx="5111750" cy="5745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24600"/>
            <a:ext cx="1336500" cy="321618"/>
          </a:xfrm>
          <a:prstGeom prst="rect">
            <a:avLst/>
          </a:prstGeom>
        </p:spPr>
      </p:pic>
    </p:spTree>
    <p:extLst>
      <p:ext uri="{BB962C8B-B14F-4D97-AF65-F5344CB8AC3E}">
        <p14:creationId xmlns:p14="http://schemas.microsoft.com/office/powerpoint/2010/main" val="10894934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7239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143002"/>
            <a:ext cx="8229600" cy="4983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1" name="Group 31"/>
          <p:cNvGrpSpPr>
            <a:grpSpLocks/>
          </p:cNvGrpSpPr>
          <p:nvPr/>
        </p:nvGrpSpPr>
        <p:grpSpPr bwMode="auto">
          <a:xfrm>
            <a:off x="0" y="2"/>
            <a:ext cx="9144000" cy="6240463"/>
            <a:chOff x="0" y="0"/>
            <a:chExt cx="5760" cy="3931"/>
          </a:xfrm>
        </p:grpSpPr>
        <p:sp>
          <p:nvSpPr>
            <p:cNvPr id="1032" name="Rectangle 21"/>
            <p:cNvSpPr>
              <a:spLocks noChangeArrowheads="1"/>
            </p:cNvSpPr>
            <p:nvPr userDrawn="1"/>
          </p:nvSpPr>
          <p:spPr bwMode="auto">
            <a:xfrm>
              <a:off x="0" y="0"/>
              <a:ext cx="192" cy="192"/>
            </a:xfrm>
            <a:prstGeom prst="rect">
              <a:avLst/>
            </a:prstGeom>
            <a:solidFill>
              <a:srgbClr val="B2B2B2"/>
            </a:solidFill>
            <a:ln w="9525">
              <a:solidFill>
                <a:srgbClr val="B2B2B2"/>
              </a:solidFill>
              <a:miter lim="800000"/>
              <a:headEnd/>
              <a:tailEnd/>
            </a:ln>
          </p:spPr>
          <p:txBody>
            <a:bodyPr wrap="none" anchor="ctr"/>
            <a:lstStyle/>
            <a:p>
              <a:endParaRPr lang="en-US" sz="1800" dirty="0">
                <a:solidFill>
                  <a:srgbClr val="000000"/>
                </a:solidFill>
              </a:endParaRPr>
            </a:p>
          </p:txBody>
        </p:sp>
        <p:sp>
          <p:nvSpPr>
            <p:cNvPr id="1033" name="Rectangle 22"/>
            <p:cNvSpPr>
              <a:spLocks noChangeArrowheads="1"/>
            </p:cNvSpPr>
            <p:nvPr userDrawn="1"/>
          </p:nvSpPr>
          <p:spPr bwMode="auto">
            <a:xfrm>
              <a:off x="220" y="0"/>
              <a:ext cx="192" cy="192"/>
            </a:xfrm>
            <a:prstGeom prst="rect">
              <a:avLst/>
            </a:prstGeom>
            <a:solidFill>
              <a:srgbClr val="808080"/>
            </a:solidFill>
            <a:ln w="9525">
              <a:solidFill>
                <a:srgbClr val="808080"/>
              </a:solidFill>
              <a:miter lim="800000"/>
              <a:headEnd/>
              <a:tailEnd/>
            </a:ln>
          </p:spPr>
          <p:txBody>
            <a:bodyPr wrap="none" anchor="ctr"/>
            <a:lstStyle/>
            <a:p>
              <a:endParaRPr lang="en-US" sz="1800" dirty="0">
                <a:solidFill>
                  <a:srgbClr val="000000"/>
                </a:solidFill>
              </a:endParaRPr>
            </a:p>
          </p:txBody>
        </p:sp>
        <p:sp>
          <p:nvSpPr>
            <p:cNvPr id="1034" name="Rectangle 23"/>
            <p:cNvSpPr>
              <a:spLocks noChangeArrowheads="1"/>
            </p:cNvSpPr>
            <p:nvPr userDrawn="1"/>
          </p:nvSpPr>
          <p:spPr bwMode="auto">
            <a:xfrm>
              <a:off x="432" y="0"/>
              <a:ext cx="192" cy="192"/>
            </a:xfrm>
            <a:prstGeom prst="rect">
              <a:avLst/>
            </a:prstGeom>
            <a:solidFill>
              <a:srgbClr val="B2B2B2"/>
            </a:solidFill>
            <a:ln w="9525">
              <a:solidFill>
                <a:srgbClr val="B2B2B2"/>
              </a:solidFill>
              <a:miter lim="800000"/>
              <a:headEnd/>
              <a:tailEnd/>
            </a:ln>
          </p:spPr>
          <p:txBody>
            <a:bodyPr wrap="none" anchor="ctr"/>
            <a:lstStyle/>
            <a:p>
              <a:endParaRPr lang="en-US" sz="1800" dirty="0">
                <a:solidFill>
                  <a:srgbClr val="000000"/>
                </a:solidFill>
              </a:endParaRPr>
            </a:p>
          </p:txBody>
        </p:sp>
        <p:sp>
          <p:nvSpPr>
            <p:cNvPr id="1035" name="Rectangle 24"/>
            <p:cNvSpPr>
              <a:spLocks noChangeArrowheads="1"/>
            </p:cNvSpPr>
            <p:nvPr userDrawn="1"/>
          </p:nvSpPr>
          <p:spPr bwMode="auto">
            <a:xfrm>
              <a:off x="0" y="222"/>
              <a:ext cx="192" cy="192"/>
            </a:xfrm>
            <a:prstGeom prst="rect">
              <a:avLst/>
            </a:prstGeom>
            <a:solidFill>
              <a:srgbClr val="D7D7D7"/>
            </a:solidFill>
            <a:ln w="9525">
              <a:solidFill>
                <a:srgbClr val="D7D7D7"/>
              </a:solidFill>
              <a:miter lim="800000"/>
              <a:headEnd/>
              <a:tailEnd/>
            </a:ln>
          </p:spPr>
          <p:txBody>
            <a:bodyPr wrap="none" anchor="ctr"/>
            <a:lstStyle/>
            <a:p>
              <a:endParaRPr lang="en-US" sz="1800" dirty="0">
                <a:solidFill>
                  <a:srgbClr val="000000"/>
                </a:solidFill>
              </a:endParaRPr>
            </a:p>
          </p:txBody>
        </p:sp>
        <p:sp>
          <p:nvSpPr>
            <p:cNvPr id="1036" name="Rectangle 25"/>
            <p:cNvSpPr>
              <a:spLocks noChangeArrowheads="1"/>
            </p:cNvSpPr>
            <p:nvPr userDrawn="1"/>
          </p:nvSpPr>
          <p:spPr bwMode="auto">
            <a:xfrm>
              <a:off x="220" y="222"/>
              <a:ext cx="192" cy="192"/>
            </a:xfrm>
            <a:prstGeom prst="rect">
              <a:avLst/>
            </a:prstGeom>
            <a:solidFill>
              <a:srgbClr val="FF0000"/>
            </a:solidFill>
            <a:ln w="9525">
              <a:solidFill>
                <a:srgbClr val="FF0000"/>
              </a:solidFill>
              <a:miter lim="800000"/>
              <a:headEnd/>
              <a:tailEnd/>
            </a:ln>
          </p:spPr>
          <p:txBody>
            <a:bodyPr wrap="none" anchor="ctr"/>
            <a:lstStyle/>
            <a:p>
              <a:endParaRPr lang="en-US" sz="1800" dirty="0">
                <a:solidFill>
                  <a:srgbClr val="000000"/>
                </a:solidFill>
              </a:endParaRPr>
            </a:p>
          </p:txBody>
        </p:sp>
        <p:sp>
          <p:nvSpPr>
            <p:cNvPr id="1037" name="Rectangle 26"/>
            <p:cNvSpPr>
              <a:spLocks noChangeArrowheads="1"/>
            </p:cNvSpPr>
            <p:nvPr userDrawn="1"/>
          </p:nvSpPr>
          <p:spPr bwMode="auto">
            <a:xfrm>
              <a:off x="0" y="432"/>
              <a:ext cx="192" cy="192"/>
            </a:xfrm>
            <a:prstGeom prst="rect">
              <a:avLst/>
            </a:prstGeom>
            <a:solidFill>
              <a:srgbClr val="EAEAEA"/>
            </a:solidFill>
            <a:ln w="9525">
              <a:solidFill>
                <a:srgbClr val="EAEAEA"/>
              </a:solidFill>
              <a:miter lim="800000"/>
              <a:headEnd/>
              <a:tailEnd/>
            </a:ln>
          </p:spPr>
          <p:txBody>
            <a:bodyPr wrap="none" anchor="ctr"/>
            <a:lstStyle/>
            <a:p>
              <a:endParaRPr lang="en-US" sz="1800" dirty="0">
                <a:solidFill>
                  <a:srgbClr val="000000"/>
                </a:solidFill>
              </a:endParaRPr>
            </a:p>
          </p:txBody>
        </p:sp>
        <p:sp>
          <p:nvSpPr>
            <p:cNvPr id="1038" name="Rectangle 27"/>
            <p:cNvSpPr>
              <a:spLocks noChangeArrowheads="1"/>
            </p:cNvSpPr>
            <p:nvPr userDrawn="1"/>
          </p:nvSpPr>
          <p:spPr bwMode="auto">
            <a:xfrm>
              <a:off x="646" y="0"/>
              <a:ext cx="5114" cy="192"/>
            </a:xfrm>
            <a:prstGeom prst="rect">
              <a:avLst/>
            </a:prstGeom>
            <a:solidFill>
              <a:srgbClr val="FF0000"/>
            </a:solidFill>
            <a:ln w="9525">
              <a:solidFill>
                <a:srgbClr val="C0C0C0"/>
              </a:solidFill>
              <a:miter lim="800000"/>
              <a:headEnd/>
              <a:tailEnd/>
            </a:ln>
          </p:spPr>
          <p:txBody>
            <a:bodyPr wrap="none" anchor="ctr"/>
            <a:lstStyle/>
            <a:p>
              <a:endParaRPr lang="en-US" sz="1800" dirty="0">
                <a:solidFill>
                  <a:srgbClr val="000000"/>
                </a:solidFill>
              </a:endParaRPr>
            </a:p>
          </p:txBody>
        </p:sp>
        <p:sp>
          <p:nvSpPr>
            <p:cNvPr id="3" name="Rectangle 2"/>
            <p:cNvSpPr/>
            <p:nvPr userDrawn="1"/>
          </p:nvSpPr>
          <p:spPr>
            <a:xfrm>
              <a:off x="0" y="3835"/>
              <a:ext cx="1008" cy="96"/>
            </a:xfrm>
            <a:prstGeom prst="rect">
              <a:avLst/>
            </a:prstGeom>
            <a:solidFill>
              <a:srgbClr val="5F616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srgbClr val="FFFFFF"/>
                </a:solidFill>
              </a:endParaRPr>
            </a:p>
          </p:txBody>
        </p:sp>
        <p:sp>
          <p:nvSpPr>
            <p:cNvPr id="4" name="Rectangle 3"/>
            <p:cNvSpPr/>
            <p:nvPr userDrawn="1"/>
          </p:nvSpPr>
          <p:spPr>
            <a:xfrm>
              <a:off x="1008" y="3835"/>
              <a:ext cx="4752" cy="96"/>
            </a:xfrm>
            <a:prstGeom prst="rect">
              <a:avLst/>
            </a:prstGeom>
            <a:solidFill>
              <a:srgbClr val="5F6168">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srgbClr val="FFFFFF"/>
                </a:solidFill>
              </a:endParaRPr>
            </a:p>
          </p:txBody>
        </p:sp>
      </p:grpSp>
      <p:pic>
        <p:nvPicPr>
          <p:cNvPr id="18" name="Picture 1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200" y="6324600"/>
            <a:ext cx="1336500" cy="321618"/>
          </a:xfrm>
          <a:prstGeom prst="rect">
            <a:avLst/>
          </a:prstGeom>
        </p:spPr>
      </p:pic>
      <p:pic>
        <p:nvPicPr>
          <p:cNvPr id="19" name="Picture 11" descr="UnivLogo_2C"/>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796524" y="6324603"/>
            <a:ext cx="1890276" cy="3216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55788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iming>
    <p:tnLst>
      <p:par>
        <p:cTn id="1" dur="indefinite" restart="never" nodeType="tmRoot"/>
      </p:par>
    </p:tnLst>
  </p:timing>
  <p:txStyles>
    <p:titleStyle>
      <a:lvl1pPr algn="ctr" rtl="0" eaLnBrk="1" fontAlgn="base" hangingPunct="1">
        <a:spcBef>
          <a:spcPct val="0"/>
        </a:spcBef>
        <a:spcAft>
          <a:spcPct val="0"/>
        </a:spcAft>
        <a:defRPr sz="4000">
          <a:solidFill>
            <a:schemeClr val="tx2"/>
          </a:solidFill>
          <a:latin typeface="Calibri" panose="020F0502020204030204" pitchFamily="34" charset="0"/>
          <a:ea typeface="+mj-ea"/>
          <a:cs typeface="+mj-cs"/>
        </a:defRPr>
      </a:lvl1pPr>
      <a:lvl2pPr algn="ctr" rtl="0" eaLnBrk="1" fontAlgn="base" hangingPunct="1">
        <a:spcBef>
          <a:spcPct val="0"/>
        </a:spcBef>
        <a:spcAft>
          <a:spcPct val="0"/>
        </a:spcAft>
        <a:defRPr sz="4000">
          <a:solidFill>
            <a:schemeClr val="tx2"/>
          </a:solidFill>
          <a:latin typeface="Arial" charset="0"/>
        </a:defRPr>
      </a:lvl2pPr>
      <a:lvl3pPr algn="ctr" rtl="0" eaLnBrk="1" fontAlgn="base" hangingPunct="1">
        <a:spcBef>
          <a:spcPct val="0"/>
        </a:spcBef>
        <a:spcAft>
          <a:spcPct val="0"/>
        </a:spcAft>
        <a:defRPr sz="4000">
          <a:solidFill>
            <a:schemeClr val="tx2"/>
          </a:solidFill>
          <a:latin typeface="Arial" charset="0"/>
        </a:defRPr>
      </a:lvl3pPr>
      <a:lvl4pPr algn="ctr" rtl="0" eaLnBrk="1" fontAlgn="base" hangingPunct="1">
        <a:spcBef>
          <a:spcPct val="0"/>
        </a:spcBef>
        <a:spcAft>
          <a:spcPct val="0"/>
        </a:spcAft>
        <a:defRPr sz="4000">
          <a:solidFill>
            <a:schemeClr val="tx2"/>
          </a:solidFill>
          <a:latin typeface="Arial" charset="0"/>
        </a:defRPr>
      </a:lvl4pPr>
      <a:lvl5pPr algn="ctr"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000">
          <a:solidFill>
            <a:schemeClr val="tx2"/>
          </a:solidFill>
          <a:latin typeface="Arial" charset="0"/>
        </a:defRPr>
      </a:lvl6pPr>
      <a:lvl7pPr marL="914400" algn="ctr" rtl="0" eaLnBrk="1" fontAlgn="base" hangingPunct="1">
        <a:spcBef>
          <a:spcPct val="0"/>
        </a:spcBef>
        <a:spcAft>
          <a:spcPct val="0"/>
        </a:spcAft>
        <a:defRPr sz="4000">
          <a:solidFill>
            <a:schemeClr val="tx2"/>
          </a:solidFill>
          <a:latin typeface="Arial" charset="0"/>
        </a:defRPr>
      </a:lvl7pPr>
      <a:lvl8pPr marL="1371600" algn="ctr" rtl="0" eaLnBrk="1" fontAlgn="base" hangingPunct="1">
        <a:spcBef>
          <a:spcPct val="0"/>
        </a:spcBef>
        <a:spcAft>
          <a:spcPct val="0"/>
        </a:spcAft>
        <a:defRPr sz="4000">
          <a:solidFill>
            <a:schemeClr val="tx2"/>
          </a:solidFill>
          <a:latin typeface="Arial" charset="0"/>
        </a:defRPr>
      </a:lvl8pPr>
      <a:lvl9pPr marL="1828800" algn="ctr" rtl="0" eaLnBrk="1" fontAlgn="base" hangingPunct="1">
        <a:spcBef>
          <a:spcPct val="0"/>
        </a:spcBef>
        <a:spcAft>
          <a:spcPct val="0"/>
        </a:spcAft>
        <a:defRPr sz="4000">
          <a:solidFill>
            <a:schemeClr val="tx2"/>
          </a:solidFill>
          <a:latin typeface="Arial" charset="0"/>
        </a:defRPr>
      </a:lvl9pPr>
    </p:titleStyle>
    <p:bodyStyle>
      <a:lvl1pPr marL="342900" indent="-342900" algn="l" rtl="0" eaLnBrk="1" fontAlgn="base" hangingPunct="1">
        <a:spcBef>
          <a:spcPct val="20000"/>
        </a:spcBef>
        <a:spcAft>
          <a:spcPct val="0"/>
        </a:spcAft>
        <a:buClr>
          <a:srgbClr val="FF0000"/>
        </a:buClr>
        <a:buSzPct val="130000"/>
        <a:buFont typeface="Wingdings" pitchFamily="2" charset="2"/>
        <a:buChar char="§"/>
        <a:defRPr sz="3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chemeClr val="bg2"/>
        </a:buClr>
        <a:buFont typeface="Arial" charset="0"/>
        <a:buChar char="–"/>
        <a:defRPr sz="28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lr>
          <a:srgbClr val="C0C0C0"/>
        </a:buClr>
        <a:buFont typeface="Arial" charset="0"/>
        <a:buChar char="►"/>
        <a:defRPr sz="24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20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har char="»"/>
        <a:defRPr sz="20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eurotraumasection.org/"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6831" y="324865"/>
            <a:ext cx="8112369" cy="1741034"/>
          </a:xfrm>
        </p:spPr>
        <p:txBody>
          <a:bodyPr>
            <a:normAutofit fontScale="90000"/>
          </a:bodyPr>
          <a:lstStyle/>
          <a:p>
            <a:r>
              <a:rPr lang="en-US" dirty="0" smtClean="0"/>
              <a:t>A Neurosurgeon’s Guide to Cardiovascular and Renal Critical Care for COVID-19</a:t>
            </a:r>
            <a:endParaRPr lang="en-US" dirty="0"/>
          </a:p>
        </p:txBody>
      </p:sp>
      <p:sp>
        <p:nvSpPr>
          <p:cNvPr id="3" name="Subtitle 2"/>
          <p:cNvSpPr>
            <a:spLocks noGrp="1"/>
          </p:cNvSpPr>
          <p:nvPr>
            <p:ph type="subTitle" idx="1"/>
          </p:nvPr>
        </p:nvSpPr>
        <p:spPr>
          <a:xfrm>
            <a:off x="617414" y="1899139"/>
            <a:ext cx="7956063" cy="4069861"/>
          </a:xfrm>
        </p:spPr>
        <p:txBody>
          <a:bodyPr>
            <a:noAutofit/>
          </a:bodyPr>
          <a:lstStyle/>
          <a:p>
            <a:r>
              <a:rPr lang="en-US" sz="1800" dirty="0" smtClean="0"/>
              <a:t>Alan Hoffer, M.D.</a:t>
            </a:r>
          </a:p>
          <a:p>
            <a:r>
              <a:rPr lang="en-US" sz="1800" dirty="0" smtClean="0"/>
              <a:t>Chair, Critical Care Committee</a:t>
            </a:r>
          </a:p>
          <a:p>
            <a:r>
              <a:rPr lang="en-US" sz="1800" dirty="0" smtClean="0">
                <a:solidFill>
                  <a:srgbClr val="FF0000"/>
                </a:solidFill>
              </a:rPr>
              <a:t>AANS/CNS Joint Section on </a:t>
            </a:r>
            <a:r>
              <a:rPr lang="en-US" sz="1800" dirty="0" err="1" smtClean="0">
                <a:solidFill>
                  <a:srgbClr val="FF0000"/>
                </a:solidFill>
              </a:rPr>
              <a:t>Neurotrauma</a:t>
            </a:r>
            <a:r>
              <a:rPr lang="en-US" sz="1800" dirty="0" smtClean="0">
                <a:solidFill>
                  <a:srgbClr val="FF0000"/>
                </a:solidFill>
              </a:rPr>
              <a:t> and Critical Care</a:t>
            </a:r>
          </a:p>
          <a:p>
            <a:r>
              <a:rPr lang="en-US" sz="1800" dirty="0" smtClean="0"/>
              <a:t>Co-Director, </a:t>
            </a:r>
            <a:r>
              <a:rPr lang="en-US" sz="1800" dirty="0" err="1" smtClean="0"/>
              <a:t>Neurocritical</a:t>
            </a:r>
            <a:r>
              <a:rPr lang="en-US" sz="1800" dirty="0" smtClean="0"/>
              <a:t> Care Center</a:t>
            </a:r>
          </a:p>
          <a:p>
            <a:r>
              <a:rPr lang="en-US" sz="1800" dirty="0" smtClean="0"/>
              <a:t>Associate Professor of Neurosurgery and Neurology</a:t>
            </a:r>
          </a:p>
          <a:p>
            <a:endParaRPr lang="en-US" sz="1800" dirty="0" smtClean="0"/>
          </a:p>
          <a:p>
            <a:r>
              <a:rPr lang="en-US" sz="1800" dirty="0" err="1" smtClean="0"/>
              <a:t>Rana</a:t>
            </a:r>
            <a:r>
              <a:rPr lang="en-US" sz="1800" dirty="0" smtClean="0"/>
              <a:t> </a:t>
            </a:r>
            <a:r>
              <a:rPr lang="en-US" sz="1800" dirty="0" err="1" smtClean="0"/>
              <a:t>Hejal</a:t>
            </a:r>
            <a:r>
              <a:rPr lang="en-US" sz="1800" dirty="0" smtClean="0"/>
              <a:t>, M.D.</a:t>
            </a:r>
          </a:p>
          <a:p>
            <a:r>
              <a:rPr lang="en-US" sz="1800" dirty="0" smtClean="0"/>
              <a:t>Medical Director, Medical Intensive Care Unit</a:t>
            </a:r>
          </a:p>
          <a:p>
            <a:r>
              <a:rPr lang="en-US" sz="1800" dirty="0" smtClean="0"/>
              <a:t>Associate Professor of Medicine</a:t>
            </a:r>
          </a:p>
          <a:p>
            <a:endParaRPr lang="en-US" sz="1800" dirty="0" smtClean="0"/>
          </a:p>
          <a:p>
            <a:r>
              <a:rPr lang="en-US" sz="1800" dirty="0" smtClean="0"/>
              <a:t>University Hospitals of Cleveland</a:t>
            </a:r>
          </a:p>
          <a:p>
            <a:r>
              <a:rPr lang="en-US" sz="1800" dirty="0" smtClean="0"/>
              <a:t>Case Western Reserve University</a:t>
            </a:r>
          </a:p>
        </p:txBody>
      </p:sp>
    </p:spTree>
    <p:extLst>
      <p:ext uri="{BB962C8B-B14F-4D97-AF65-F5344CB8AC3E}">
        <p14:creationId xmlns:p14="http://schemas.microsoft.com/office/powerpoint/2010/main" val="3436797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 System Interactions</a:t>
            </a:r>
            <a:endParaRPr lang="en-US" dirty="0"/>
          </a:p>
        </p:txBody>
      </p:sp>
      <p:sp>
        <p:nvSpPr>
          <p:cNvPr id="3" name="Content Placeholder 2"/>
          <p:cNvSpPr>
            <a:spLocks noGrp="1"/>
          </p:cNvSpPr>
          <p:nvPr>
            <p:ph idx="1"/>
          </p:nvPr>
        </p:nvSpPr>
        <p:spPr/>
        <p:txBody>
          <a:bodyPr/>
          <a:lstStyle/>
          <a:p>
            <a:pPr marL="0" indent="0">
              <a:buNone/>
            </a:pPr>
            <a:r>
              <a:rPr lang="en-US" sz="2800" dirty="0" smtClean="0"/>
              <a:t>For example, consider a patient with systolic heart failure with pulmonary edema and hypoxic respiratory failure who also has an acute kidney injury with oliguria.  While the best treatment for the hypoxia might be diuresis to reduce the pulmonary edema, this could worsen the kidney injury and push this patient into renal failure with the need for dialysis.  This would decrease the chances of recovery.  A better strategy might to be to increase PEEP to improve oxygenation while the kidney injury resolves.  </a:t>
            </a:r>
            <a:endParaRPr lang="en-US" sz="2800" dirty="0"/>
          </a:p>
        </p:txBody>
      </p:sp>
    </p:spTree>
    <p:extLst>
      <p:ext uri="{BB962C8B-B14F-4D97-AF65-F5344CB8AC3E}">
        <p14:creationId xmlns:p14="http://schemas.microsoft.com/office/powerpoint/2010/main" val="2533800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COVID-19 Infection in ICU </a:t>
            </a:r>
            <a:endParaRPr lang="en-US" dirty="0"/>
          </a:p>
        </p:txBody>
      </p:sp>
      <p:sp>
        <p:nvSpPr>
          <p:cNvPr id="5" name="Content Placeholder 4"/>
          <p:cNvSpPr>
            <a:spLocks noGrp="1"/>
          </p:cNvSpPr>
          <p:nvPr>
            <p:ph idx="1"/>
          </p:nvPr>
        </p:nvSpPr>
        <p:spPr/>
        <p:txBody>
          <a:bodyPr/>
          <a:lstStyle/>
          <a:p>
            <a:pPr marL="0" indent="0">
              <a:buNone/>
            </a:pPr>
            <a:r>
              <a:rPr lang="en-US" dirty="0" smtClean="0"/>
              <a:t>In addition to the hypoxic respiratory failure, several organ and physiologic derangements are observed. </a:t>
            </a:r>
          </a:p>
          <a:p>
            <a:r>
              <a:rPr lang="en-US" dirty="0" smtClean="0"/>
              <a:t>Marked increase in acute phase reactants </a:t>
            </a:r>
          </a:p>
          <a:p>
            <a:r>
              <a:rPr lang="en-US" dirty="0" smtClean="0"/>
              <a:t>Venous thromboembolic disease </a:t>
            </a:r>
          </a:p>
          <a:p>
            <a:r>
              <a:rPr lang="en-US" dirty="0" smtClean="0"/>
              <a:t>Hemodynamic instability</a:t>
            </a:r>
          </a:p>
          <a:p>
            <a:r>
              <a:rPr lang="en-US" dirty="0" smtClean="0"/>
              <a:t>Cardiac Dysfunction</a:t>
            </a:r>
          </a:p>
          <a:p>
            <a:r>
              <a:rPr lang="en-US" dirty="0" smtClean="0"/>
              <a:t>Acute Kidney Injury</a:t>
            </a:r>
            <a:endParaRPr lang="en-US" dirty="0"/>
          </a:p>
        </p:txBody>
      </p:sp>
    </p:spTree>
    <p:extLst>
      <p:ext uri="{BB962C8B-B14F-4D97-AF65-F5344CB8AC3E}">
        <p14:creationId xmlns:p14="http://schemas.microsoft.com/office/powerpoint/2010/main" val="2922745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COVID-19 - Hematologic Profile </a:t>
            </a:r>
            <a:endParaRPr lang="en-US" dirty="0"/>
          </a:p>
        </p:txBody>
      </p:sp>
      <p:sp>
        <p:nvSpPr>
          <p:cNvPr id="3" name="Content Placeholder 2"/>
          <p:cNvSpPr>
            <a:spLocks noGrp="1"/>
          </p:cNvSpPr>
          <p:nvPr>
            <p:ph idx="1"/>
          </p:nvPr>
        </p:nvSpPr>
        <p:spPr>
          <a:xfrm>
            <a:off x="457200" y="1066800"/>
            <a:ext cx="8229600" cy="4983163"/>
          </a:xfrm>
        </p:spPr>
        <p:txBody>
          <a:bodyPr/>
          <a:lstStyle/>
          <a:p>
            <a:r>
              <a:rPr lang="en-US" dirty="0"/>
              <a:t>Several pro‐coagulant factors </a:t>
            </a:r>
            <a:r>
              <a:rPr lang="en-US" dirty="0" smtClean="0"/>
              <a:t>are increased</a:t>
            </a:r>
            <a:endParaRPr lang="en-US" dirty="0"/>
          </a:p>
          <a:p>
            <a:pPr lvl="1">
              <a:buFont typeface="Arial"/>
              <a:buChar char="•"/>
            </a:pPr>
            <a:r>
              <a:rPr lang="en-US" dirty="0" smtClean="0"/>
              <a:t>Factor VIII</a:t>
            </a:r>
          </a:p>
          <a:p>
            <a:pPr lvl="1">
              <a:buFont typeface="Arial"/>
              <a:buChar char="•"/>
            </a:pPr>
            <a:r>
              <a:rPr lang="en-US" dirty="0" smtClean="0"/>
              <a:t>VWF</a:t>
            </a:r>
          </a:p>
          <a:p>
            <a:pPr lvl="1">
              <a:buFont typeface="Arial"/>
              <a:buChar char="•"/>
            </a:pPr>
            <a:r>
              <a:rPr lang="en-US" dirty="0" smtClean="0"/>
              <a:t>Fibrinogen known to be associated </a:t>
            </a:r>
            <a:r>
              <a:rPr lang="en-US" dirty="0"/>
              <a:t>with an increased risk </a:t>
            </a:r>
            <a:r>
              <a:rPr lang="en-US" dirty="0" smtClean="0"/>
              <a:t>of thrombosis</a:t>
            </a:r>
          </a:p>
          <a:p>
            <a:r>
              <a:rPr lang="en-US" dirty="0" smtClean="0"/>
              <a:t>Increased D-Dimer suggestive of local on going fibrinolysis</a:t>
            </a:r>
          </a:p>
          <a:p>
            <a:r>
              <a:rPr lang="en-US" dirty="0" smtClean="0"/>
              <a:t>Normal platelet counts </a:t>
            </a:r>
          </a:p>
          <a:p>
            <a:r>
              <a:rPr lang="en-US" dirty="0" smtClean="0"/>
              <a:t>Normal PT and PTT</a:t>
            </a:r>
          </a:p>
          <a:p>
            <a:pPr marL="0" indent="0">
              <a:buNone/>
            </a:pPr>
            <a:endParaRPr lang="en-US" dirty="0" smtClean="0"/>
          </a:p>
          <a:p>
            <a:endParaRPr lang="en-US" dirty="0"/>
          </a:p>
        </p:txBody>
      </p:sp>
      <p:grpSp>
        <p:nvGrpSpPr>
          <p:cNvPr id="8" name="Group 7"/>
          <p:cNvGrpSpPr/>
          <p:nvPr/>
        </p:nvGrpSpPr>
        <p:grpSpPr>
          <a:xfrm>
            <a:off x="4940300" y="4699000"/>
            <a:ext cx="1838573" cy="1193800"/>
            <a:chOff x="4940300" y="4699000"/>
            <a:chExt cx="1838573" cy="1193800"/>
          </a:xfrm>
        </p:grpSpPr>
        <p:sp>
          <p:nvSpPr>
            <p:cNvPr id="4" name="Right Brace 3"/>
            <p:cNvSpPr/>
            <p:nvPr/>
          </p:nvSpPr>
          <p:spPr>
            <a:xfrm>
              <a:off x="4940300" y="4699000"/>
              <a:ext cx="520700" cy="1193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837464" y="5111234"/>
              <a:ext cx="941409" cy="369332"/>
            </a:xfrm>
            <a:prstGeom prst="rect">
              <a:avLst/>
            </a:prstGeom>
            <a:solidFill>
              <a:srgbClr val="FF0000"/>
            </a:solidFill>
          </p:spPr>
          <p:txBody>
            <a:bodyPr wrap="none" rtlCol="0">
              <a:spAutoFit/>
            </a:bodyPr>
            <a:lstStyle/>
            <a:p>
              <a:r>
                <a:rPr lang="en-US" dirty="0" smtClean="0">
                  <a:solidFill>
                    <a:schemeClr val="bg1"/>
                  </a:solidFill>
                </a:rPr>
                <a:t>No DIC</a:t>
              </a:r>
              <a:endParaRPr lang="en-US" dirty="0">
                <a:solidFill>
                  <a:schemeClr val="bg1"/>
                </a:solidFill>
              </a:endParaRPr>
            </a:p>
          </p:txBody>
        </p:sp>
        <p:cxnSp>
          <p:nvCxnSpPr>
            <p:cNvPr id="7" name="Straight Arrow Connector 6"/>
            <p:cNvCxnSpPr/>
            <p:nvPr/>
          </p:nvCxnSpPr>
          <p:spPr>
            <a:xfrm>
              <a:off x="5461000" y="5295900"/>
              <a:ext cx="3683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4294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Venous Thromboembolic Disease</a:t>
            </a:r>
            <a:endParaRPr lang="en-US" dirty="0"/>
          </a:p>
        </p:txBody>
      </p:sp>
      <p:sp>
        <p:nvSpPr>
          <p:cNvPr id="3" name="Content Placeholder 2"/>
          <p:cNvSpPr>
            <a:spLocks noGrp="1"/>
          </p:cNvSpPr>
          <p:nvPr>
            <p:ph idx="1"/>
          </p:nvPr>
        </p:nvSpPr>
        <p:spPr/>
        <p:txBody>
          <a:bodyPr/>
          <a:lstStyle/>
          <a:p>
            <a:pPr marL="0" indent="0">
              <a:buNone/>
            </a:pPr>
            <a:r>
              <a:rPr lang="en-US" dirty="0" smtClean="0"/>
              <a:t>Common in the ICU population</a:t>
            </a:r>
          </a:p>
          <a:p>
            <a:r>
              <a:rPr lang="en-US" sz="2800" dirty="0" smtClean="0"/>
              <a:t>Immobility</a:t>
            </a:r>
          </a:p>
          <a:p>
            <a:r>
              <a:rPr lang="en-US" sz="2800" dirty="0" err="1" smtClean="0"/>
              <a:t>Prothrombotic</a:t>
            </a:r>
            <a:r>
              <a:rPr lang="en-US" sz="2800" dirty="0" smtClean="0"/>
              <a:t> conditions</a:t>
            </a:r>
          </a:p>
          <a:p>
            <a:pPr lvl="1">
              <a:buFont typeface="Arial"/>
              <a:buChar char="•"/>
            </a:pPr>
            <a:r>
              <a:rPr lang="en-US" sz="2400" dirty="0" smtClean="0"/>
              <a:t>Reports of higher rates of thrombosis with COVID-19</a:t>
            </a:r>
          </a:p>
          <a:p>
            <a:endParaRPr lang="en-US" dirty="0"/>
          </a:p>
          <a:p>
            <a:pPr marL="0" indent="0">
              <a:buNone/>
            </a:pPr>
            <a:r>
              <a:rPr lang="en-US" dirty="0" smtClean="0"/>
              <a:t>Conditions</a:t>
            </a:r>
          </a:p>
          <a:p>
            <a:r>
              <a:rPr lang="en-US" sz="2800" dirty="0" smtClean="0"/>
              <a:t>Deep vein thrombosis (DVT)</a:t>
            </a:r>
          </a:p>
          <a:p>
            <a:r>
              <a:rPr lang="en-US" sz="2800" dirty="0" smtClean="0"/>
              <a:t>Pulmonary embolism (PE)</a:t>
            </a:r>
          </a:p>
          <a:p>
            <a:r>
              <a:rPr lang="en-US" sz="2800" dirty="0" smtClean="0"/>
              <a:t>Sagittal sinus thrombosis</a:t>
            </a:r>
          </a:p>
          <a:p>
            <a:endParaRPr lang="en-US" dirty="0"/>
          </a:p>
        </p:txBody>
      </p:sp>
    </p:spTree>
    <p:extLst>
      <p:ext uri="{BB962C8B-B14F-4D97-AF65-F5344CB8AC3E}">
        <p14:creationId xmlns:p14="http://schemas.microsoft.com/office/powerpoint/2010/main" val="3899338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208" y="461484"/>
            <a:ext cx="7315200" cy="555398"/>
          </a:xfrm>
        </p:spPr>
        <p:txBody>
          <a:bodyPr/>
          <a:lstStyle/>
          <a:p>
            <a:r>
              <a:rPr lang="en-US" dirty="0" smtClean="0"/>
              <a:t>DVT Risk Assessment</a:t>
            </a:r>
            <a:endParaRPr lang="en-US" dirty="0"/>
          </a:p>
        </p:txBody>
      </p:sp>
      <p:pic>
        <p:nvPicPr>
          <p:cNvPr id="4" name="Picture 3"/>
          <p:cNvPicPr>
            <a:picLocks noChangeAspect="1"/>
          </p:cNvPicPr>
          <p:nvPr/>
        </p:nvPicPr>
        <p:blipFill>
          <a:blip r:embed="rId2"/>
          <a:stretch>
            <a:fillRect/>
          </a:stretch>
        </p:blipFill>
        <p:spPr>
          <a:xfrm>
            <a:off x="702603" y="1016882"/>
            <a:ext cx="7711767" cy="4982008"/>
          </a:xfrm>
          <a:prstGeom prst="rect">
            <a:avLst/>
          </a:prstGeom>
        </p:spPr>
      </p:pic>
    </p:spTree>
    <p:extLst>
      <p:ext uri="{BB962C8B-B14F-4D97-AF65-F5344CB8AC3E}">
        <p14:creationId xmlns:p14="http://schemas.microsoft.com/office/powerpoint/2010/main" val="3156421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Usual VTE Prophylaxis</a:t>
            </a:r>
            <a:endParaRPr lang="en-US" dirty="0"/>
          </a:p>
        </p:txBody>
      </p:sp>
      <p:sp>
        <p:nvSpPr>
          <p:cNvPr id="4" name="Content Placeholder 3"/>
          <p:cNvSpPr>
            <a:spLocks noGrp="1"/>
          </p:cNvSpPr>
          <p:nvPr>
            <p:ph idx="1"/>
          </p:nvPr>
        </p:nvSpPr>
        <p:spPr/>
        <p:txBody>
          <a:bodyPr/>
          <a:lstStyle/>
          <a:p>
            <a:r>
              <a:rPr lang="en-US" dirty="0" smtClean="0"/>
              <a:t>Most ICU patients will be high risk</a:t>
            </a:r>
            <a:endParaRPr lang="en-US" dirty="0"/>
          </a:p>
        </p:txBody>
      </p:sp>
      <p:pic>
        <p:nvPicPr>
          <p:cNvPr id="3" name="Picture 2"/>
          <p:cNvPicPr>
            <a:picLocks noChangeAspect="1"/>
          </p:cNvPicPr>
          <p:nvPr/>
        </p:nvPicPr>
        <p:blipFill>
          <a:blip r:embed="rId2"/>
          <a:stretch>
            <a:fillRect/>
          </a:stretch>
        </p:blipFill>
        <p:spPr>
          <a:xfrm>
            <a:off x="932303" y="1926092"/>
            <a:ext cx="7130766" cy="3415820"/>
          </a:xfrm>
          <a:prstGeom prst="rect">
            <a:avLst/>
          </a:prstGeom>
        </p:spPr>
      </p:pic>
    </p:spTree>
    <p:extLst>
      <p:ext uri="{BB962C8B-B14F-4D97-AF65-F5344CB8AC3E}">
        <p14:creationId xmlns:p14="http://schemas.microsoft.com/office/powerpoint/2010/main" val="1227055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VTE Prophylaxis</a:t>
            </a:r>
            <a:endParaRPr lang="en-US" dirty="0"/>
          </a:p>
        </p:txBody>
      </p:sp>
      <p:sp>
        <p:nvSpPr>
          <p:cNvPr id="3" name="Content Placeholder 2"/>
          <p:cNvSpPr>
            <a:spLocks noGrp="1"/>
          </p:cNvSpPr>
          <p:nvPr>
            <p:ph idx="1"/>
          </p:nvPr>
        </p:nvSpPr>
        <p:spPr/>
        <p:txBody>
          <a:bodyPr/>
          <a:lstStyle/>
          <a:p>
            <a:pPr marL="0" indent="0">
              <a:buNone/>
            </a:pPr>
            <a:r>
              <a:rPr lang="en-US" dirty="0" smtClean="0"/>
              <a:t>Prophylaxis may be held for high risk of bleeding</a:t>
            </a:r>
          </a:p>
          <a:p>
            <a:r>
              <a:rPr lang="en-US" dirty="0" smtClean="0"/>
              <a:t>Ongoing or recent severe hemorrhage</a:t>
            </a:r>
          </a:p>
          <a:p>
            <a:r>
              <a:rPr lang="en-US" dirty="0" smtClean="0"/>
              <a:t>Thrombocytopenia (platelets &lt;100,000)</a:t>
            </a:r>
          </a:p>
          <a:p>
            <a:r>
              <a:rPr lang="en-US" dirty="0" smtClean="0"/>
              <a:t>Renal failure, end stage liver disease</a:t>
            </a:r>
          </a:p>
          <a:p>
            <a:r>
              <a:rPr lang="en-US" dirty="0" smtClean="0"/>
              <a:t>Coagulopathy</a:t>
            </a:r>
          </a:p>
          <a:p>
            <a:r>
              <a:rPr lang="en-US" dirty="0" smtClean="0"/>
              <a:t>Currently on anticoagulation therapy</a:t>
            </a:r>
            <a:endParaRPr lang="en-US" dirty="0"/>
          </a:p>
        </p:txBody>
      </p:sp>
    </p:spTree>
    <p:extLst>
      <p:ext uri="{BB962C8B-B14F-4D97-AF65-F5344CB8AC3E}">
        <p14:creationId xmlns:p14="http://schemas.microsoft.com/office/powerpoint/2010/main" val="893011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350838"/>
            <a:ext cx="7905750" cy="424769"/>
          </a:xfrm>
        </p:spPr>
        <p:txBody>
          <a:bodyPr/>
          <a:lstStyle/>
          <a:p>
            <a:r>
              <a:rPr lang="en-US" sz="3200" dirty="0" smtClean="0"/>
              <a:t>COVID-19 Venous </a:t>
            </a:r>
            <a:r>
              <a:rPr lang="en-US" sz="3200" dirty="0"/>
              <a:t>Thromboembolic Disease</a:t>
            </a:r>
          </a:p>
        </p:txBody>
      </p:sp>
      <p:sp>
        <p:nvSpPr>
          <p:cNvPr id="4" name="TextBox 3"/>
          <p:cNvSpPr txBox="1"/>
          <p:nvPr/>
        </p:nvSpPr>
        <p:spPr>
          <a:xfrm>
            <a:off x="5066127" y="5679030"/>
            <a:ext cx="3453528" cy="338554"/>
          </a:xfrm>
          <a:prstGeom prst="rect">
            <a:avLst/>
          </a:prstGeom>
          <a:noFill/>
        </p:spPr>
        <p:txBody>
          <a:bodyPr wrap="square" rtlCol="0">
            <a:spAutoFit/>
          </a:bodyPr>
          <a:lstStyle/>
          <a:p>
            <a:r>
              <a:rPr lang="en-US" sz="1600" dirty="0"/>
              <a:t>J </a:t>
            </a:r>
            <a:r>
              <a:rPr lang="en-US" sz="1600" dirty="0" err="1"/>
              <a:t>Thromb</a:t>
            </a:r>
            <a:r>
              <a:rPr lang="en-US" sz="1600" dirty="0"/>
              <a:t> </a:t>
            </a:r>
            <a:r>
              <a:rPr lang="en-US" sz="1600" dirty="0" err="1"/>
              <a:t>Haemost</a:t>
            </a:r>
            <a:r>
              <a:rPr lang="en-US" sz="1600" dirty="0"/>
              <a:t>. April 2020</a:t>
            </a:r>
          </a:p>
        </p:txBody>
      </p:sp>
      <p:sp>
        <p:nvSpPr>
          <p:cNvPr id="5" name="Content Placeholder 4"/>
          <p:cNvSpPr>
            <a:spLocks noGrp="1"/>
          </p:cNvSpPr>
          <p:nvPr>
            <p:ph idx="1"/>
          </p:nvPr>
        </p:nvSpPr>
        <p:spPr>
          <a:xfrm>
            <a:off x="481692" y="922566"/>
            <a:ext cx="8376557" cy="4983163"/>
          </a:xfrm>
        </p:spPr>
        <p:txBody>
          <a:bodyPr/>
          <a:lstStyle/>
          <a:p>
            <a:r>
              <a:rPr lang="en-US" dirty="0" smtClean="0"/>
              <a:t>Standard prophylaxis is not adequately preventing thromboembolic events</a:t>
            </a:r>
          </a:p>
          <a:p>
            <a:r>
              <a:rPr lang="en-US" dirty="0" smtClean="0"/>
              <a:t>Several reports </a:t>
            </a:r>
          </a:p>
          <a:p>
            <a:pPr lvl="1"/>
            <a:r>
              <a:rPr lang="en-US" dirty="0" smtClean="0"/>
              <a:t>Pulmonary embolism</a:t>
            </a:r>
          </a:p>
          <a:p>
            <a:pPr lvl="1"/>
            <a:r>
              <a:rPr lang="en-US" dirty="0" smtClean="0"/>
              <a:t>Arterial thrombosis</a:t>
            </a:r>
          </a:p>
          <a:p>
            <a:pPr lvl="1"/>
            <a:r>
              <a:rPr lang="en-US" dirty="0" smtClean="0"/>
              <a:t>Strokes </a:t>
            </a:r>
          </a:p>
          <a:p>
            <a:pPr lvl="1"/>
            <a:r>
              <a:rPr lang="en-US" dirty="0" smtClean="0"/>
              <a:t>Thrombosis in unusual areas</a:t>
            </a:r>
          </a:p>
          <a:p>
            <a:pPr lvl="1"/>
            <a:r>
              <a:rPr lang="en-US" dirty="0" err="1" smtClean="0"/>
              <a:t>Microthrombi</a:t>
            </a:r>
            <a:r>
              <a:rPr lang="en-US" dirty="0" smtClean="0"/>
              <a:t> in lungs on autopsy series</a:t>
            </a:r>
            <a:endParaRPr lang="en-US" dirty="0"/>
          </a:p>
        </p:txBody>
      </p:sp>
    </p:spTree>
    <p:extLst>
      <p:ext uri="{BB962C8B-B14F-4D97-AF65-F5344CB8AC3E}">
        <p14:creationId xmlns:p14="http://schemas.microsoft.com/office/powerpoint/2010/main" val="1133101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2500" y="350838"/>
            <a:ext cx="7239000" cy="465591"/>
          </a:xfrm>
        </p:spPr>
        <p:txBody>
          <a:bodyPr/>
          <a:lstStyle/>
          <a:p>
            <a:r>
              <a:rPr lang="en-US" sz="3600" dirty="0" smtClean="0"/>
              <a:t>VTE Prophylaxis in COVID-19 Patients</a:t>
            </a:r>
            <a:endParaRPr lang="en-US" sz="3600" dirty="0"/>
          </a:p>
        </p:txBody>
      </p:sp>
      <p:sp>
        <p:nvSpPr>
          <p:cNvPr id="2" name="Content Placeholder 1"/>
          <p:cNvSpPr>
            <a:spLocks noGrp="1"/>
          </p:cNvSpPr>
          <p:nvPr>
            <p:ph idx="1"/>
          </p:nvPr>
        </p:nvSpPr>
        <p:spPr>
          <a:xfrm>
            <a:off x="506186" y="938768"/>
            <a:ext cx="8229600" cy="4983163"/>
          </a:xfrm>
        </p:spPr>
        <p:txBody>
          <a:bodyPr/>
          <a:lstStyle/>
          <a:p>
            <a:r>
              <a:rPr lang="en-US" dirty="0" smtClean="0"/>
              <a:t>STEP I – Calculate DIC Score</a:t>
            </a:r>
          </a:p>
          <a:p>
            <a:endParaRPr lang="en-US" dirty="0"/>
          </a:p>
          <a:p>
            <a:endParaRPr lang="en-US" dirty="0" smtClean="0"/>
          </a:p>
          <a:p>
            <a:endParaRPr lang="en-US" dirty="0"/>
          </a:p>
          <a:p>
            <a:endParaRPr lang="en-US" dirty="0" smtClean="0"/>
          </a:p>
          <a:p>
            <a:r>
              <a:rPr lang="en-US" dirty="0" smtClean="0"/>
              <a:t>STEP II – POC ultrasound  of lower extremities </a:t>
            </a:r>
          </a:p>
          <a:p>
            <a:pPr lvl="1"/>
            <a:r>
              <a:rPr lang="en-US" dirty="0" smtClean="0"/>
              <a:t>DVT present – full anticoagulation</a:t>
            </a:r>
          </a:p>
          <a:p>
            <a:pPr lvl="1"/>
            <a:r>
              <a:rPr lang="en-US" dirty="0" smtClean="0"/>
              <a:t>NO DVT – proceed to STEP III</a:t>
            </a:r>
          </a:p>
          <a:p>
            <a:endParaRPr lang="en-US" dirty="0"/>
          </a:p>
        </p:txBody>
      </p:sp>
      <p:sp>
        <p:nvSpPr>
          <p:cNvPr id="6" name="TextBox 5"/>
          <p:cNvSpPr txBox="1"/>
          <p:nvPr/>
        </p:nvSpPr>
        <p:spPr>
          <a:xfrm>
            <a:off x="4720353" y="5657139"/>
            <a:ext cx="4234417" cy="276999"/>
          </a:xfrm>
          <a:prstGeom prst="rect">
            <a:avLst/>
          </a:prstGeom>
          <a:noFill/>
        </p:spPr>
        <p:txBody>
          <a:bodyPr wrap="square" rtlCol="0">
            <a:spAutoFit/>
          </a:bodyPr>
          <a:lstStyle/>
          <a:p>
            <a:r>
              <a:rPr lang="en-US" sz="1200" dirty="0" smtClean="0"/>
              <a:t>University Hospitals COVID-19 DVT prophylaxis protocol</a:t>
            </a:r>
            <a:endParaRPr lang="en-US" sz="1200" dirty="0"/>
          </a:p>
        </p:txBody>
      </p:sp>
      <p:graphicFrame>
        <p:nvGraphicFramePr>
          <p:cNvPr id="3" name="Table 2"/>
          <p:cNvGraphicFramePr>
            <a:graphicFrameLocks noGrp="1"/>
          </p:cNvGraphicFramePr>
          <p:nvPr>
            <p:extLst>
              <p:ext uri="{D42A27DB-BD31-4B8C-83A1-F6EECF244321}">
                <p14:modId xmlns:p14="http://schemas.microsoft.com/office/powerpoint/2010/main" val="3623439319"/>
              </p:ext>
            </p:extLst>
          </p:nvPr>
        </p:nvGraphicFramePr>
        <p:xfrm>
          <a:off x="966108" y="1541049"/>
          <a:ext cx="7309756" cy="2339818"/>
        </p:xfrm>
        <a:graphic>
          <a:graphicData uri="http://schemas.openxmlformats.org/drawingml/2006/table">
            <a:tbl>
              <a:tblPr firstRow="1" bandRow="1">
                <a:tableStyleId>{21E4AEA4-8DFA-4A89-87EB-49C32662AFE0}</a:tableStyleId>
              </a:tblPr>
              <a:tblGrid>
                <a:gridCol w="1480456">
                  <a:extLst>
                    <a:ext uri="{9D8B030D-6E8A-4147-A177-3AD203B41FA5}">
                      <a16:colId xmlns:a16="http://schemas.microsoft.com/office/drawing/2014/main" val="20000"/>
                    </a:ext>
                  </a:extLst>
                </a:gridCol>
                <a:gridCol w="1428750">
                  <a:extLst>
                    <a:ext uri="{9D8B030D-6E8A-4147-A177-3AD203B41FA5}">
                      <a16:colId xmlns:a16="http://schemas.microsoft.com/office/drawing/2014/main" val="20001"/>
                    </a:ext>
                  </a:extLst>
                </a:gridCol>
                <a:gridCol w="996043">
                  <a:extLst>
                    <a:ext uri="{9D8B030D-6E8A-4147-A177-3AD203B41FA5}">
                      <a16:colId xmlns:a16="http://schemas.microsoft.com/office/drawing/2014/main" val="20002"/>
                    </a:ext>
                  </a:extLst>
                </a:gridCol>
                <a:gridCol w="3404507">
                  <a:extLst>
                    <a:ext uri="{9D8B030D-6E8A-4147-A177-3AD203B41FA5}">
                      <a16:colId xmlns:a16="http://schemas.microsoft.com/office/drawing/2014/main" val="20003"/>
                    </a:ext>
                  </a:extLst>
                </a:gridCol>
              </a:tblGrid>
              <a:tr h="344902">
                <a:tc gridSpan="4">
                  <a:txBody>
                    <a:bodyPr/>
                    <a:lstStyle/>
                    <a:p>
                      <a:pPr marL="0" marR="0">
                        <a:lnSpc>
                          <a:spcPct val="107000"/>
                        </a:lnSpc>
                        <a:spcBef>
                          <a:spcPts val="0"/>
                        </a:spcBef>
                        <a:spcAft>
                          <a:spcPts val="0"/>
                        </a:spcAft>
                      </a:pPr>
                      <a:r>
                        <a:rPr lang="en-US" sz="1000" dirty="0">
                          <a:effectLst/>
                        </a:rPr>
                        <a:t>ISTH Criteria for DIC - 5 points are needed for DIC Diagnosis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solidFill>
                      <a:srgbClr val="FF0000"/>
                    </a:solidFill>
                  </a:tcPr>
                </a:tc>
                <a:tc hMerge="1">
                  <a:txBody>
                    <a:bodyPr/>
                    <a:lstStyle/>
                    <a:p>
                      <a:endParaRPr lang="en-US"/>
                    </a:p>
                  </a:txBody>
                  <a:tcPr/>
                </a:tc>
                <a:tc hMerge="1">
                  <a:txBody>
                    <a:bodyPr/>
                    <a:lstStyle/>
                    <a:p>
                      <a:endParaRPr lang="en-US"/>
                    </a:p>
                  </a:txBody>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10000"/>
                  </a:ext>
                </a:extLst>
              </a:tr>
              <a:tr h="277586">
                <a:tc rowSpan="2">
                  <a:txBody>
                    <a:bodyPr/>
                    <a:lstStyle/>
                    <a:p>
                      <a:pPr marL="0" marR="0">
                        <a:lnSpc>
                          <a:spcPct val="107000"/>
                        </a:lnSpc>
                        <a:spcBef>
                          <a:spcPts val="0"/>
                        </a:spcBef>
                        <a:spcAft>
                          <a:spcPts val="0"/>
                        </a:spcAft>
                      </a:pPr>
                      <a:r>
                        <a:rPr lang="en-US" sz="1000">
                          <a:effectLst/>
                        </a:rPr>
                        <a:t>Platelets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tc>
                  <a:txBody>
                    <a:bodyPr/>
                    <a:lstStyle/>
                    <a:p>
                      <a:pPr marL="0" marR="0">
                        <a:lnSpc>
                          <a:spcPct val="107000"/>
                        </a:lnSpc>
                        <a:spcBef>
                          <a:spcPts val="0"/>
                        </a:spcBef>
                        <a:spcAft>
                          <a:spcPts val="0"/>
                        </a:spcAft>
                      </a:pPr>
                      <a:r>
                        <a:rPr lang="en-US" sz="1000" dirty="0">
                          <a:effectLst/>
                        </a:rPr>
                        <a:t>50-100 K</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tc>
                  <a:txBody>
                    <a:bodyPr/>
                    <a:lstStyle/>
                    <a:p>
                      <a:pPr marL="0" marR="0">
                        <a:lnSpc>
                          <a:spcPct val="107000"/>
                        </a:lnSpc>
                        <a:spcBef>
                          <a:spcPts val="0"/>
                        </a:spcBef>
                        <a:spcAft>
                          <a:spcPts val="0"/>
                        </a:spcAft>
                      </a:pPr>
                      <a:r>
                        <a:rPr lang="en-US" sz="1000" dirty="0">
                          <a:effectLst/>
                        </a:rPr>
                        <a:t>1 point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tc rowSpan="7">
                  <a:txBody>
                    <a:bodyPr/>
                    <a:lstStyle/>
                    <a:p>
                      <a:pPr marL="0" marR="0">
                        <a:lnSpc>
                          <a:spcPct val="107000"/>
                        </a:lnSpc>
                        <a:spcBef>
                          <a:spcPts val="0"/>
                        </a:spcBef>
                        <a:spcAft>
                          <a:spcPts val="0"/>
                        </a:spcAft>
                      </a:pPr>
                      <a:r>
                        <a:rPr lang="en-US" sz="1600" b="1" dirty="0" smtClean="0">
                          <a:effectLst/>
                          <a:latin typeface="Calibri" panose="020F0502020204030204" pitchFamily="34" charset="0"/>
                          <a:ea typeface="Calibri" panose="020F0502020204030204" pitchFamily="34" charset="0"/>
                          <a:cs typeface="Arial" panose="020B0604020202020204" pitchFamily="34" charset="0"/>
                        </a:rPr>
                        <a:t>If score is ≥ 5 – DIC is diagnosed – hematology consult</a:t>
                      </a:r>
                    </a:p>
                    <a:p>
                      <a:pPr marL="0" marR="0">
                        <a:lnSpc>
                          <a:spcPct val="107000"/>
                        </a:lnSpc>
                        <a:spcBef>
                          <a:spcPts val="0"/>
                        </a:spcBef>
                        <a:spcAft>
                          <a:spcPts val="0"/>
                        </a:spcAft>
                      </a:pPr>
                      <a:endParaRPr lang="en-US" sz="1600" b="1" dirty="0" smtClean="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b="1" dirty="0" smtClean="0">
                          <a:effectLst/>
                          <a:latin typeface="Calibri" panose="020F0502020204030204" pitchFamily="34" charset="0"/>
                          <a:ea typeface="Calibri" panose="020F0502020204030204" pitchFamily="34" charset="0"/>
                          <a:cs typeface="Arial" panose="020B0604020202020204" pitchFamily="34" charset="0"/>
                        </a:rPr>
                        <a:t>If score is &lt; 5 – there is no DIC – proceed to STEP II</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10001"/>
                  </a:ext>
                </a:extLst>
              </a:tr>
              <a:tr h="277586">
                <a:tc vMerge="1">
                  <a:txBody>
                    <a:bodyPr/>
                    <a:lstStyle/>
                    <a:p>
                      <a:endParaRPr lang="en-US"/>
                    </a:p>
                  </a:txBody>
                  <a:tcPr/>
                </a:tc>
                <a:tc>
                  <a:txBody>
                    <a:bodyPr/>
                    <a:lstStyle/>
                    <a:p>
                      <a:pPr marL="0" marR="0">
                        <a:lnSpc>
                          <a:spcPct val="107000"/>
                        </a:lnSpc>
                        <a:spcBef>
                          <a:spcPts val="0"/>
                        </a:spcBef>
                        <a:spcAft>
                          <a:spcPts val="0"/>
                        </a:spcAft>
                      </a:pPr>
                      <a:r>
                        <a:rPr lang="en-US" sz="1000">
                          <a:effectLst/>
                        </a:rPr>
                        <a:t>&lt; 50 K</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tc>
                  <a:txBody>
                    <a:bodyPr/>
                    <a:lstStyle/>
                    <a:p>
                      <a:pPr marL="0" marR="0">
                        <a:lnSpc>
                          <a:spcPct val="107000"/>
                        </a:lnSpc>
                        <a:spcBef>
                          <a:spcPts val="0"/>
                        </a:spcBef>
                        <a:spcAft>
                          <a:spcPts val="0"/>
                        </a:spcAft>
                      </a:pPr>
                      <a:r>
                        <a:rPr lang="en-US" sz="1000">
                          <a:effectLst/>
                        </a:rPr>
                        <a:t>2 points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10002"/>
                  </a:ext>
                </a:extLst>
              </a:tr>
              <a:tr h="277586">
                <a:tc rowSpan="2">
                  <a:txBody>
                    <a:bodyPr/>
                    <a:lstStyle/>
                    <a:p>
                      <a:pPr marL="0" marR="0">
                        <a:lnSpc>
                          <a:spcPct val="107000"/>
                        </a:lnSpc>
                        <a:spcBef>
                          <a:spcPts val="0"/>
                        </a:spcBef>
                        <a:spcAft>
                          <a:spcPts val="0"/>
                        </a:spcAft>
                      </a:pPr>
                      <a:r>
                        <a:rPr lang="en-US" sz="1000">
                          <a:effectLst/>
                        </a:rPr>
                        <a:t>D-Dimer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tc>
                  <a:txBody>
                    <a:bodyPr/>
                    <a:lstStyle/>
                    <a:p>
                      <a:pPr marL="0" marR="0">
                        <a:lnSpc>
                          <a:spcPct val="107000"/>
                        </a:lnSpc>
                        <a:spcBef>
                          <a:spcPts val="0"/>
                        </a:spcBef>
                        <a:spcAft>
                          <a:spcPts val="0"/>
                        </a:spcAft>
                      </a:pPr>
                      <a:r>
                        <a:rPr lang="en-US" sz="1000">
                          <a:effectLst/>
                        </a:rPr>
                        <a:t>1000-3000 ng/ml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tc>
                  <a:txBody>
                    <a:bodyPr/>
                    <a:lstStyle/>
                    <a:p>
                      <a:pPr marL="0" marR="0">
                        <a:lnSpc>
                          <a:spcPct val="107000"/>
                        </a:lnSpc>
                        <a:spcBef>
                          <a:spcPts val="0"/>
                        </a:spcBef>
                        <a:spcAft>
                          <a:spcPts val="0"/>
                        </a:spcAft>
                      </a:pPr>
                      <a:r>
                        <a:rPr lang="en-US" sz="1000">
                          <a:effectLst/>
                        </a:rPr>
                        <a:t>1 point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10003"/>
                  </a:ext>
                </a:extLst>
              </a:tr>
              <a:tr h="277586">
                <a:tc vMerge="1">
                  <a:txBody>
                    <a:bodyPr/>
                    <a:lstStyle/>
                    <a:p>
                      <a:endParaRPr lang="en-US"/>
                    </a:p>
                  </a:txBody>
                  <a:tcPr/>
                </a:tc>
                <a:tc>
                  <a:txBody>
                    <a:bodyPr/>
                    <a:lstStyle/>
                    <a:p>
                      <a:pPr marL="0" marR="0">
                        <a:lnSpc>
                          <a:spcPct val="107000"/>
                        </a:lnSpc>
                        <a:spcBef>
                          <a:spcPts val="0"/>
                        </a:spcBef>
                        <a:spcAft>
                          <a:spcPts val="0"/>
                        </a:spcAft>
                      </a:pPr>
                      <a:r>
                        <a:rPr lang="en-US" sz="1000">
                          <a:effectLst/>
                        </a:rPr>
                        <a:t>&gt; 3000 ng/ml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tc>
                  <a:txBody>
                    <a:bodyPr/>
                    <a:lstStyle/>
                    <a:p>
                      <a:pPr marL="0" marR="0">
                        <a:lnSpc>
                          <a:spcPct val="107000"/>
                        </a:lnSpc>
                        <a:spcBef>
                          <a:spcPts val="0"/>
                        </a:spcBef>
                        <a:spcAft>
                          <a:spcPts val="0"/>
                        </a:spcAft>
                      </a:pPr>
                      <a:r>
                        <a:rPr lang="en-US" sz="1000">
                          <a:effectLst/>
                        </a:rPr>
                        <a:t>3 points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10004"/>
                  </a:ext>
                </a:extLst>
              </a:tr>
              <a:tr h="277586">
                <a:tc>
                  <a:txBody>
                    <a:bodyPr/>
                    <a:lstStyle/>
                    <a:p>
                      <a:pPr marL="0" marR="0">
                        <a:lnSpc>
                          <a:spcPct val="107000"/>
                        </a:lnSpc>
                        <a:spcBef>
                          <a:spcPts val="0"/>
                        </a:spcBef>
                        <a:spcAft>
                          <a:spcPts val="0"/>
                        </a:spcAft>
                      </a:pPr>
                      <a:r>
                        <a:rPr lang="en-US" sz="1000">
                          <a:effectLst/>
                        </a:rPr>
                        <a:t>Fibrinogen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tc>
                  <a:txBody>
                    <a:bodyPr/>
                    <a:lstStyle/>
                    <a:p>
                      <a:pPr marL="0" marR="0">
                        <a:lnSpc>
                          <a:spcPct val="107000"/>
                        </a:lnSpc>
                        <a:spcBef>
                          <a:spcPts val="0"/>
                        </a:spcBef>
                        <a:spcAft>
                          <a:spcPts val="0"/>
                        </a:spcAft>
                      </a:pPr>
                      <a:r>
                        <a:rPr lang="en-US" sz="1000">
                          <a:effectLst/>
                        </a:rPr>
                        <a:t>&lt; 100 mg/dl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tc>
                  <a:txBody>
                    <a:bodyPr/>
                    <a:lstStyle/>
                    <a:p>
                      <a:pPr marL="0" marR="0">
                        <a:lnSpc>
                          <a:spcPct val="107000"/>
                        </a:lnSpc>
                        <a:spcBef>
                          <a:spcPts val="0"/>
                        </a:spcBef>
                        <a:spcAft>
                          <a:spcPts val="0"/>
                        </a:spcAft>
                      </a:pPr>
                      <a:r>
                        <a:rPr lang="en-US" sz="1000">
                          <a:effectLst/>
                        </a:rPr>
                        <a:t>1 point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10005"/>
                  </a:ext>
                </a:extLst>
              </a:tr>
              <a:tr h="277586">
                <a:tc rowSpan="2">
                  <a:txBody>
                    <a:bodyPr/>
                    <a:lstStyle/>
                    <a:p>
                      <a:pPr marL="0" marR="0">
                        <a:lnSpc>
                          <a:spcPct val="107000"/>
                        </a:lnSpc>
                        <a:spcBef>
                          <a:spcPts val="0"/>
                        </a:spcBef>
                        <a:spcAft>
                          <a:spcPts val="0"/>
                        </a:spcAft>
                      </a:pPr>
                      <a:r>
                        <a:rPr lang="en-US" sz="1000">
                          <a:effectLst/>
                        </a:rPr>
                        <a:t>Prolonged PT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tc>
                  <a:txBody>
                    <a:bodyPr/>
                    <a:lstStyle/>
                    <a:p>
                      <a:pPr marL="0" marR="0">
                        <a:lnSpc>
                          <a:spcPct val="107000"/>
                        </a:lnSpc>
                        <a:spcBef>
                          <a:spcPts val="0"/>
                        </a:spcBef>
                        <a:spcAft>
                          <a:spcPts val="0"/>
                        </a:spcAft>
                      </a:pPr>
                      <a:r>
                        <a:rPr lang="en-US" sz="1000">
                          <a:effectLst/>
                        </a:rPr>
                        <a:t>3-6 seconds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tc>
                  <a:txBody>
                    <a:bodyPr/>
                    <a:lstStyle/>
                    <a:p>
                      <a:pPr marL="0" marR="0">
                        <a:lnSpc>
                          <a:spcPct val="107000"/>
                        </a:lnSpc>
                        <a:spcBef>
                          <a:spcPts val="0"/>
                        </a:spcBef>
                        <a:spcAft>
                          <a:spcPts val="0"/>
                        </a:spcAft>
                      </a:pPr>
                      <a:r>
                        <a:rPr lang="en-US" sz="1000">
                          <a:effectLst/>
                        </a:rPr>
                        <a:t>1 point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10006"/>
                  </a:ext>
                </a:extLst>
              </a:tr>
              <a:tr h="277586">
                <a:tc vMerge="1">
                  <a:txBody>
                    <a:bodyPr/>
                    <a:lstStyle/>
                    <a:p>
                      <a:endParaRPr lang="en-US"/>
                    </a:p>
                  </a:txBody>
                  <a:tcPr/>
                </a:tc>
                <a:tc>
                  <a:txBody>
                    <a:bodyPr/>
                    <a:lstStyle/>
                    <a:p>
                      <a:pPr marL="0" marR="0">
                        <a:lnSpc>
                          <a:spcPct val="107000"/>
                        </a:lnSpc>
                        <a:spcBef>
                          <a:spcPts val="0"/>
                        </a:spcBef>
                        <a:spcAft>
                          <a:spcPts val="0"/>
                        </a:spcAft>
                      </a:pPr>
                      <a:r>
                        <a:rPr lang="en-US" sz="1000" dirty="0">
                          <a:effectLst/>
                        </a:rPr>
                        <a:t>&gt; 6 seconds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tc>
                  <a:txBody>
                    <a:bodyPr/>
                    <a:lstStyle/>
                    <a:p>
                      <a:pPr marL="0" marR="0">
                        <a:lnSpc>
                          <a:spcPct val="107000"/>
                        </a:lnSpc>
                        <a:spcBef>
                          <a:spcPts val="0"/>
                        </a:spcBef>
                        <a:spcAft>
                          <a:spcPts val="0"/>
                        </a:spcAft>
                      </a:pPr>
                      <a:r>
                        <a:rPr lang="en-US" sz="1000" dirty="0">
                          <a:effectLst/>
                        </a:rPr>
                        <a:t>2 points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38534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5" y="1061356"/>
            <a:ext cx="1747156" cy="1396093"/>
          </a:xfrm>
        </p:spPr>
        <p:txBody>
          <a:bodyPr/>
          <a:lstStyle/>
          <a:p>
            <a:pPr algn="l"/>
            <a:r>
              <a:rPr lang="en-US" sz="2400" dirty="0" smtClean="0"/>
              <a:t>STEP III - VTE prophylaxis </a:t>
            </a:r>
            <a:endParaRPr lang="en-US" sz="2400" dirty="0"/>
          </a:p>
        </p:txBody>
      </p:sp>
      <p:sp>
        <p:nvSpPr>
          <p:cNvPr id="4" name="TextBox 3"/>
          <p:cNvSpPr txBox="1"/>
          <p:nvPr/>
        </p:nvSpPr>
        <p:spPr>
          <a:xfrm>
            <a:off x="65314" y="5275525"/>
            <a:ext cx="1975755" cy="400110"/>
          </a:xfrm>
          <a:prstGeom prst="rect">
            <a:avLst/>
          </a:prstGeom>
          <a:noFill/>
        </p:spPr>
        <p:txBody>
          <a:bodyPr wrap="square" rtlCol="0">
            <a:spAutoFit/>
          </a:bodyPr>
          <a:lstStyle/>
          <a:p>
            <a:r>
              <a:rPr lang="en-US" sz="1000" dirty="0" smtClean="0"/>
              <a:t>University Hospitals COVID-19 DVT prophylaxis protocol</a:t>
            </a:r>
            <a:endParaRPr lang="en-US" sz="1000" dirty="0"/>
          </a:p>
        </p:txBody>
      </p:sp>
      <p:graphicFrame>
        <p:nvGraphicFramePr>
          <p:cNvPr id="5" name="Table 4"/>
          <p:cNvGraphicFramePr>
            <a:graphicFrameLocks noGrp="1"/>
          </p:cNvGraphicFramePr>
          <p:nvPr>
            <p:extLst>
              <p:ext uri="{D42A27DB-BD31-4B8C-83A1-F6EECF244321}">
                <p14:modId xmlns:p14="http://schemas.microsoft.com/office/powerpoint/2010/main" val="3686397926"/>
              </p:ext>
            </p:extLst>
          </p:nvPr>
        </p:nvGraphicFramePr>
        <p:xfrm>
          <a:off x="2041070" y="2792"/>
          <a:ext cx="7102930" cy="6855212"/>
        </p:xfrm>
        <a:graphic>
          <a:graphicData uri="http://schemas.openxmlformats.org/drawingml/2006/table">
            <a:tbl>
              <a:tblPr firstRow="1" bandRow="1"/>
              <a:tblGrid>
                <a:gridCol w="870079">
                  <a:extLst>
                    <a:ext uri="{9D8B030D-6E8A-4147-A177-3AD203B41FA5}">
                      <a16:colId xmlns:a16="http://schemas.microsoft.com/office/drawing/2014/main" val="20000"/>
                    </a:ext>
                  </a:extLst>
                </a:gridCol>
                <a:gridCol w="2992487">
                  <a:extLst>
                    <a:ext uri="{9D8B030D-6E8A-4147-A177-3AD203B41FA5}">
                      <a16:colId xmlns:a16="http://schemas.microsoft.com/office/drawing/2014/main" val="20001"/>
                    </a:ext>
                  </a:extLst>
                </a:gridCol>
                <a:gridCol w="3240364">
                  <a:extLst>
                    <a:ext uri="{9D8B030D-6E8A-4147-A177-3AD203B41FA5}">
                      <a16:colId xmlns:a16="http://schemas.microsoft.com/office/drawing/2014/main" val="20002"/>
                    </a:ext>
                  </a:extLst>
                </a:gridCol>
              </a:tblGrid>
              <a:tr h="470871">
                <a:tc>
                  <a:txBody>
                    <a:bodyPr/>
                    <a:lstStyle/>
                    <a:p>
                      <a:pPr marL="0" marR="0" algn="ctr">
                        <a:lnSpc>
                          <a:spcPct val="107000"/>
                        </a:lnSpc>
                        <a:spcBef>
                          <a:spcPts val="0"/>
                        </a:spcBef>
                        <a:spcAft>
                          <a:spcPts val="0"/>
                        </a:spcAft>
                      </a:pPr>
                      <a:r>
                        <a:rPr lang="en-US" sz="12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 Dimer ng/ml</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76092" marR="76092" marT="38046" marB="3804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2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Weight (kg)</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76092" marR="76092" marT="38046" marB="3804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2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Drug </a:t>
                      </a:r>
                      <a:r>
                        <a:rPr lang="en-US" sz="1200" b="1" u="sng">
                          <a:solidFill>
                            <a:srgbClr val="FFFFFF"/>
                          </a:solidFill>
                          <a:effectLst/>
                          <a:latin typeface="Calibri" panose="020F0502020204030204" pitchFamily="34" charset="0"/>
                          <a:ea typeface="Calibri" panose="020F0502020204030204" pitchFamily="34" charset="0"/>
                          <a:cs typeface="Arial" panose="020B0604020202020204" pitchFamily="34" charset="0"/>
                        </a:rPr>
                        <a:t>target Heparin Assay, Lovenox is 0.2 – 0.4 IU/mL</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76092" marR="76092" marT="38046" marB="3804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F3864"/>
                    </a:solidFill>
                  </a:tcPr>
                </a:tc>
                <a:extLst>
                  <a:ext uri="{0D108BD9-81ED-4DB2-BD59-A6C34878D82A}">
                    <a16:rowId xmlns:a16="http://schemas.microsoft.com/office/drawing/2014/main" val="10000"/>
                  </a:ext>
                </a:extLst>
              </a:tr>
              <a:tr h="197116">
                <a:tc rowSpan="4">
                  <a:txBody>
                    <a:bodyPr/>
                    <a:lstStyle/>
                    <a:p>
                      <a:pPr marL="0" marR="0" algn="ctr">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&lt; 1000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&lt; 100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Enoxaparin 40 mg qd</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extLst>
                  <a:ext uri="{0D108BD9-81ED-4DB2-BD59-A6C34878D82A}">
                    <a16:rowId xmlns:a16="http://schemas.microsoft.com/office/drawing/2014/main" val="10001"/>
                  </a:ext>
                </a:extLst>
              </a:tr>
              <a:tr h="197116">
                <a:tc vMerge="1">
                  <a:txBody>
                    <a:bodyPr/>
                    <a:lstStyle/>
                    <a:p>
                      <a:endParaRPr lang="en-US"/>
                    </a:p>
                  </a:txBody>
                  <a:tcPr/>
                </a:tc>
                <a:tc>
                  <a:txBody>
                    <a:bodyPr/>
                    <a:lstStyle/>
                    <a:p>
                      <a:pPr marL="0" marR="0" algn="ctr">
                        <a:lnSpc>
                          <a:spcPct val="107000"/>
                        </a:lnSpc>
                        <a:spcBef>
                          <a:spcPts val="0"/>
                        </a:spcBef>
                        <a:spcAft>
                          <a:spcPts val="0"/>
                        </a:spcAft>
                      </a:pPr>
                      <a:r>
                        <a:rPr lang="en-US"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100-150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Enoxaparin 40 mg bid</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extLst>
                  <a:ext uri="{0D108BD9-81ED-4DB2-BD59-A6C34878D82A}">
                    <a16:rowId xmlns:a16="http://schemas.microsoft.com/office/drawing/2014/main" val="10002"/>
                  </a:ext>
                </a:extLst>
              </a:tr>
              <a:tr h="197116">
                <a:tc vMerge="1">
                  <a:txBody>
                    <a:bodyPr/>
                    <a:lstStyle/>
                    <a:p>
                      <a:endParaRPr lang="en-US"/>
                    </a:p>
                  </a:txBody>
                  <a:tcPr/>
                </a:tc>
                <a:tc>
                  <a:txBody>
                    <a:bodyPr/>
                    <a:lstStyle/>
                    <a:p>
                      <a:pPr marL="0" marR="0" algn="ctr">
                        <a:lnSpc>
                          <a:spcPct val="107000"/>
                        </a:lnSpc>
                        <a:spcBef>
                          <a:spcPts val="0"/>
                        </a:spcBef>
                        <a:spcAft>
                          <a:spcPts val="0"/>
                        </a:spcAft>
                      </a:pPr>
                      <a:r>
                        <a:rPr lang="en-US"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&gt; 150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Enoxaparin 60 mg bid</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extLst>
                  <a:ext uri="{0D108BD9-81ED-4DB2-BD59-A6C34878D82A}">
                    <a16:rowId xmlns:a16="http://schemas.microsoft.com/office/drawing/2014/main" val="10003"/>
                  </a:ext>
                </a:extLst>
              </a:tr>
              <a:tr h="1379809">
                <a:tc vMerge="1">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gridSpan="2">
                  <a:txBody>
                    <a:bodyPr/>
                    <a:lstStyle/>
                    <a:p>
                      <a:pPr marL="342900" marR="0" lvl="0" indent="-342900">
                        <a:lnSpc>
                          <a:spcPct val="107000"/>
                        </a:lnSpc>
                        <a:spcBef>
                          <a:spcPts val="0"/>
                        </a:spcBef>
                        <a:spcAft>
                          <a:spcPts val="0"/>
                        </a:spcAft>
                        <a:buFont typeface="Wingdings" panose="05000000000000000000" pitchFamily="2" charset="2"/>
                        <a:buChar char=""/>
                      </a:pPr>
                      <a:r>
                        <a:rPr lang="en-US" sz="1200" dirty="0" err="1">
                          <a:effectLst/>
                          <a:latin typeface="Calibri" panose="020F0502020204030204" pitchFamily="34" charset="0"/>
                          <a:ea typeface="Times New Roman" panose="02020603050405020304" pitchFamily="18" charset="0"/>
                          <a:cs typeface="Arial" panose="020B0604020202020204" pitchFamily="34" charset="0"/>
                        </a:rPr>
                        <a:t>Enoxparin</a:t>
                      </a:r>
                      <a:r>
                        <a:rPr lang="en-US" sz="1200" dirty="0">
                          <a:effectLst/>
                          <a:latin typeface="Calibri" panose="020F0502020204030204" pitchFamily="34" charset="0"/>
                          <a:ea typeface="Times New Roman" panose="02020603050405020304" pitchFamily="18" charset="0"/>
                          <a:cs typeface="Arial" panose="020B0604020202020204" pitchFamily="34" charset="0"/>
                        </a:rPr>
                        <a:t> should be timed for 0900 (and 2100 if BID)</a:t>
                      </a:r>
                    </a:p>
                    <a:p>
                      <a:pPr marL="342900" marR="0" lvl="0" indent="-342900">
                        <a:lnSpc>
                          <a:spcPct val="107000"/>
                        </a:lnSpc>
                        <a:spcBef>
                          <a:spcPts val="0"/>
                        </a:spcBef>
                        <a:spcAft>
                          <a:spcPts val="0"/>
                        </a:spcAft>
                        <a:buFont typeface="Wingdings" panose="05000000000000000000" pitchFamily="2" charset="2"/>
                        <a:buChar char=""/>
                      </a:pPr>
                      <a:r>
                        <a:rPr lang="en-US" sz="1200" b="1" dirty="0">
                          <a:effectLst/>
                          <a:latin typeface="Calibri" panose="020F0502020204030204" pitchFamily="34" charset="0"/>
                          <a:ea typeface="Times New Roman" panose="02020603050405020304" pitchFamily="18" charset="0"/>
                          <a:cs typeface="Arial" panose="020B0604020202020204" pitchFamily="34" charset="0"/>
                        </a:rPr>
                        <a:t>Heparin Assay, </a:t>
                      </a:r>
                      <a:r>
                        <a:rPr lang="en-US" sz="1200" b="1" dirty="0" err="1">
                          <a:effectLst/>
                          <a:latin typeface="Calibri" panose="020F0502020204030204" pitchFamily="34" charset="0"/>
                          <a:ea typeface="Times New Roman" panose="02020603050405020304" pitchFamily="18" charset="0"/>
                          <a:cs typeface="Arial" panose="020B0604020202020204" pitchFamily="34" charset="0"/>
                        </a:rPr>
                        <a:t>Lovenox</a:t>
                      </a:r>
                      <a:r>
                        <a:rPr lang="en-US" sz="1200" b="1" dirty="0">
                          <a:effectLst/>
                          <a:latin typeface="Calibri" panose="020F0502020204030204" pitchFamily="34" charset="0"/>
                          <a:ea typeface="Times New Roman" panose="02020603050405020304" pitchFamily="18" charset="0"/>
                          <a:cs typeface="Arial" panose="020B0604020202020204" pitchFamily="34" charset="0"/>
                        </a:rPr>
                        <a:t> should be drawn 4 hours after the second dose, then as needed based on level and renal function</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Arial" panose="020B0604020202020204" pitchFamily="34" charset="0"/>
                        </a:rPr>
                        <a:t>Adjust doses in increments of 10 – 20 mg depending on level and renal function</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Times New Roman" panose="02020603050405020304" pitchFamily="18" charset="0"/>
                          <a:cs typeface="Arial" panose="020B0604020202020204" pitchFamily="34" charset="0"/>
                        </a:rPr>
                        <a:t>If on CRRT or HD, </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Arial" panose="020B0604020202020204" pitchFamily="34" charset="0"/>
                        </a:rPr>
                        <a:t>use heparin 5,000 Units Q8H when weight &lt; 150 Kg</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Arial" panose="020B0604020202020204" pitchFamily="34" charset="0"/>
                        </a:rPr>
                        <a:t>use heparin 7,500 Units Q8H when weight &gt; 150 Kg</a:t>
                      </a: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hMerge="1">
                  <a:txBody>
                    <a:bodyPr/>
                    <a:lstStyle/>
                    <a:p>
                      <a:endParaRPr lang="en-US"/>
                    </a:p>
                  </a:txBody>
                  <a:tcPr/>
                </a:tc>
                <a:extLst>
                  <a:ext uri="{0D108BD9-81ED-4DB2-BD59-A6C34878D82A}">
                    <a16:rowId xmlns:a16="http://schemas.microsoft.com/office/drawing/2014/main" val="10004"/>
                  </a:ext>
                </a:extLst>
              </a:tr>
              <a:tr h="197116">
                <a:tc>
                  <a:txBody>
                    <a:bodyPr/>
                    <a:lstStyle/>
                    <a:p>
                      <a:pPr marL="0" marR="0" algn="ctr">
                        <a:lnSpc>
                          <a:spcPct val="107000"/>
                        </a:lnSpc>
                        <a:spcBef>
                          <a:spcPts val="0"/>
                        </a:spcBef>
                        <a:spcAft>
                          <a:spcPts val="0"/>
                        </a:spcAft>
                      </a:pPr>
                      <a:r>
                        <a:rPr lang="en-US"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86360" marR="0" algn="ctr">
                        <a:lnSpc>
                          <a:spcPct val="107000"/>
                        </a:lnSpc>
                        <a:spcBef>
                          <a:spcPts val="0"/>
                        </a:spcBef>
                        <a:spcAft>
                          <a:spcPts val="0"/>
                        </a:spcAft>
                      </a:pPr>
                      <a:r>
                        <a:rPr lang="en-US"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86360" marR="0" algn="ctr">
                        <a:lnSpc>
                          <a:spcPct val="107000"/>
                        </a:lnSpc>
                        <a:spcBef>
                          <a:spcPts val="0"/>
                        </a:spcBef>
                        <a:spcAft>
                          <a:spcPts val="0"/>
                        </a:spcAft>
                      </a:pPr>
                      <a:r>
                        <a:rPr lang="en-US"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470871">
                <a:tc>
                  <a:txBody>
                    <a:bodyPr/>
                    <a:lstStyle/>
                    <a:p>
                      <a:pPr marL="0" marR="0" algn="ctr">
                        <a:lnSpc>
                          <a:spcPct val="107000"/>
                        </a:lnSpc>
                        <a:spcBef>
                          <a:spcPts val="0"/>
                        </a:spcBef>
                        <a:spcAft>
                          <a:spcPts val="0"/>
                        </a:spcAft>
                      </a:pPr>
                      <a:r>
                        <a:rPr lang="en-US" sz="12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 Dimer ng/ml</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76092" marR="76092" marT="38046" marB="3804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2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Weight (kg)</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76092" marR="76092" marT="38046" marB="3804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2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Drug </a:t>
                      </a:r>
                      <a:r>
                        <a:rPr lang="en-US" sz="1200" b="1" u="sng">
                          <a:solidFill>
                            <a:srgbClr val="FFFFFF"/>
                          </a:solidFill>
                          <a:effectLst/>
                          <a:latin typeface="Calibri" panose="020F0502020204030204" pitchFamily="34" charset="0"/>
                          <a:ea typeface="Calibri" panose="020F0502020204030204" pitchFamily="34" charset="0"/>
                          <a:cs typeface="Arial" panose="020B0604020202020204" pitchFamily="34" charset="0"/>
                        </a:rPr>
                        <a:t>target Heparin Assay, Lovenox is 0.2 – 0.4 IU/mL</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76092" marR="76092" marT="38046" marB="3804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F3864"/>
                    </a:solidFill>
                  </a:tcPr>
                </a:tc>
                <a:extLst>
                  <a:ext uri="{0D108BD9-81ED-4DB2-BD59-A6C34878D82A}">
                    <a16:rowId xmlns:a16="http://schemas.microsoft.com/office/drawing/2014/main" val="10006"/>
                  </a:ext>
                </a:extLst>
              </a:tr>
              <a:tr h="197116">
                <a:tc rowSpan="4">
                  <a:txBody>
                    <a:bodyPr/>
                    <a:lstStyle/>
                    <a:p>
                      <a:pPr marL="0" marR="0" algn="ctr">
                        <a:lnSpc>
                          <a:spcPct val="107000"/>
                        </a:lnSpc>
                        <a:spcBef>
                          <a:spcPts val="0"/>
                        </a:spcBef>
                        <a:spcAft>
                          <a:spcPts val="0"/>
                        </a:spcAft>
                      </a:pPr>
                      <a:r>
                        <a:rPr lang="en-US"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1000 - 3000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marL="86360" marR="0" algn="ctr">
                        <a:lnSpc>
                          <a:spcPct val="107000"/>
                        </a:lnSpc>
                        <a:spcBef>
                          <a:spcPts val="0"/>
                        </a:spcBef>
                        <a:spcAft>
                          <a:spcPts val="0"/>
                        </a:spcAft>
                      </a:pPr>
                      <a:r>
                        <a:rPr lang="en-US"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&lt; 100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marL="86360" marR="0" algn="ctr">
                        <a:lnSpc>
                          <a:spcPct val="107000"/>
                        </a:lnSpc>
                        <a:spcBef>
                          <a:spcPts val="0"/>
                        </a:spcBef>
                        <a:spcAft>
                          <a:spcPts val="0"/>
                        </a:spcAft>
                      </a:pPr>
                      <a:r>
                        <a:rPr lang="en-US"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Enoxaparin 40 mg bid</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10007"/>
                  </a:ext>
                </a:extLst>
              </a:tr>
              <a:tr h="197116">
                <a:tc vMerge="1">
                  <a:txBody>
                    <a:bodyPr/>
                    <a:lstStyle/>
                    <a:p>
                      <a:endParaRPr lang="en-US"/>
                    </a:p>
                  </a:txBody>
                  <a:tcPr/>
                </a:tc>
                <a:tc>
                  <a:txBody>
                    <a:bodyPr/>
                    <a:lstStyle/>
                    <a:p>
                      <a:pPr marL="0" marR="0" algn="ctr">
                        <a:lnSpc>
                          <a:spcPct val="107000"/>
                        </a:lnSpc>
                        <a:spcBef>
                          <a:spcPts val="0"/>
                        </a:spcBef>
                        <a:spcAft>
                          <a:spcPts val="0"/>
                        </a:spcAft>
                      </a:pPr>
                      <a:r>
                        <a:rPr lang="en-US"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100-150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marL="0" marR="0" algn="ctr">
                        <a:lnSpc>
                          <a:spcPct val="107000"/>
                        </a:lnSpc>
                        <a:spcBef>
                          <a:spcPts val="0"/>
                        </a:spcBef>
                        <a:spcAft>
                          <a:spcPts val="0"/>
                        </a:spcAft>
                      </a:pPr>
                      <a:r>
                        <a:rPr lang="en-US"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Enoxaparin 80 mg bid</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10008"/>
                  </a:ext>
                </a:extLst>
              </a:tr>
              <a:tr h="197116">
                <a:tc vMerge="1">
                  <a:txBody>
                    <a:bodyPr/>
                    <a:lstStyle/>
                    <a:p>
                      <a:endParaRPr lang="en-US"/>
                    </a:p>
                  </a:txBody>
                  <a:tcPr/>
                </a:tc>
                <a:tc>
                  <a:txBody>
                    <a:bodyPr/>
                    <a:lstStyle/>
                    <a:p>
                      <a:pPr marL="0" marR="0" algn="ctr">
                        <a:lnSpc>
                          <a:spcPct val="107000"/>
                        </a:lnSpc>
                        <a:spcBef>
                          <a:spcPts val="0"/>
                        </a:spcBef>
                        <a:spcAft>
                          <a:spcPts val="0"/>
                        </a:spcAft>
                      </a:pPr>
                      <a:r>
                        <a:rPr lang="en-US" sz="12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&gt; 150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Enoxaparin 120 mg bid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10009"/>
                  </a:ext>
                </a:extLst>
              </a:tr>
              <a:tr h="1379809">
                <a:tc vMerge="1">
                  <a:txBody>
                    <a:bodyPr/>
                    <a:lstStyle/>
                    <a:p>
                      <a:endParaRPr lang="en-US"/>
                    </a:p>
                  </a:txBody>
                  <a:tcPr/>
                </a:tc>
                <a:tc gridSpan="2">
                  <a:txBody>
                    <a:bodyPr/>
                    <a:lstStyle/>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Times New Roman" panose="02020603050405020304" pitchFamily="18" charset="0"/>
                          <a:cs typeface="Arial" panose="020B0604020202020204" pitchFamily="34" charset="0"/>
                        </a:rPr>
                        <a:t>For doses </a:t>
                      </a:r>
                      <a:r>
                        <a:rPr lang="en-US" sz="1200" dirty="0">
                          <a:effectLst/>
                          <a:latin typeface="Calibri" panose="020F0502020204030204" pitchFamily="34" charset="0"/>
                          <a:ea typeface="Times New Roman" panose="02020603050405020304" pitchFamily="18" charset="0"/>
                          <a:cs typeface="Calibri" panose="020F0502020204030204" pitchFamily="34" charset="0"/>
                        </a:rPr>
                        <a:t>≥</a:t>
                      </a:r>
                      <a:r>
                        <a:rPr lang="en-US" sz="1200" dirty="0">
                          <a:effectLst/>
                          <a:latin typeface="Calibri" panose="020F0502020204030204" pitchFamily="34" charset="0"/>
                          <a:ea typeface="Times New Roman" panose="02020603050405020304" pitchFamily="18" charset="0"/>
                          <a:cs typeface="Arial" panose="020B0604020202020204" pitchFamily="34" charset="0"/>
                        </a:rPr>
                        <a:t> 80 mg, may need to use the “</a:t>
                      </a:r>
                      <a:r>
                        <a:rPr lang="en-US" sz="1200" i="1" dirty="0">
                          <a:effectLst/>
                          <a:latin typeface="Calibri" panose="020F0502020204030204" pitchFamily="34" charset="0"/>
                          <a:ea typeface="Times New Roman" panose="02020603050405020304" pitchFamily="18" charset="0"/>
                          <a:cs typeface="Arial" panose="020B0604020202020204" pitchFamily="34" charset="0"/>
                        </a:rPr>
                        <a:t>Enoxaparin Therapeutic Anticoagulation</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err="1">
                          <a:effectLst/>
                          <a:latin typeface="Calibri" panose="020F0502020204030204" pitchFamily="34" charset="0"/>
                          <a:ea typeface="Times New Roman" panose="02020603050405020304" pitchFamily="18" charset="0"/>
                          <a:cs typeface="Arial" panose="020B0604020202020204" pitchFamily="34" charset="0"/>
                        </a:rPr>
                        <a:t>UHCare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err="1">
                          <a:effectLst/>
                          <a:latin typeface="Calibri" panose="020F0502020204030204" pitchFamily="34" charset="0"/>
                          <a:ea typeface="Times New Roman" panose="02020603050405020304" pitchFamily="18" charset="0"/>
                          <a:cs typeface="Arial" panose="020B0604020202020204" pitchFamily="34" charset="0"/>
                        </a:rPr>
                        <a:t>orderset</a:t>
                      </a:r>
                      <a:r>
                        <a:rPr lang="en-US" sz="1200" dirty="0">
                          <a:effectLst/>
                          <a:latin typeface="Calibri" panose="020F0502020204030204" pitchFamily="34" charset="0"/>
                          <a:ea typeface="Times New Roman" panose="02020603050405020304" pitchFamily="18" charset="0"/>
                          <a:cs typeface="Arial" panose="020B0604020202020204" pitchFamily="34" charset="0"/>
                        </a:rPr>
                        <a:t> for ease of ordering higher doses</a:t>
                      </a:r>
                    </a:p>
                    <a:p>
                      <a:pPr marL="342900" marR="0" lvl="0" indent="-342900">
                        <a:lnSpc>
                          <a:spcPct val="107000"/>
                        </a:lnSpc>
                        <a:spcBef>
                          <a:spcPts val="0"/>
                        </a:spcBef>
                        <a:spcAft>
                          <a:spcPts val="0"/>
                        </a:spcAft>
                        <a:buFont typeface="Wingdings" panose="05000000000000000000" pitchFamily="2" charset="2"/>
                        <a:buChar char=""/>
                      </a:pPr>
                      <a:r>
                        <a:rPr lang="en-US" sz="1200" dirty="0" err="1">
                          <a:effectLst/>
                          <a:latin typeface="Calibri" panose="020F0502020204030204" pitchFamily="34" charset="0"/>
                          <a:ea typeface="Times New Roman" panose="02020603050405020304" pitchFamily="18" charset="0"/>
                          <a:cs typeface="Arial" panose="020B0604020202020204" pitchFamily="34" charset="0"/>
                        </a:rPr>
                        <a:t>Enoxparin</a:t>
                      </a:r>
                      <a:r>
                        <a:rPr lang="en-US" sz="1200" dirty="0">
                          <a:effectLst/>
                          <a:latin typeface="Calibri" panose="020F0502020204030204" pitchFamily="34" charset="0"/>
                          <a:ea typeface="Times New Roman" panose="02020603050405020304" pitchFamily="18" charset="0"/>
                          <a:cs typeface="Arial" panose="020B0604020202020204" pitchFamily="34" charset="0"/>
                        </a:rPr>
                        <a:t> should be timed for 0900 and 2100</a:t>
                      </a:r>
                    </a:p>
                    <a:p>
                      <a:pPr marL="342900" marR="0" lvl="0" indent="-342900">
                        <a:lnSpc>
                          <a:spcPct val="107000"/>
                        </a:lnSpc>
                        <a:spcBef>
                          <a:spcPts val="0"/>
                        </a:spcBef>
                        <a:spcAft>
                          <a:spcPts val="0"/>
                        </a:spcAft>
                        <a:buFont typeface="Wingdings" panose="05000000000000000000" pitchFamily="2" charset="2"/>
                        <a:buChar char=""/>
                      </a:pPr>
                      <a:r>
                        <a:rPr lang="en-US" sz="1200" b="1" dirty="0">
                          <a:effectLst/>
                          <a:latin typeface="Calibri" panose="020F0502020204030204" pitchFamily="34" charset="0"/>
                          <a:ea typeface="Times New Roman" panose="02020603050405020304" pitchFamily="18" charset="0"/>
                          <a:cs typeface="Arial" panose="020B0604020202020204" pitchFamily="34" charset="0"/>
                        </a:rPr>
                        <a:t>Heparin Assay, </a:t>
                      </a:r>
                      <a:r>
                        <a:rPr lang="en-US" sz="1200" b="1" dirty="0" err="1">
                          <a:effectLst/>
                          <a:latin typeface="Calibri" panose="020F0502020204030204" pitchFamily="34" charset="0"/>
                          <a:ea typeface="Times New Roman" panose="02020603050405020304" pitchFamily="18" charset="0"/>
                          <a:cs typeface="Arial" panose="020B0604020202020204" pitchFamily="34" charset="0"/>
                        </a:rPr>
                        <a:t>Lovenox</a:t>
                      </a:r>
                      <a:r>
                        <a:rPr lang="en-US" sz="1200" b="1" dirty="0">
                          <a:effectLst/>
                          <a:latin typeface="Calibri" panose="020F0502020204030204" pitchFamily="34" charset="0"/>
                          <a:ea typeface="Times New Roman" panose="02020603050405020304" pitchFamily="18" charset="0"/>
                          <a:cs typeface="Arial" panose="020B0604020202020204" pitchFamily="34" charset="0"/>
                        </a:rPr>
                        <a:t> should be drawn 4 hours after the second dose, then as needed based on level and renal function</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Arial" panose="020B0604020202020204" pitchFamily="34" charset="0"/>
                        </a:rPr>
                        <a:t>Adjust doses in increments of 10 – 20 mg depending on level and renal function</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Times New Roman" panose="02020603050405020304" pitchFamily="18" charset="0"/>
                          <a:cs typeface="Arial" panose="020B0604020202020204" pitchFamily="34" charset="0"/>
                        </a:rPr>
                        <a:t>If on CRRT or HD, use </a:t>
                      </a:r>
                      <a:r>
                        <a:rPr lang="en-US" sz="1200" dirty="0" smtClean="0">
                          <a:effectLst/>
                          <a:latin typeface="Calibri" panose="020F0502020204030204" pitchFamily="34" charset="0"/>
                          <a:ea typeface="Times New Roman" panose="02020603050405020304" pitchFamily="18" charset="0"/>
                          <a:cs typeface="Arial" panose="020B0604020202020204" pitchFamily="34" charset="0"/>
                        </a:rPr>
                        <a:t>low intensity unfractionated Heparin</a:t>
                      </a:r>
                      <a:r>
                        <a:rPr lang="en-US" sz="1200" baseline="0" dirty="0" smtClean="0">
                          <a:effectLst/>
                          <a:latin typeface="Calibri" panose="020F0502020204030204" pitchFamily="34" charset="0"/>
                          <a:ea typeface="Times New Roman" panose="02020603050405020304" pitchFamily="18" charset="0"/>
                          <a:cs typeface="Arial" panose="020B0604020202020204" pitchFamily="34" charset="0"/>
                        </a:rPr>
                        <a:t> drip </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hMerge="1">
                  <a:txBody>
                    <a:bodyPr/>
                    <a:lstStyle/>
                    <a:p>
                      <a:endParaRPr lang="en-US"/>
                    </a:p>
                  </a:txBody>
                  <a:tcPr/>
                </a:tc>
                <a:extLst>
                  <a:ext uri="{0D108BD9-81ED-4DB2-BD59-A6C34878D82A}">
                    <a16:rowId xmlns:a16="http://schemas.microsoft.com/office/drawing/2014/main" val="10010"/>
                  </a:ext>
                </a:extLst>
              </a:tr>
              <a:tr h="197116">
                <a:tc>
                  <a:txBody>
                    <a:bodyPr/>
                    <a:lstStyle/>
                    <a:p>
                      <a:pPr marL="226695" marR="0">
                        <a:lnSpc>
                          <a:spcPct val="107000"/>
                        </a:lnSpc>
                        <a:spcBef>
                          <a:spcPts val="0"/>
                        </a:spcBef>
                        <a:spcAft>
                          <a:spcPts val="0"/>
                        </a:spcAft>
                      </a:pPr>
                      <a:r>
                        <a:rPr lang="en-US" sz="1200">
                          <a:effectLst/>
                          <a:latin typeface="Arial" panose="020B0604020202020204" pitchFamily="34" charset="0"/>
                          <a:ea typeface="Times New Roman" panose="02020603050405020304" pitchFamily="18" charset="0"/>
                          <a:cs typeface="Arial" panose="020B0604020202020204" pitchFamily="34" charset="0"/>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marL="226695"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Arial" panose="020B0604020202020204" pitchFamily="34" charset="0"/>
                        </a:rPr>
                        <a:t> </a:t>
                      </a: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1"/>
                  </a:ext>
                </a:extLst>
              </a:tr>
              <a:tr h="394231">
                <a:tc>
                  <a:txBody>
                    <a:bodyPr/>
                    <a:lstStyle/>
                    <a:p>
                      <a:pPr marL="0" marR="0" algn="ctr">
                        <a:lnSpc>
                          <a:spcPct val="107000"/>
                        </a:lnSpc>
                        <a:spcBef>
                          <a:spcPts val="0"/>
                        </a:spcBef>
                        <a:spcAft>
                          <a:spcPts val="0"/>
                        </a:spcAft>
                      </a:pPr>
                      <a:r>
                        <a:rPr lang="en-US" sz="12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 Dimer ng/ml</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2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Weight (kg)</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2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Drug </a:t>
                      </a:r>
                      <a:r>
                        <a:rPr lang="en-US" sz="1200" b="1" u="sng" dirty="0">
                          <a:solidFill>
                            <a:srgbClr val="FFFFFF"/>
                          </a:solidFill>
                          <a:effectLst/>
                          <a:latin typeface="Calibri" panose="020F0502020204030204" pitchFamily="34" charset="0"/>
                          <a:ea typeface="Calibri" panose="020F0502020204030204" pitchFamily="34" charset="0"/>
                          <a:cs typeface="Arial" panose="020B0604020202020204" pitchFamily="34" charset="0"/>
                        </a:rPr>
                        <a:t>target Heparin Assay, 0.4 -</a:t>
                      </a:r>
                      <a:r>
                        <a:rPr lang="en-US" sz="1200" b="1" u="sng" dirty="0" smtClean="0">
                          <a:solidFill>
                            <a:srgbClr val="FFFFFF"/>
                          </a:solidFill>
                          <a:effectLst/>
                          <a:latin typeface="Calibri" panose="020F0502020204030204" pitchFamily="34" charset="0"/>
                          <a:ea typeface="Calibri" panose="020F0502020204030204" pitchFamily="34" charset="0"/>
                          <a:cs typeface="Arial" panose="020B0604020202020204" pitchFamily="34" charset="0"/>
                        </a:rPr>
                        <a:t>0.7 IU/ml</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F3864"/>
                    </a:solidFill>
                  </a:tcPr>
                </a:tc>
                <a:extLst>
                  <a:ext uri="{0D108BD9-81ED-4DB2-BD59-A6C34878D82A}">
                    <a16:rowId xmlns:a16="http://schemas.microsoft.com/office/drawing/2014/main" val="10012"/>
                  </a:ext>
                </a:extLst>
              </a:tr>
              <a:tr h="1182693">
                <a:tc>
                  <a:txBody>
                    <a:bodyPr/>
                    <a:lstStyle/>
                    <a:p>
                      <a:pPr marL="226695" marR="0">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&gt; 3000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gridSpan="2">
                  <a:txBody>
                    <a:bodyPr/>
                    <a:lstStyle/>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Times New Roman" panose="02020603050405020304" pitchFamily="18" charset="0"/>
                          <a:cs typeface="Arial" panose="020B0604020202020204" pitchFamily="34" charset="0"/>
                        </a:rPr>
                        <a:t>In absence or renal failure and morbid Obesity use Enoxaparin 1 mg/Kg every 12 </a:t>
                      </a:r>
                      <a:r>
                        <a:rPr lang="en-US" sz="1200" dirty="0" err="1">
                          <a:effectLst/>
                          <a:latin typeface="Calibri" panose="020F0502020204030204" pitchFamily="34" charset="0"/>
                          <a:ea typeface="Times New Roman" panose="02020603050405020304" pitchFamily="18" charset="0"/>
                          <a:cs typeface="Arial" panose="020B0604020202020204" pitchFamily="34" charset="0"/>
                        </a:rPr>
                        <a:t>hr</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1200" b="1" dirty="0">
                          <a:effectLst/>
                          <a:latin typeface="Calibri" panose="020F0502020204030204" pitchFamily="34" charset="0"/>
                          <a:ea typeface="Times New Roman" panose="02020603050405020304" pitchFamily="18" charset="0"/>
                          <a:cs typeface="Arial" panose="020B0604020202020204" pitchFamily="34" charset="0"/>
                        </a:rPr>
                        <a:t>OR</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Times New Roman" panose="02020603050405020304" pitchFamily="18" charset="0"/>
                          <a:cs typeface="Arial" panose="020B0604020202020204" pitchFamily="34" charset="0"/>
                        </a:rPr>
                        <a:t>Start with </a:t>
                      </a:r>
                      <a:r>
                        <a:rPr lang="en-US" sz="1200" dirty="0" smtClean="0">
                          <a:effectLst/>
                          <a:latin typeface="Calibri" panose="020F0502020204030204" pitchFamily="34" charset="0"/>
                          <a:ea typeface="Times New Roman" panose="02020603050405020304" pitchFamily="18" charset="0"/>
                          <a:cs typeface="Arial" panose="020B0604020202020204" pitchFamily="34" charset="0"/>
                        </a:rPr>
                        <a:t>Hi </a:t>
                      </a:r>
                      <a:r>
                        <a:rPr lang="en-US" sz="1200" dirty="0">
                          <a:effectLst/>
                          <a:latin typeface="Calibri" panose="020F0502020204030204" pitchFamily="34" charset="0"/>
                          <a:ea typeface="Times New Roman" panose="02020603050405020304" pitchFamily="18" charset="0"/>
                          <a:cs typeface="Arial" panose="020B0604020202020204" pitchFamily="34" charset="0"/>
                        </a:rPr>
                        <a:t>intensity unfractionated Heparin drip – as per EMR   </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Times New Roman" panose="02020603050405020304" pitchFamily="18" charset="0"/>
                          <a:cs typeface="Arial" panose="020B0604020202020204" pitchFamily="34" charset="0"/>
                        </a:rPr>
                        <a:t>If no improvement in D-Dimer in 24-48 </a:t>
                      </a:r>
                      <a:r>
                        <a:rPr lang="en-US" sz="1200" dirty="0" smtClean="0">
                          <a:effectLst/>
                          <a:latin typeface="Calibri" panose="020F0502020204030204" pitchFamily="34" charset="0"/>
                          <a:ea typeface="Times New Roman" panose="02020603050405020304" pitchFamily="18" charset="0"/>
                          <a:cs typeface="Arial" panose="020B0604020202020204" pitchFamily="34" charset="0"/>
                        </a:rPr>
                        <a:t> consult  </a:t>
                      </a:r>
                      <a:r>
                        <a:rPr lang="en-US" sz="1200" dirty="0">
                          <a:effectLst/>
                          <a:latin typeface="Calibri" panose="020F0502020204030204" pitchFamily="34" charset="0"/>
                          <a:ea typeface="Times New Roman" panose="02020603050405020304" pitchFamily="18" charset="0"/>
                          <a:cs typeface="Arial" panose="020B0604020202020204" pitchFamily="34" charset="0"/>
                        </a:rPr>
                        <a:t>hematology and/or vascular medicine</a:t>
                      </a:r>
                    </a:p>
                  </a:txBody>
                  <a:tcPr marL="59711" marR="597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075822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895" t="14574" r="23953" b="16900"/>
          <a:stretch/>
        </p:blipFill>
        <p:spPr>
          <a:xfrm>
            <a:off x="2459370" y="1626781"/>
            <a:ext cx="4768703" cy="4111997"/>
          </a:xfrm>
          <a:prstGeom prst="rect">
            <a:avLst/>
          </a:prstGeom>
        </p:spPr>
      </p:pic>
      <p:sp>
        <p:nvSpPr>
          <p:cNvPr id="5" name="TextBox 4"/>
          <p:cNvSpPr txBox="1"/>
          <p:nvPr/>
        </p:nvSpPr>
        <p:spPr>
          <a:xfrm>
            <a:off x="1334682" y="255182"/>
            <a:ext cx="6969642" cy="1015663"/>
          </a:xfrm>
          <a:prstGeom prst="rect">
            <a:avLst/>
          </a:prstGeom>
          <a:noFill/>
        </p:spPr>
        <p:txBody>
          <a:bodyPr wrap="square" rtlCol="0">
            <a:spAutoFit/>
          </a:bodyPr>
          <a:lstStyle/>
          <a:p>
            <a:pPr algn="ctr"/>
            <a:r>
              <a:rPr lang="en-US" sz="2400" dirty="0" smtClean="0"/>
              <a:t>To learn more, visit our website at:</a:t>
            </a:r>
          </a:p>
          <a:p>
            <a:pPr algn="ctr"/>
            <a:r>
              <a:rPr lang="en-US" sz="3600" dirty="0" smtClean="0">
                <a:hlinkClick r:id="rId3"/>
              </a:rPr>
              <a:t>www.neurotraumasection.org</a:t>
            </a:r>
            <a:endParaRPr lang="en-US" sz="3600" dirty="0" smtClean="0"/>
          </a:p>
        </p:txBody>
      </p:sp>
    </p:spTree>
    <p:extLst>
      <p:ext uri="{BB962C8B-B14F-4D97-AF65-F5344CB8AC3E}">
        <p14:creationId xmlns:p14="http://schemas.microsoft.com/office/powerpoint/2010/main" val="953551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101"/>
          <p:cNvGraphicFramePr>
            <a:graphicFrameLocks noGrp="1"/>
          </p:cNvGraphicFramePr>
          <p:nvPr>
            <p:extLst>
              <p:ext uri="{D42A27DB-BD31-4B8C-83A1-F6EECF244321}">
                <p14:modId xmlns:p14="http://schemas.microsoft.com/office/powerpoint/2010/main" val="4255728307"/>
              </p:ext>
            </p:extLst>
          </p:nvPr>
        </p:nvGraphicFramePr>
        <p:xfrm>
          <a:off x="685800" y="960668"/>
          <a:ext cx="8001000" cy="2438400"/>
        </p:xfrm>
        <a:graphic>
          <a:graphicData uri="http://schemas.openxmlformats.org/drawingml/2006/table">
            <a:tbl>
              <a:tblPr/>
              <a:tblGrid>
                <a:gridCol w="2895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81000">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bg2"/>
                        </a:buClr>
                        <a:buSzPct val="90000"/>
                        <a:buFont typeface="Wingdings 2" pitchFamily="18" charset="2"/>
                        <a:buNone/>
                        <a:tabLst/>
                      </a:pPr>
                      <a:r>
                        <a:rPr kumimoji="0" lang="en-US" altLang="zh-TW" sz="1600" b="1"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Massive 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bg2"/>
                        </a:buClr>
                        <a:buSzPct val="90000"/>
                        <a:buFont typeface="Wingdings 2" pitchFamily="18" charset="2"/>
                        <a:buNone/>
                        <a:tabLst/>
                      </a:pPr>
                      <a:r>
                        <a:rPr kumimoji="0" lang="en-US" altLang="zh-TW" sz="1600" b="1"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Submassive 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bg2"/>
                        </a:buClr>
                        <a:buSzPct val="90000"/>
                        <a:buFont typeface="Wingdings 2" pitchFamily="18" charset="2"/>
                        <a:buNone/>
                        <a:tabLst/>
                      </a:pPr>
                      <a:r>
                        <a:rPr kumimoji="0" lang="en-US" altLang="zh-TW" sz="1600" b="1"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Minor/</a:t>
                      </a:r>
                      <a:r>
                        <a:rPr kumimoji="0" lang="en-US" altLang="zh-TW" sz="1600" b="1" i="0" u="none" strike="noStrike" cap="none" normalizeH="0" baseline="0" dirty="0" err="1" smtClean="0">
                          <a:ln>
                            <a:noFill/>
                          </a:ln>
                          <a:solidFill>
                            <a:srgbClr val="000000"/>
                          </a:solidFill>
                          <a:effectLst/>
                          <a:latin typeface="Arial" pitchFamily="34" charset="0"/>
                          <a:ea typeface="MS PGothic" pitchFamily="34" charset="-128"/>
                          <a:cs typeface="Arial" pitchFamily="34" charset="0"/>
                        </a:rPr>
                        <a:t>Nonmassive</a:t>
                      </a:r>
                      <a:r>
                        <a:rPr kumimoji="0" lang="en-US" altLang="zh-TW" sz="1600" b="1"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 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304800">
                <a:tc>
                  <a:txBody>
                    <a:bodyPr/>
                    <a:lstStyle>
                      <a:lvl1pPr marL="115888" indent="-115888"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115888" marR="0" lvl="0" indent="-115888" algn="ctr" defTabSz="914400" rtl="0" eaLnBrk="0" fontAlgn="base" latinLnBrk="0" hangingPunct="0">
                        <a:lnSpc>
                          <a:spcPct val="100000"/>
                        </a:lnSpc>
                        <a:spcBef>
                          <a:spcPct val="20000"/>
                        </a:spcBef>
                        <a:spcAft>
                          <a:spcPct val="0"/>
                        </a:spcAft>
                        <a:buClr>
                          <a:schemeClr val="tx1"/>
                        </a:buClr>
                        <a:buSzPct val="90000"/>
                        <a:buFontTx/>
                        <a:buNone/>
                        <a:tabLst/>
                      </a:pPr>
                      <a:r>
                        <a:rPr kumimoji="0" lang="en-US" altLang="zh-TW"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sym typeface="Symbol" pitchFamily="18" charset="2"/>
                        </a:rPr>
                        <a:t>High risk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tx1"/>
                        </a:buClr>
                        <a:buSzPct val="90000"/>
                        <a:buFontTx/>
                        <a:buNone/>
                        <a:tabLst/>
                      </a:pPr>
                      <a:r>
                        <a:rPr kumimoji="0" lang="en-US" altLang="zh-TW"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sym typeface="Symbol" pitchFamily="18" charset="2"/>
                        </a:rPr>
                        <a:t>Moderate/intermediate risk</a:t>
                      </a:r>
                      <a:endParaRPr kumimoji="0" lang="en-US" altLang="zh-TW"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tx1"/>
                        </a:buClr>
                        <a:buSzPct val="90000"/>
                        <a:buFontTx/>
                        <a:buNone/>
                        <a:tabLst/>
                      </a:pPr>
                      <a:r>
                        <a:rPr kumimoji="0" lang="en-US" altLang="zh-TW" sz="1400" b="1" i="0" u="none" strike="noStrike" cap="none" normalizeH="0" baseline="0" smtClean="0">
                          <a:ln>
                            <a:noFill/>
                          </a:ln>
                          <a:solidFill>
                            <a:schemeClr val="tx1"/>
                          </a:solidFill>
                          <a:effectLst/>
                          <a:latin typeface="Arial" pitchFamily="34" charset="0"/>
                          <a:ea typeface="MS PGothic" pitchFamily="34" charset="-128"/>
                          <a:cs typeface="Arial" pitchFamily="34" charset="0"/>
                          <a:sym typeface="Symbol" pitchFamily="18" charset="2"/>
                        </a:rPr>
                        <a:t>Low risk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752600">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109538" marR="0" lvl="0" indent="-109538" algn="l" defTabSz="914400" rtl="0" eaLnBrk="0" fontAlgn="base" latinLnBrk="0" hangingPunct="0">
                        <a:lnSpc>
                          <a:spcPct val="100000"/>
                        </a:lnSpc>
                        <a:spcBef>
                          <a:spcPct val="20000"/>
                        </a:spcBef>
                        <a:spcAft>
                          <a:spcPct val="0"/>
                        </a:spcAft>
                        <a:buClrTx/>
                        <a:buSzPct val="90000"/>
                        <a:buFontTx/>
                        <a:buChar char="•"/>
                        <a:tabLst/>
                      </a:pPr>
                      <a:r>
                        <a:rPr kumimoji="0" lang="en-US" altLang="zh-TW"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Sustained hypotension (systolic BP &lt;90 mmHg for </a:t>
                      </a:r>
                      <a:r>
                        <a:rPr kumimoji="0" lang="en-US" altLang="zh-TW"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sym typeface="Symbol" pitchFamily="18" charset="2"/>
                        </a:rPr>
                        <a:t>15 min)</a:t>
                      </a:r>
                    </a:p>
                    <a:p>
                      <a:pPr marL="109538" marR="0" lvl="0" indent="-109538" algn="l" defTabSz="914400" rtl="0" eaLnBrk="0" fontAlgn="base" latinLnBrk="0" hangingPunct="0">
                        <a:lnSpc>
                          <a:spcPct val="100000"/>
                        </a:lnSpc>
                        <a:spcBef>
                          <a:spcPct val="20000"/>
                        </a:spcBef>
                        <a:spcAft>
                          <a:spcPct val="0"/>
                        </a:spcAft>
                        <a:buClrTx/>
                        <a:buSzPct val="90000"/>
                        <a:buFontTx/>
                        <a:buChar char="•"/>
                        <a:tabLst/>
                      </a:pPr>
                      <a:r>
                        <a:rPr kumimoji="0" lang="en-US" altLang="zh-TW"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sym typeface="Symbol" pitchFamily="18" charset="2"/>
                        </a:rPr>
                        <a:t>Inotropic support</a:t>
                      </a:r>
                    </a:p>
                    <a:p>
                      <a:pPr marL="109538" marR="0" lvl="0" indent="-109538" algn="l" defTabSz="914400" rtl="0" eaLnBrk="0" fontAlgn="base" latinLnBrk="0" hangingPunct="0">
                        <a:lnSpc>
                          <a:spcPct val="100000"/>
                        </a:lnSpc>
                        <a:spcBef>
                          <a:spcPct val="20000"/>
                        </a:spcBef>
                        <a:spcAft>
                          <a:spcPct val="0"/>
                        </a:spcAft>
                        <a:buClrTx/>
                        <a:buSzPct val="90000"/>
                        <a:buFontTx/>
                        <a:buChar char="•"/>
                        <a:tabLst/>
                      </a:pPr>
                      <a:r>
                        <a:rPr kumimoji="0" lang="en-US" altLang="zh-TW"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sym typeface="Symbol" pitchFamily="18" charset="2"/>
                        </a:rPr>
                        <a:t>Pulseless</a:t>
                      </a:r>
                    </a:p>
                    <a:p>
                      <a:pPr marL="109538" marR="0" lvl="0" indent="-109538" algn="l" defTabSz="914400" rtl="0" eaLnBrk="0" fontAlgn="base" latinLnBrk="0" hangingPunct="0">
                        <a:lnSpc>
                          <a:spcPct val="100000"/>
                        </a:lnSpc>
                        <a:spcBef>
                          <a:spcPct val="20000"/>
                        </a:spcBef>
                        <a:spcAft>
                          <a:spcPct val="0"/>
                        </a:spcAft>
                        <a:buClrTx/>
                        <a:buSzPct val="90000"/>
                        <a:buFontTx/>
                        <a:buChar char="•"/>
                        <a:tabLst/>
                      </a:pPr>
                      <a:r>
                        <a:rPr kumimoji="0" lang="en-US" altLang="zh-TW"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sym typeface="Symbol" pitchFamily="18" charset="2"/>
                        </a:rPr>
                        <a:t>Persistent profound bradycardia (HR &lt;40 bpm with signs or symptoms of shock)</a:t>
                      </a:r>
                      <a:endParaRPr kumimoji="0" lang="en-US" altLang="zh-TW"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109538" marR="0" lvl="0" indent="-109538" algn="l" defTabSz="914400" rtl="0" eaLnBrk="0" fontAlgn="base" latinLnBrk="0" hangingPunct="0">
                        <a:lnSpc>
                          <a:spcPct val="100000"/>
                        </a:lnSpc>
                        <a:spcBef>
                          <a:spcPct val="20000"/>
                        </a:spcBef>
                        <a:spcAft>
                          <a:spcPct val="0"/>
                        </a:spcAft>
                        <a:buClrTx/>
                        <a:buSzPct val="90000"/>
                        <a:buFontTx/>
                        <a:buChar char="•"/>
                        <a:tabLst/>
                      </a:pPr>
                      <a:r>
                        <a:rPr kumimoji="0" lang="en-US" altLang="zh-TW"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Systemically normotensive (systolic BP </a:t>
                      </a:r>
                      <a:r>
                        <a:rPr kumimoji="0" lang="en-US" altLang="zh-TW"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sym typeface="Symbol" pitchFamily="18" charset="2"/>
                        </a:rPr>
                        <a:t>90 mmHg)</a:t>
                      </a:r>
                    </a:p>
                    <a:p>
                      <a:pPr marL="109538" marR="0" lvl="0" indent="-109538" algn="l" defTabSz="914400" rtl="0" eaLnBrk="0" fontAlgn="base" latinLnBrk="0" hangingPunct="0">
                        <a:lnSpc>
                          <a:spcPct val="100000"/>
                        </a:lnSpc>
                        <a:spcBef>
                          <a:spcPct val="20000"/>
                        </a:spcBef>
                        <a:spcAft>
                          <a:spcPct val="0"/>
                        </a:spcAft>
                        <a:buClrTx/>
                        <a:buSzPct val="90000"/>
                        <a:buFontTx/>
                        <a:buChar char="•"/>
                        <a:tabLst/>
                      </a:pPr>
                      <a:r>
                        <a:rPr kumimoji="0" lang="en-US" altLang="zh-TW"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sym typeface="Symbol" pitchFamily="18" charset="2"/>
                        </a:rPr>
                        <a:t>RV dysfunction</a:t>
                      </a:r>
                    </a:p>
                    <a:p>
                      <a:pPr marL="109538" marR="0" lvl="0" indent="-109538" algn="l" defTabSz="914400" rtl="0" eaLnBrk="0" fontAlgn="base" latinLnBrk="0" hangingPunct="0">
                        <a:lnSpc>
                          <a:spcPct val="100000"/>
                        </a:lnSpc>
                        <a:spcBef>
                          <a:spcPct val="20000"/>
                        </a:spcBef>
                        <a:spcAft>
                          <a:spcPct val="0"/>
                        </a:spcAft>
                        <a:buClrTx/>
                        <a:buSzPct val="90000"/>
                        <a:buFontTx/>
                        <a:buChar char="•"/>
                        <a:tabLst/>
                      </a:pPr>
                      <a:r>
                        <a:rPr kumimoji="0" lang="en-US" altLang="zh-TW"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sym typeface="Symbol" pitchFamily="18" charset="2"/>
                        </a:rPr>
                        <a:t>Myocardial necrosis</a:t>
                      </a:r>
                    </a:p>
                    <a:p>
                      <a:pPr marL="0" marR="0" lvl="0" indent="0" algn="l" defTabSz="914400" rtl="0" eaLnBrk="0" fontAlgn="base" latinLnBrk="0" hangingPunct="0">
                        <a:lnSpc>
                          <a:spcPct val="100000"/>
                        </a:lnSpc>
                        <a:spcBef>
                          <a:spcPct val="20000"/>
                        </a:spcBef>
                        <a:spcAft>
                          <a:spcPct val="0"/>
                        </a:spcAft>
                        <a:buClrTx/>
                        <a:buSzPct val="90000"/>
                        <a:buFont typeface="Wingdings 2" pitchFamily="18" charset="2"/>
                        <a:buNone/>
                        <a:tabLst/>
                      </a:pPr>
                      <a:endParaRPr kumimoji="0" lang="en-US" altLang="zh-TW"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109538" marR="0" lvl="0" indent="-109538" algn="l" defTabSz="914400" rtl="0" eaLnBrk="0" fontAlgn="base" latinLnBrk="0" hangingPunct="0">
                        <a:lnSpc>
                          <a:spcPct val="100000"/>
                        </a:lnSpc>
                        <a:spcBef>
                          <a:spcPct val="20000"/>
                        </a:spcBef>
                        <a:spcAft>
                          <a:spcPct val="0"/>
                        </a:spcAft>
                        <a:buClrTx/>
                        <a:buSzPct val="90000"/>
                        <a:buFontTx/>
                        <a:buChar char="•"/>
                        <a:tabLst/>
                      </a:pPr>
                      <a:r>
                        <a:rPr kumimoji="0" lang="en-US" altLang="zh-TW"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Systemically normotensive (systolic BP </a:t>
                      </a:r>
                      <a:r>
                        <a:rPr kumimoji="0" lang="en-US" altLang="zh-TW"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sym typeface="Symbol" pitchFamily="18" charset="2"/>
                        </a:rPr>
                        <a:t>90 mmHg)</a:t>
                      </a:r>
                    </a:p>
                    <a:p>
                      <a:pPr marL="109538" marR="0" lvl="0" indent="-109538" algn="l" defTabSz="914400" rtl="0" eaLnBrk="0" fontAlgn="base" latinLnBrk="0" hangingPunct="0">
                        <a:lnSpc>
                          <a:spcPct val="100000"/>
                        </a:lnSpc>
                        <a:spcBef>
                          <a:spcPct val="20000"/>
                        </a:spcBef>
                        <a:spcAft>
                          <a:spcPct val="0"/>
                        </a:spcAft>
                        <a:buClrTx/>
                        <a:buSzPct val="90000"/>
                        <a:buFontTx/>
                        <a:buChar char="•"/>
                        <a:tabLst/>
                      </a:pPr>
                      <a:r>
                        <a:rPr kumimoji="0" lang="en-US" altLang="zh-TW"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sym typeface="Symbol" pitchFamily="18" charset="2"/>
                        </a:rPr>
                        <a:t>No RV dysfunction</a:t>
                      </a:r>
                    </a:p>
                    <a:p>
                      <a:pPr marL="109538" marR="0" lvl="0" indent="-109538" algn="l" defTabSz="914400" rtl="0" eaLnBrk="0" fontAlgn="base" latinLnBrk="0" hangingPunct="0">
                        <a:lnSpc>
                          <a:spcPct val="100000"/>
                        </a:lnSpc>
                        <a:spcBef>
                          <a:spcPct val="20000"/>
                        </a:spcBef>
                        <a:spcAft>
                          <a:spcPct val="0"/>
                        </a:spcAft>
                        <a:buClrTx/>
                        <a:buSzPct val="90000"/>
                        <a:buFontTx/>
                        <a:buChar char="•"/>
                        <a:tabLst/>
                      </a:pPr>
                      <a:r>
                        <a:rPr kumimoji="0" lang="en-US" altLang="zh-TW"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sym typeface="Symbol" pitchFamily="18" charset="2"/>
                        </a:rPr>
                        <a:t>No myocardial necrosis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3" name="Text Box 4"/>
          <p:cNvSpPr txBox="1">
            <a:spLocks noChangeArrowheads="1"/>
          </p:cNvSpPr>
          <p:nvPr/>
        </p:nvSpPr>
        <p:spPr bwMode="auto">
          <a:xfrm>
            <a:off x="5867401" y="5437811"/>
            <a:ext cx="28193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Aft>
                <a:spcPct val="20000"/>
              </a:spcAft>
              <a:buSzPct val="90000"/>
              <a:buFont typeface="Wingdings 2" pitchFamily="18" charset="2"/>
              <a:buNone/>
            </a:pPr>
            <a:r>
              <a:rPr lang="en-US" altLang="zh-TW" sz="900" dirty="0" err="1">
                <a:ea typeface="MS PGothic" pitchFamily="34" charset="-128"/>
              </a:rPr>
              <a:t>Jaff</a:t>
            </a:r>
            <a:r>
              <a:rPr lang="en-US" altLang="zh-TW" sz="900" dirty="0">
                <a:ea typeface="MS PGothic" pitchFamily="34" charset="-128"/>
              </a:rPr>
              <a:t> et al. Circulation 2011;123(16):1788-1830.</a:t>
            </a:r>
          </a:p>
        </p:txBody>
      </p:sp>
      <p:pic>
        <p:nvPicPr>
          <p:cNvPr id="14"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24501" y="3482715"/>
            <a:ext cx="2971800" cy="2770187"/>
          </a:xfrm>
          <a:prstGeom prst="rect">
            <a:avLst/>
          </a:prstGeom>
          <a:noFill/>
          <a:ln w="9525">
            <a:noFill/>
            <a:miter lim="800000"/>
            <a:headEnd/>
            <a:tailEnd/>
          </a:ln>
          <a:effectLst/>
        </p:spPr>
      </p:pic>
      <p:sp>
        <p:nvSpPr>
          <p:cNvPr id="16" name="Rectangle 11"/>
          <p:cNvSpPr>
            <a:spLocks noChangeArrowheads="1"/>
          </p:cNvSpPr>
          <p:nvPr/>
        </p:nvSpPr>
        <p:spPr bwMode="auto">
          <a:xfrm rot="19123099">
            <a:off x="7081327" y="4401221"/>
            <a:ext cx="838200" cy="609600"/>
          </a:xfrm>
          <a:prstGeom prst="rect">
            <a:avLst/>
          </a:prstGeom>
          <a:noFill/>
          <a:ln w="12700" algn="ctr">
            <a:noFill/>
            <a:miter lim="800000"/>
            <a:headEnd/>
            <a:tailEnd/>
          </a:ln>
          <a:effectLst/>
        </p:spPr>
        <p:txBody>
          <a:bodyPr wrap="none" anchor="ctr"/>
          <a:lstStyle/>
          <a:p>
            <a:pPr algn="ctr" eaLnBrk="0" hangingPunct="0"/>
            <a:r>
              <a:rPr lang="en-US" sz="2000" b="1" dirty="0" smtClean="0">
                <a:solidFill>
                  <a:srgbClr val="000000"/>
                </a:solidFill>
                <a:effectLst/>
                <a:latin typeface="Tahoma" pitchFamily="34" charset="0"/>
                <a:ea typeface="MS PGothic" pitchFamily="34" charset="-128"/>
              </a:rPr>
              <a:t>V</a:t>
            </a:r>
            <a:endParaRPr lang="en-US" sz="2000" b="1" dirty="0">
              <a:solidFill>
                <a:srgbClr val="000000"/>
              </a:solidFill>
              <a:effectLst/>
              <a:latin typeface="Tahoma" pitchFamily="34" charset="0"/>
              <a:ea typeface="MS PGothic" pitchFamily="34" charset="-128"/>
            </a:endParaRPr>
          </a:p>
        </p:txBody>
      </p:sp>
      <p:sp>
        <p:nvSpPr>
          <p:cNvPr id="9" name="Text Box 4"/>
          <p:cNvSpPr txBox="1">
            <a:spLocks noChangeArrowheads="1"/>
          </p:cNvSpPr>
          <p:nvPr/>
        </p:nvSpPr>
        <p:spPr bwMode="auto">
          <a:xfrm>
            <a:off x="2289400" y="6401177"/>
            <a:ext cx="323510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Bookman Old Style" charset="0"/>
                <a:ea typeface="MS PGothic" charset="0"/>
                <a:cs typeface="MS PGothic" charset="0"/>
              </a:defRPr>
            </a:lvl1pPr>
            <a:lvl2pPr marL="742950" indent="-285750">
              <a:defRPr sz="2400">
                <a:solidFill>
                  <a:schemeClr val="tx1"/>
                </a:solidFill>
                <a:latin typeface="Bookman Old Style" charset="0"/>
                <a:ea typeface="MS PGothic" charset="0"/>
                <a:cs typeface="MS PGothic" charset="0"/>
              </a:defRPr>
            </a:lvl2pPr>
            <a:lvl3pPr marL="1143000" indent="-228600">
              <a:defRPr sz="2400">
                <a:solidFill>
                  <a:schemeClr val="tx1"/>
                </a:solidFill>
                <a:latin typeface="Bookman Old Style" charset="0"/>
                <a:ea typeface="MS PGothic" charset="0"/>
                <a:cs typeface="MS PGothic" charset="0"/>
              </a:defRPr>
            </a:lvl3pPr>
            <a:lvl4pPr marL="1600200" indent="-228600">
              <a:defRPr sz="2400">
                <a:solidFill>
                  <a:schemeClr val="tx1"/>
                </a:solidFill>
                <a:latin typeface="Bookman Old Style" charset="0"/>
                <a:ea typeface="MS PGothic" charset="0"/>
                <a:cs typeface="MS PGothic" charset="0"/>
              </a:defRPr>
            </a:lvl4pPr>
            <a:lvl5pPr marL="2057400" indent="-228600">
              <a:defRPr sz="2400">
                <a:solidFill>
                  <a:schemeClr val="tx1"/>
                </a:solidFill>
                <a:latin typeface="Bookman Old Styl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Bookman Old Styl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Bookman Old Styl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Bookman Old Styl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Bookman Old Style" charset="0"/>
                <a:ea typeface="MS PGothic" charset="0"/>
                <a:cs typeface="MS PGothic" charset="0"/>
              </a:defRPr>
            </a:lvl9pPr>
          </a:lstStyle>
          <a:p>
            <a:pPr>
              <a:spcAft>
                <a:spcPct val="20000"/>
              </a:spcAft>
              <a:buSzPct val="90000"/>
              <a:buFont typeface="Wingdings 2" charset="0"/>
              <a:buNone/>
            </a:pPr>
            <a:r>
              <a:rPr lang="en-US" sz="1100" dirty="0" err="1" smtClean="0">
                <a:latin typeface="Arial" charset="0"/>
                <a:cs typeface="Arial" charset="0"/>
              </a:rPr>
              <a:t>Jaff</a:t>
            </a:r>
            <a:r>
              <a:rPr lang="en-US" sz="1100" dirty="0" smtClean="0">
                <a:latin typeface="Arial" charset="0"/>
                <a:cs typeface="Arial" charset="0"/>
              </a:rPr>
              <a:t> et al. Circulation 2011;123(16):1788-1830.</a:t>
            </a:r>
            <a:endParaRPr lang="en-US" sz="1100" dirty="0">
              <a:latin typeface="Arial" charset="0"/>
              <a:cs typeface="Arial" charset="0"/>
            </a:endParaRPr>
          </a:p>
        </p:txBody>
      </p:sp>
      <p:sp>
        <p:nvSpPr>
          <p:cNvPr id="17" name="Title 1"/>
          <p:cNvSpPr txBox="1">
            <a:spLocks/>
          </p:cNvSpPr>
          <p:nvPr/>
        </p:nvSpPr>
        <p:spPr>
          <a:xfrm>
            <a:off x="791935" y="335134"/>
            <a:ext cx="7894865" cy="462606"/>
          </a:xfrm>
          <a:prstGeom prst="rect">
            <a:avLst/>
          </a:prstGeom>
        </p:spPr>
        <p:txBody>
          <a:bodyPr/>
          <a:lstStyle>
            <a:lvl1pPr algn="l" rtl="0" eaLnBrk="0" fontAlgn="base" hangingPunct="0">
              <a:lnSpc>
                <a:spcPct val="85000"/>
              </a:lnSpc>
              <a:spcBef>
                <a:spcPct val="0"/>
              </a:spcBef>
              <a:spcAft>
                <a:spcPct val="0"/>
              </a:spcAft>
              <a:defRPr sz="3200" kern="1200">
                <a:solidFill>
                  <a:schemeClr val="accent1"/>
                </a:solidFill>
                <a:latin typeface="Arial" pitchFamily="34" charset="0"/>
                <a:ea typeface="+mj-ea"/>
                <a:cs typeface="Arial" pitchFamily="34" charset="0"/>
              </a:defRPr>
            </a:lvl1pPr>
            <a:lvl2pPr algn="l" rtl="0" eaLnBrk="0" fontAlgn="base" hangingPunct="0">
              <a:lnSpc>
                <a:spcPct val="85000"/>
              </a:lnSpc>
              <a:spcBef>
                <a:spcPct val="0"/>
              </a:spcBef>
              <a:spcAft>
                <a:spcPct val="0"/>
              </a:spcAft>
              <a:defRPr sz="3200">
                <a:solidFill>
                  <a:schemeClr val="accent1"/>
                </a:solidFill>
                <a:latin typeface="Arial" charset="0"/>
                <a:cs typeface="Arial" charset="0"/>
              </a:defRPr>
            </a:lvl2pPr>
            <a:lvl3pPr algn="l" rtl="0" eaLnBrk="0" fontAlgn="base" hangingPunct="0">
              <a:lnSpc>
                <a:spcPct val="85000"/>
              </a:lnSpc>
              <a:spcBef>
                <a:spcPct val="0"/>
              </a:spcBef>
              <a:spcAft>
                <a:spcPct val="0"/>
              </a:spcAft>
              <a:defRPr sz="3200">
                <a:solidFill>
                  <a:schemeClr val="accent1"/>
                </a:solidFill>
                <a:latin typeface="Arial" charset="0"/>
                <a:cs typeface="Arial" charset="0"/>
              </a:defRPr>
            </a:lvl3pPr>
            <a:lvl4pPr algn="l" rtl="0" eaLnBrk="0" fontAlgn="base" hangingPunct="0">
              <a:lnSpc>
                <a:spcPct val="85000"/>
              </a:lnSpc>
              <a:spcBef>
                <a:spcPct val="0"/>
              </a:spcBef>
              <a:spcAft>
                <a:spcPct val="0"/>
              </a:spcAft>
              <a:defRPr sz="3200">
                <a:solidFill>
                  <a:schemeClr val="accent1"/>
                </a:solidFill>
                <a:latin typeface="Arial" charset="0"/>
                <a:cs typeface="Arial" charset="0"/>
              </a:defRPr>
            </a:lvl4pPr>
            <a:lvl5pPr algn="l" rtl="0" eaLnBrk="0" fontAlgn="base" hangingPunct="0">
              <a:lnSpc>
                <a:spcPct val="85000"/>
              </a:lnSpc>
              <a:spcBef>
                <a:spcPct val="0"/>
              </a:spcBef>
              <a:spcAft>
                <a:spcPct val="0"/>
              </a:spcAft>
              <a:defRPr sz="3200">
                <a:solidFill>
                  <a:schemeClr val="accent1"/>
                </a:solidFill>
                <a:latin typeface="Arial" charset="0"/>
                <a:cs typeface="Arial" charset="0"/>
              </a:defRPr>
            </a:lvl5pPr>
            <a:lvl6pPr marL="457200" algn="l" rtl="0" fontAlgn="base">
              <a:lnSpc>
                <a:spcPct val="85000"/>
              </a:lnSpc>
              <a:spcBef>
                <a:spcPct val="0"/>
              </a:spcBef>
              <a:spcAft>
                <a:spcPct val="0"/>
              </a:spcAft>
              <a:defRPr sz="3200">
                <a:solidFill>
                  <a:schemeClr val="tx1"/>
                </a:solidFill>
                <a:latin typeface="Arial" charset="0"/>
                <a:cs typeface="Arial" charset="0"/>
              </a:defRPr>
            </a:lvl6pPr>
            <a:lvl7pPr marL="914400" algn="l" rtl="0" fontAlgn="base">
              <a:lnSpc>
                <a:spcPct val="85000"/>
              </a:lnSpc>
              <a:spcBef>
                <a:spcPct val="0"/>
              </a:spcBef>
              <a:spcAft>
                <a:spcPct val="0"/>
              </a:spcAft>
              <a:defRPr sz="3200">
                <a:solidFill>
                  <a:schemeClr val="tx1"/>
                </a:solidFill>
                <a:latin typeface="Arial" charset="0"/>
                <a:cs typeface="Arial" charset="0"/>
              </a:defRPr>
            </a:lvl7pPr>
            <a:lvl8pPr marL="1371600" algn="l" rtl="0" fontAlgn="base">
              <a:lnSpc>
                <a:spcPct val="85000"/>
              </a:lnSpc>
              <a:spcBef>
                <a:spcPct val="0"/>
              </a:spcBef>
              <a:spcAft>
                <a:spcPct val="0"/>
              </a:spcAft>
              <a:defRPr sz="3200">
                <a:solidFill>
                  <a:schemeClr val="tx1"/>
                </a:solidFill>
                <a:latin typeface="Arial" charset="0"/>
                <a:cs typeface="Arial" charset="0"/>
              </a:defRPr>
            </a:lvl8pPr>
            <a:lvl9pPr marL="1828800" algn="l" rtl="0" fontAlgn="base">
              <a:lnSpc>
                <a:spcPct val="85000"/>
              </a:lnSpc>
              <a:spcBef>
                <a:spcPct val="0"/>
              </a:spcBef>
              <a:spcAft>
                <a:spcPct val="0"/>
              </a:spcAft>
              <a:defRPr sz="3200">
                <a:solidFill>
                  <a:schemeClr val="tx1"/>
                </a:solidFill>
                <a:latin typeface="Arial" charset="0"/>
                <a:cs typeface="Arial" charset="0"/>
              </a:defRPr>
            </a:lvl9pPr>
          </a:lstStyle>
          <a:p>
            <a:r>
              <a:rPr lang="en-US" dirty="0" smtClean="0">
                <a:solidFill>
                  <a:schemeClr val="tx1"/>
                </a:solidFill>
              </a:rPr>
              <a:t>Pulmonary Embolism (PE)</a:t>
            </a:r>
            <a:r>
              <a:rPr lang="en-US" dirty="0">
                <a:solidFill>
                  <a:schemeClr val="tx1"/>
                </a:solidFill>
              </a:rPr>
              <a:t>:</a:t>
            </a:r>
            <a:r>
              <a:rPr lang="en-US" dirty="0" smtClean="0">
                <a:solidFill>
                  <a:schemeClr val="tx1"/>
                </a:solidFill>
              </a:rPr>
              <a:t> Definitions</a:t>
            </a:r>
            <a:endParaRPr lang="en-US" dirty="0">
              <a:solidFill>
                <a:schemeClr val="tx1"/>
              </a:solidFill>
            </a:endParaRPr>
          </a:p>
        </p:txBody>
      </p:sp>
      <p:sp>
        <p:nvSpPr>
          <p:cNvPr id="3" name="Rounded Rectangle 2"/>
          <p:cNvSpPr/>
          <p:nvPr/>
        </p:nvSpPr>
        <p:spPr>
          <a:xfrm>
            <a:off x="1028700" y="3814485"/>
            <a:ext cx="4015966" cy="210664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b="1" dirty="0">
                <a:solidFill>
                  <a:schemeClr val="tx1"/>
                </a:solidFill>
                <a:ea typeface="PMingLiU" pitchFamily="18" charset="-120"/>
              </a:rPr>
              <a:t>RV </a:t>
            </a:r>
            <a:r>
              <a:rPr lang="en-US" altLang="zh-TW" b="1" dirty="0" smtClean="0">
                <a:solidFill>
                  <a:schemeClr val="tx1"/>
                </a:solidFill>
                <a:ea typeface="PMingLiU" pitchFamily="18" charset="-120"/>
              </a:rPr>
              <a:t>dysfunction suspected</a:t>
            </a:r>
            <a:endParaRPr lang="en-US" altLang="zh-TW" b="1" dirty="0">
              <a:solidFill>
                <a:schemeClr val="tx1"/>
              </a:solidFill>
              <a:ea typeface="PMingLiU" pitchFamily="18" charset="-120"/>
            </a:endParaRPr>
          </a:p>
          <a:p>
            <a:pPr>
              <a:buFontTx/>
              <a:buChar char="•"/>
            </a:pPr>
            <a:r>
              <a:rPr lang="en-US" altLang="zh-TW" sz="1200" dirty="0">
                <a:solidFill>
                  <a:schemeClr val="tx1"/>
                </a:solidFill>
                <a:ea typeface="PMingLiU" pitchFamily="18" charset="-120"/>
              </a:rPr>
              <a:t> RV/LV ratio &gt; 0.9 or RV systolic dysfunction on echo</a:t>
            </a:r>
          </a:p>
          <a:p>
            <a:pPr>
              <a:buFontTx/>
              <a:buChar char="•"/>
            </a:pPr>
            <a:r>
              <a:rPr lang="en-US" altLang="zh-TW" sz="1200" dirty="0">
                <a:solidFill>
                  <a:schemeClr val="tx1"/>
                </a:solidFill>
                <a:ea typeface="PMingLiU" pitchFamily="18" charset="-120"/>
              </a:rPr>
              <a:t> RV/LV ratio &gt; 0.9 on CT</a:t>
            </a:r>
          </a:p>
          <a:p>
            <a:pPr>
              <a:buFontTx/>
              <a:buChar char="•"/>
            </a:pPr>
            <a:r>
              <a:rPr lang="en-US" altLang="zh-TW" sz="1200" dirty="0">
                <a:solidFill>
                  <a:schemeClr val="tx1"/>
                </a:solidFill>
                <a:ea typeface="PMingLiU" pitchFamily="18" charset="-120"/>
              </a:rPr>
              <a:t> Elevation of BNP (&gt;90 </a:t>
            </a:r>
            <a:r>
              <a:rPr lang="en-US" altLang="zh-TW" sz="1200" dirty="0" err="1">
                <a:solidFill>
                  <a:schemeClr val="tx1"/>
                </a:solidFill>
                <a:ea typeface="PMingLiU" pitchFamily="18" charset="-120"/>
              </a:rPr>
              <a:t>pg</a:t>
            </a:r>
            <a:r>
              <a:rPr lang="en-US" altLang="zh-TW" sz="1200" dirty="0">
                <a:solidFill>
                  <a:schemeClr val="tx1"/>
                </a:solidFill>
                <a:ea typeface="PMingLiU" pitchFamily="18" charset="-120"/>
              </a:rPr>
              <a:t>/mL)</a:t>
            </a:r>
          </a:p>
          <a:p>
            <a:pPr>
              <a:buFontTx/>
              <a:buChar char="•"/>
            </a:pPr>
            <a:r>
              <a:rPr lang="en-US" altLang="zh-TW" sz="1200" dirty="0">
                <a:solidFill>
                  <a:schemeClr val="tx1"/>
                </a:solidFill>
                <a:ea typeface="PMingLiU" pitchFamily="18" charset="-120"/>
              </a:rPr>
              <a:t> Elevation of </a:t>
            </a:r>
            <a:r>
              <a:rPr lang="en-US" altLang="zh-TW" sz="1200" dirty="0" err="1">
                <a:solidFill>
                  <a:schemeClr val="tx1"/>
                </a:solidFill>
                <a:ea typeface="PMingLiU" pitchFamily="18" charset="-120"/>
              </a:rPr>
              <a:t>NTpro</a:t>
            </a:r>
            <a:r>
              <a:rPr lang="en-US" altLang="zh-TW" sz="1200" dirty="0">
                <a:solidFill>
                  <a:schemeClr val="tx1"/>
                </a:solidFill>
                <a:ea typeface="PMingLiU" pitchFamily="18" charset="-120"/>
              </a:rPr>
              <a:t>-BNP (&gt;500 </a:t>
            </a:r>
            <a:r>
              <a:rPr lang="en-US" altLang="zh-TW" sz="1200" dirty="0" err="1">
                <a:solidFill>
                  <a:schemeClr val="tx1"/>
                </a:solidFill>
                <a:ea typeface="PMingLiU" pitchFamily="18" charset="-120"/>
              </a:rPr>
              <a:t>pg</a:t>
            </a:r>
            <a:r>
              <a:rPr lang="en-US" altLang="zh-TW" sz="1200" dirty="0">
                <a:solidFill>
                  <a:schemeClr val="tx1"/>
                </a:solidFill>
                <a:ea typeface="PMingLiU" pitchFamily="18" charset="-120"/>
              </a:rPr>
              <a:t>/mL)</a:t>
            </a:r>
          </a:p>
          <a:p>
            <a:pPr>
              <a:buFontTx/>
              <a:buChar char="•"/>
            </a:pPr>
            <a:r>
              <a:rPr lang="en-US" altLang="zh-TW" sz="1200" dirty="0">
                <a:solidFill>
                  <a:schemeClr val="tx1"/>
                </a:solidFill>
                <a:ea typeface="PMingLiU" pitchFamily="18" charset="-120"/>
              </a:rPr>
              <a:t> ECG changes: </a:t>
            </a:r>
          </a:p>
          <a:p>
            <a:pPr lvl="1">
              <a:buFontTx/>
              <a:buChar char="•"/>
            </a:pPr>
            <a:r>
              <a:rPr lang="en-US" altLang="zh-TW" sz="1200" dirty="0">
                <a:solidFill>
                  <a:schemeClr val="tx1"/>
                </a:solidFill>
                <a:ea typeface="PMingLiU" pitchFamily="18" charset="-120"/>
              </a:rPr>
              <a:t> new complete or incomplete RBBB</a:t>
            </a:r>
          </a:p>
          <a:p>
            <a:pPr lvl="1">
              <a:buFontTx/>
              <a:buChar char="•"/>
            </a:pPr>
            <a:r>
              <a:rPr lang="en-US" altLang="zh-TW" sz="1200" dirty="0">
                <a:solidFill>
                  <a:schemeClr val="tx1"/>
                </a:solidFill>
                <a:ea typeface="PMingLiU" pitchFamily="18" charset="-120"/>
              </a:rPr>
              <a:t> </a:t>
            </a:r>
            <a:r>
              <a:rPr lang="en-US" altLang="zh-TW" sz="1200" dirty="0" err="1">
                <a:solidFill>
                  <a:schemeClr val="tx1"/>
                </a:solidFill>
                <a:ea typeface="PMingLiU" pitchFamily="18" charset="-120"/>
              </a:rPr>
              <a:t>anteroseptal</a:t>
            </a:r>
            <a:r>
              <a:rPr lang="en-US" altLang="zh-TW" sz="1200" dirty="0">
                <a:solidFill>
                  <a:schemeClr val="tx1"/>
                </a:solidFill>
                <a:ea typeface="PMingLiU" pitchFamily="18" charset="-120"/>
              </a:rPr>
              <a:t> ST elevation or depression</a:t>
            </a:r>
          </a:p>
          <a:p>
            <a:pPr lvl="1">
              <a:buFontTx/>
              <a:buChar char="•"/>
            </a:pPr>
            <a:r>
              <a:rPr lang="en-US" altLang="zh-TW" sz="1200" dirty="0">
                <a:solidFill>
                  <a:schemeClr val="tx1"/>
                </a:solidFill>
                <a:ea typeface="PMingLiU" pitchFamily="18" charset="-120"/>
              </a:rPr>
              <a:t> </a:t>
            </a:r>
            <a:r>
              <a:rPr lang="en-US" altLang="zh-TW" sz="1200" dirty="0" err="1">
                <a:solidFill>
                  <a:schemeClr val="tx1"/>
                </a:solidFill>
                <a:ea typeface="PMingLiU" pitchFamily="18" charset="-120"/>
              </a:rPr>
              <a:t>anteroseptal</a:t>
            </a:r>
            <a:r>
              <a:rPr lang="en-US" altLang="zh-TW" sz="1200" dirty="0">
                <a:solidFill>
                  <a:schemeClr val="tx1"/>
                </a:solidFill>
                <a:ea typeface="PMingLiU" pitchFamily="18" charset="-120"/>
              </a:rPr>
              <a:t> T-wave inversion</a:t>
            </a:r>
          </a:p>
        </p:txBody>
      </p:sp>
      <p:cxnSp>
        <p:nvCxnSpPr>
          <p:cNvPr id="7" name="Straight Arrow Connector 6"/>
          <p:cNvCxnSpPr>
            <a:stCxn id="3" idx="0"/>
          </p:cNvCxnSpPr>
          <p:nvPr/>
        </p:nvCxnSpPr>
        <p:spPr>
          <a:xfrm flipV="1">
            <a:off x="3036683" y="3476302"/>
            <a:ext cx="1402214" cy="338183"/>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3" idx="0"/>
          </p:cNvCxnSpPr>
          <p:nvPr/>
        </p:nvCxnSpPr>
        <p:spPr>
          <a:xfrm flipH="1" flipV="1">
            <a:off x="2065498" y="3476302"/>
            <a:ext cx="971185" cy="3381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840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Physiologic Effects of PE</a:t>
            </a:r>
            <a:endParaRPr lang="en-US" sz="3200" dirty="0">
              <a:solidFill>
                <a:srgbClr val="000000"/>
              </a:solidFill>
            </a:endParaRPr>
          </a:p>
        </p:txBody>
      </p:sp>
      <p:sp>
        <p:nvSpPr>
          <p:cNvPr id="3" name="Content Placeholder 2"/>
          <p:cNvSpPr>
            <a:spLocks noGrp="1"/>
          </p:cNvSpPr>
          <p:nvPr>
            <p:ph sz="half" idx="1"/>
          </p:nvPr>
        </p:nvSpPr>
        <p:spPr>
          <a:xfrm>
            <a:off x="57150" y="1143002"/>
            <a:ext cx="4438650" cy="4983163"/>
          </a:xfrm>
        </p:spPr>
        <p:txBody>
          <a:bodyPr anchor="ctr"/>
          <a:lstStyle/>
          <a:p>
            <a:r>
              <a:rPr lang="en-US" sz="2000" dirty="0">
                <a:solidFill>
                  <a:srgbClr val="000000"/>
                </a:solidFill>
              </a:rPr>
              <a:t>I</a:t>
            </a:r>
            <a:r>
              <a:rPr lang="en-US" sz="2000" dirty="0" smtClean="0">
                <a:solidFill>
                  <a:srgbClr val="000000"/>
                </a:solidFill>
              </a:rPr>
              <a:t>mpaired gas exchange in all types</a:t>
            </a:r>
          </a:p>
          <a:p>
            <a:pPr lvl="1">
              <a:buFont typeface="Arial"/>
              <a:buChar char="•"/>
            </a:pPr>
            <a:r>
              <a:rPr lang="en-US" sz="1800" dirty="0" smtClean="0">
                <a:solidFill>
                  <a:srgbClr val="000000"/>
                </a:solidFill>
              </a:rPr>
              <a:t>V/Q mismatch, elevated A-a gradient</a:t>
            </a:r>
          </a:p>
          <a:p>
            <a:pPr lvl="1">
              <a:buFont typeface="Arial"/>
              <a:buChar char="•"/>
            </a:pPr>
            <a:r>
              <a:rPr lang="en-US" sz="1800" dirty="0" err="1" smtClean="0">
                <a:solidFill>
                  <a:srgbClr val="000000"/>
                </a:solidFill>
              </a:rPr>
              <a:t>hypercapnia</a:t>
            </a:r>
            <a:r>
              <a:rPr lang="en-US" sz="1800" dirty="0" smtClean="0">
                <a:solidFill>
                  <a:srgbClr val="000000"/>
                </a:solidFill>
              </a:rPr>
              <a:t> usually not present</a:t>
            </a:r>
          </a:p>
          <a:p>
            <a:pPr lvl="1">
              <a:buFont typeface="Arial"/>
              <a:buChar char="•"/>
            </a:pPr>
            <a:r>
              <a:rPr lang="en-US" sz="1800" dirty="0" smtClean="0">
                <a:solidFill>
                  <a:srgbClr val="000000"/>
                </a:solidFill>
              </a:rPr>
              <a:t>functional shunting</a:t>
            </a:r>
          </a:p>
          <a:p>
            <a:r>
              <a:rPr lang="en-US" sz="2000" dirty="0" smtClean="0">
                <a:solidFill>
                  <a:srgbClr val="000000"/>
                </a:solidFill>
              </a:rPr>
              <a:t>Hypotension in massive or </a:t>
            </a:r>
            <a:r>
              <a:rPr lang="en-US" sz="2000" dirty="0" err="1" smtClean="0">
                <a:solidFill>
                  <a:srgbClr val="000000"/>
                </a:solidFill>
              </a:rPr>
              <a:t>submassive</a:t>
            </a:r>
            <a:r>
              <a:rPr lang="en-US" sz="2000" dirty="0" smtClean="0">
                <a:solidFill>
                  <a:srgbClr val="000000"/>
                </a:solidFill>
              </a:rPr>
              <a:t> PE</a:t>
            </a:r>
          </a:p>
          <a:p>
            <a:pPr lvl="1">
              <a:buFont typeface="Arial"/>
              <a:buChar char="•"/>
            </a:pPr>
            <a:r>
              <a:rPr lang="en-US" sz="1800" dirty="0" smtClean="0">
                <a:solidFill>
                  <a:srgbClr val="000000"/>
                </a:solidFill>
              </a:rPr>
              <a:t>decreased pre-load, if RV can’t manage</a:t>
            </a:r>
          </a:p>
          <a:p>
            <a:pPr lvl="1">
              <a:buFont typeface="Arial"/>
              <a:buChar char="•"/>
            </a:pPr>
            <a:r>
              <a:rPr lang="en-US" sz="1800" dirty="0" smtClean="0">
                <a:solidFill>
                  <a:srgbClr val="000000"/>
                </a:solidFill>
              </a:rPr>
              <a:t>increased pulmonary vascular resistance</a:t>
            </a:r>
          </a:p>
          <a:p>
            <a:pPr lvl="1">
              <a:buFont typeface="Arial"/>
              <a:buChar char="•"/>
            </a:pPr>
            <a:r>
              <a:rPr lang="en-US" sz="1800" dirty="0" smtClean="0">
                <a:solidFill>
                  <a:srgbClr val="000000"/>
                </a:solidFill>
              </a:rPr>
              <a:t>RV strain (seen on EKG or echo)</a:t>
            </a:r>
          </a:p>
          <a:p>
            <a:pPr lvl="1">
              <a:buFont typeface="Arial"/>
              <a:buChar char="•"/>
            </a:pPr>
            <a:r>
              <a:rPr lang="en-US" sz="1800" dirty="0" smtClean="0">
                <a:solidFill>
                  <a:srgbClr val="000000"/>
                </a:solidFill>
              </a:rPr>
              <a:t>Rise in troponin and BNP reflect the degree of RV injury. Lactic acidosis reflect severity of shock</a:t>
            </a:r>
          </a:p>
          <a:p>
            <a:pPr marL="0" indent="0">
              <a:buNone/>
            </a:pPr>
            <a:endParaRPr lang="en-US" sz="1800" dirty="0" smtClean="0">
              <a:solidFill>
                <a:srgbClr val="000000"/>
              </a:solidFill>
            </a:endParaRPr>
          </a:p>
        </p:txBody>
      </p:sp>
      <p:pic>
        <p:nvPicPr>
          <p:cNvPr id="5" name="Content Placeholder 4"/>
          <p:cNvPicPr>
            <a:picLocks noGrp="1" noChangeAspect="1"/>
          </p:cNvPicPr>
          <p:nvPr>
            <p:ph sz="half" idx="2"/>
          </p:nvPr>
        </p:nvPicPr>
        <p:blipFill>
          <a:blip r:embed="rId2"/>
          <a:stretch>
            <a:fillRect/>
          </a:stretch>
        </p:blipFill>
        <p:spPr>
          <a:xfrm>
            <a:off x="4648200" y="2110705"/>
            <a:ext cx="4038600" cy="3047752"/>
          </a:xfrm>
          <a:prstGeom prst="rect">
            <a:avLst/>
          </a:prstGeom>
        </p:spPr>
      </p:pic>
    </p:spTree>
    <p:extLst>
      <p:ext uri="{BB962C8B-B14F-4D97-AF65-F5344CB8AC3E}">
        <p14:creationId xmlns:p14="http://schemas.microsoft.com/office/powerpoint/2010/main" val="3171546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Pulmonary Embolism</a:t>
            </a:r>
            <a:endParaRPr lang="en-US" dirty="0"/>
          </a:p>
        </p:txBody>
      </p:sp>
      <p:sp>
        <p:nvSpPr>
          <p:cNvPr id="3" name="Content Placeholder 2"/>
          <p:cNvSpPr>
            <a:spLocks noGrp="1"/>
          </p:cNvSpPr>
          <p:nvPr>
            <p:ph idx="1"/>
          </p:nvPr>
        </p:nvSpPr>
        <p:spPr>
          <a:xfrm>
            <a:off x="533495" y="1132991"/>
            <a:ext cx="8229600" cy="4435051"/>
          </a:xfrm>
        </p:spPr>
        <p:txBody>
          <a:bodyPr/>
          <a:lstStyle/>
          <a:p>
            <a:r>
              <a:rPr lang="en-US" dirty="0" smtClean="0"/>
              <a:t>Evaluate hypoxia</a:t>
            </a:r>
          </a:p>
          <a:p>
            <a:pPr lvl="1">
              <a:buFont typeface="Arial"/>
              <a:buChar char="•"/>
            </a:pPr>
            <a:r>
              <a:rPr lang="en-US" dirty="0" smtClean="0"/>
              <a:t>Chest x-ray to look for parenchymal disease that may explain hypoxemia</a:t>
            </a:r>
          </a:p>
          <a:p>
            <a:pPr lvl="1">
              <a:buFont typeface="Arial"/>
              <a:buChar char="•"/>
            </a:pPr>
            <a:r>
              <a:rPr lang="en-US" dirty="0" smtClean="0"/>
              <a:t>Arterial blood gas to evaluate A-a gradient</a:t>
            </a:r>
          </a:p>
          <a:p>
            <a:r>
              <a:rPr lang="en-US" dirty="0" smtClean="0"/>
              <a:t>Spiral contrasted chest CT</a:t>
            </a:r>
          </a:p>
          <a:p>
            <a:r>
              <a:rPr lang="en-US" b="1" dirty="0" smtClean="0"/>
              <a:t>Cannot perform V/Q scan </a:t>
            </a:r>
            <a:r>
              <a:rPr lang="en-US" dirty="0" smtClean="0"/>
              <a:t>because of risk of viral spread from inhaled tracer</a:t>
            </a:r>
            <a:endParaRPr lang="en-US" dirty="0"/>
          </a:p>
        </p:txBody>
      </p:sp>
    </p:spTree>
    <p:extLst>
      <p:ext uri="{BB962C8B-B14F-4D97-AF65-F5344CB8AC3E}">
        <p14:creationId xmlns:p14="http://schemas.microsoft.com/office/powerpoint/2010/main" val="526926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Treatment of PE</a:t>
            </a:r>
            <a:endParaRPr lang="en-US" sz="3200" dirty="0">
              <a:solidFill>
                <a:srgbClr val="000000"/>
              </a:solidFill>
            </a:endParaRPr>
          </a:p>
        </p:txBody>
      </p:sp>
      <p:sp>
        <p:nvSpPr>
          <p:cNvPr id="3" name="Content Placeholder 2"/>
          <p:cNvSpPr>
            <a:spLocks noGrp="1"/>
          </p:cNvSpPr>
          <p:nvPr>
            <p:ph idx="1"/>
          </p:nvPr>
        </p:nvSpPr>
        <p:spPr>
          <a:xfrm>
            <a:off x="457200" y="1273626"/>
            <a:ext cx="8507186" cy="5029198"/>
          </a:xfrm>
        </p:spPr>
        <p:txBody>
          <a:bodyPr/>
          <a:lstStyle/>
          <a:p>
            <a:r>
              <a:rPr lang="en-US" sz="2800" dirty="0">
                <a:solidFill>
                  <a:srgbClr val="000000"/>
                </a:solidFill>
              </a:rPr>
              <a:t>ABC’s always</a:t>
            </a:r>
          </a:p>
          <a:p>
            <a:r>
              <a:rPr lang="en-US" sz="2800" dirty="0">
                <a:solidFill>
                  <a:srgbClr val="000000"/>
                </a:solidFill>
              </a:rPr>
              <a:t>Fluids, </a:t>
            </a:r>
            <a:r>
              <a:rPr lang="en-US" sz="2800" dirty="0" err="1">
                <a:solidFill>
                  <a:srgbClr val="000000"/>
                </a:solidFill>
              </a:rPr>
              <a:t>pressors</a:t>
            </a:r>
            <a:r>
              <a:rPr lang="en-US" sz="2800" dirty="0">
                <a:solidFill>
                  <a:srgbClr val="000000"/>
                </a:solidFill>
              </a:rPr>
              <a:t>, ventilator management</a:t>
            </a:r>
          </a:p>
          <a:p>
            <a:pPr lvl="1">
              <a:buFont typeface="Arial"/>
              <a:buChar char="•"/>
            </a:pPr>
            <a:r>
              <a:rPr lang="en-US" dirty="0">
                <a:solidFill>
                  <a:srgbClr val="000000"/>
                </a:solidFill>
              </a:rPr>
              <a:t>hydration sparingly, can worsen right heart strain</a:t>
            </a:r>
          </a:p>
          <a:p>
            <a:pPr lvl="1">
              <a:buFont typeface="Arial"/>
              <a:buChar char="•"/>
            </a:pPr>
            <a:r>
              <a:rPr lang="en-US" dirty="0">
                <a:solidFill>
                  <a:srgbClr val="000000"/>
                </a:solidFill>
              </a:rPr>
              <a:t>avoid tachycardia, can worsen hypotension</a:t>
            </a:r>
          </a:p>
          <a:p>
            <a:pPr lvl="2">
              <a:buFont typeface="Arial"/>
              <a:buChar char="•"/>
            </a:pPr>
            <a:r>
              <a:rPr lang="en-US" sz="2800" dirty="0">
                <a:solidFill>
                  <a:srgbClr val="000000"/>
                </a:solidFill>
              </a:rPr>
              <a:t>further decrease in pre-load</a:t>
            </a:r>
          </a:p>
          <a:p>
            <a:pPr lvl="1">
              <a:buFont typeface="Arial"/>
              <a:buChar char="•"/>
            </a:pPr>
            <a:r>
              <a:rPr lang="en-US" dirty="0">
                <a:solidFill>
                  <a:srgbClr val="000000"/>
                </a:solidFill>
              </a:rPr>
              <a:t>be careful with plateau </a:t>
            </a:r>
            <a:r>
              <a:rPr lang="en-US" dirty="0" smtClean="0">
                <a:solidFill>
                  <a:srgbClr val="000000"/>
                </a:solidFill>
              </a:rPr>
              <a:t>pressures</a:t>
            </a:r>
          </a:p>
          <a:p>
            <a:r>
              <a:rPr lang="en-US" sz="2800" dirty="0" smtClean="0"/>
              <a:t>PE Response Team </a:t>
            </a:r>
            <a:r>
              <a:rPr lang="en-US" sz="2800" dirty="0" smtClean="0">
                <a:solidFill>
                  <a:srgbClr val="000000"/>
                </a:solidFill>
              </a:rPr>
              <a:t>(PERT) if available at your institution to navigate for the optimal therapeutic intervention</a:t>
            </a:r>
            <a:endParaRPr lang="en-US" sz="2800" dirty="0">
              <a:solidFill>
                <a:srgbClr val="000000"/>
              </a:solidFill>
            </a:endParaRPr>
          </a:p>
          <a:p>
            <a:endParaRPr lang="en-US" sz="2800" dirty="0"/>
          </a:p>
        </p:txBody>
      </p:sp>
    </p:spTree>
    <p:extLst>
      <p:ext uri="{BB962C8B-B14F-4D97-AF65-F5344CB8AC3E}">
        <p14:creationId xmlns:p14="http://schemas.microsoft.com/office/powerpoint/2010/main" val="596279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Pulmonary Embolism Treatment</a:t>
            </a:r>
            <a:endParaRPr lang="en-US" dirty="0"/>
          </a:p>
        </p:txBody>
      </p:sp>
      <p:sp>
        <p:nvSpPr>
          <p:cNvPr id="3" name="Content Placeholder 2"/>
          <p:cNvSpPr>
            <a:spLocks noGrp="1"/>
          </p:cNvSpPr>
          <p:nvPr>
            <p:ph idx="1"/>
          </p:nvPr>
        </p:nvSpPr>
        <p:spPr>
          <a:xfrm>
            <a:off x="457199" y="1143003"/>
            <a:ext cx="8605158" cy="4868936"/>
          </a:xfrm>
        </p:spPr>
        <p:txBody>
          <a:bodyPr>
            <a:normAutofit/>
          </a:bodyPr>
          <a:lstStyle/>
          <a:p>
            <a:pPr>
              <a:buFont typeface="Wingdings" charset="2"/>
              <a:buChar char="§"/>
            </a:pPr>
            <a:r>
              <a:rPr lang="en-US" sz="2400" dirty="0" smtClean="0"/>
              <a:t>Anticoagulation</a:t>
            </a:r>
          </a:p>
          <a:p>
            <a:pPr lvl="1">
              <a:buFont typeface="Arial"/>
              <a:buChar char="•"/>
            </a:pPr>
            <a:r>
              <a:rPr lang="en-US" sz="2400" dirty="0" smtClean="0"/>
              <a:t>Goal PTT 50-70</a:t>
            </a:r>
          </a:p>
          <a:p>
            <a:pPr lvl="1">
              <a:buFont typeface="Arial"/>
              <a:buChar char="•"/>
            </a:pPr>
            <a:r>
              <a:rPr lang="en-US" sz="2400" dirty="0" smtClean="0"/>
              <a:t>Goal Factor </a:t>
            </a:r>
            <a:r>
              <a:rPr lang="en-US" sz="2400" dirty="0" err="1" smtClean="0"/>
              <a:t>Xa</a:t>
            </a:r>
            <a:r>
              <a:rPr lang="en-US" sz="2400" dirty="0" smtClean="0"/>
              <a:t> 0.3-0.8</a:t>
            </a:r>
          </a:p>
          <a:p>
            <a:pPr lvl="1">
              <a:buFont typeface="Arial"/>
              <a:buChar char="•"/>
            </a:pPr>
            <a:r>
              <a:rPr lang="en-US" sz="2400" dirty="0" smtClean="0"/>
              <a:t>Goal INR 2-3</a:t>
            </a:r>
          </a:p>
          <a:p>
            <a:pPr>
              <a:buFont typeface="Wingdings" charset="2"/>
              <a:buChar char="§"/>
            </a:pPr>
            <a:r>
              <a:rPr lang="en-US" sz="2400" dirty="0" smtClean="0"/>
              <a:t>IVC filter to prevent subsequent PE if anticoagulation is not an option</a:t>
            </a:r>
            <a:endParaRPr lang="en-US" sz="2400" dirty="0"/>
          </a:p>
          <a:p>
            <a:r>
              <a:rPr lang="en-US" sz="2400" dirty="0" smtClean="0">
                <a:solidFill>
                  <a:srgbClr val="000000"/>
                </a:solidFill>
              </a:rPr>
              <a:t>For massive PE or if anticoagulation is contraindicated</a:t>
            </a:r>
            <a:endParaRPr lang="en-US" sz="2400" dirty="0">
              <a:solidFill>
                <a:srgbClr val="000000"/>
              </a:solidFill>
            </a:endParaRPr>
          </a:p>
          <a:p>
            <a:pPr lvl="1">
              <a:buFont typeface="Wingdings" charset="2"/>
              <a:buChar char="§"/>
            </a:pPr>
            <a:r>
              <a:rPr lang="en-US" sz="2400" dirty="0" err="1" smtClean="0">
                <a:solidFill>
                  <a:srgbClr val="000000"/>
                </a:solidFill>
              </a:rPr>
              <a:t>Thrombectomy</a:t>
            </a:r>
            <a:r>
              <a:rPr lang="en-US" sz="2400" dirty="0" smtClean="0">
                <a:solidFill>
                  <a:srgbClr val="000000"/>
                </a:solidFill>
              </a:rPr>
              <a:t> – by cardiac catheterization or surgical</a:t>
            </a:r>
          </a:p>
          <a:p>
            <a:pPr lvl="1">
              <a:buFont typeface="Wingdings" charset="2"/>
              <a:buChar char="§"/>
            </a:pPr>
            <a:r>
              <a:rPr lang="en-US" sz="2400" dirty="0" smtClean="0">
                <a:solidFill>
                  <a:srgbClr val="000000"/>
                </a:solidFill>
              </a:rPr>
              <a:t>Systemic Thrombolysis</a:t>
            </a:r>
            <a:r>
              <a:rPr lang="en-US" sz="2400" dirty="0" smtClean="0"/>
              <a:t>: for life-threatening PE</a:t>
            </a:r>
          </a:p>
          <a:p>
            <a:pPr lvl="2">
              <a:buFont typeface="Arial"/>
              <a:buChar char="•"/>
            </a:pPr>
            <a:r>
              <a:rPr lang="en-US" dirty="0" smtClean="0"/>
              <a:t>50 mg </a:t>
            </a:r>
            <a:r>
              <a:rPr lang="en-US" dirty="0" err="1" smtClean="0"/>
              <a:t>i.v.</a:t>
            </a:r>
            <a:r>
              <a:rPr lang="en-US" dirty="0" smtClean="0"/>
              <a:t>, may repeat x1</a:t>
            </a:r>
          </a:p>
          <a:p>
            <a:pPr lvl="1">
              <a:buFont typeface="Wingdings" panose="05000000000000000000" pitchFamily="2" charset="2"/>
              <a:buChar char="§"/>
            </a:pPr>
            <a:r>
              <a:rPr lang="en-US" sz="2400" dirty="0" smtClean="0"/>
              <a:t>Catheter directed thrombolysis </a:t>
            </a:r>
          </a:p>
          <a:p>
            <a:pPr lvl="1">
              <a:buFont typeface="Wingdings" panose="05000000000000000000" pitchFamily="2" charset="2"/>
              <a:buChar char="§"/>
            </a:pPr>
            <a:endParaRPr lang="en-US" sz="2400" dirty="0" smtClean="0"/>
          </a:p>
          <a:p>
            <a:pPr marL="457200" lvl="1" indent="0">
              <a:buNone/>
            </a:pPr>
            <a:endParaRPr lang="en-US" sz="2400" dirty="0" smtClean="0"/>
          </a:p>
        </p:txBody>
      </p:sp>
    </p:spTree>
    <p:extLst>
      <p:ext uri="{BB962C8B-B14F-4D97-AF65-F5344CB8AC3E}">
        <p14:creationId xmlns:p14="http://schemas.microsoft.com/office/powerpoint/2010/main" val="2749849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304800"/>
            <a:ext cx="8229600" cy="685800"/>
          </a:xfrm>
        </p:spPr>
        <p:txBody>
          <a:bodyPr/>
          <a:lstStyle/>
          <a:p>
            <a:pPr eaLnBrk="1" hangingPunct="1"/>
            <a:r>
              <a:rPr lang="en-US" smtClean="0"/>
              <a:t>Hemodynamic Instability</a:t>
            </a:r>
          </a:p>
        </p:txBody>
      </p:sp>
      <p:sp>
        <p:nvSpPr>
          <p:cNvPr id="83971" name="Text Box 20"/>
          <p:cNvSpPr txBox="1">
            <a:spLocks noChangeArrowheads="1"/>
          </p:cNvSpPr>
          <p:nvPr/>
        </p:nvSpPr>
        <p:spPr bwMode="auto">
          <a:xfrm>
            <a:off x="3429000" y="2057400"/>
            <a:ext cx="2438400" cy="2862322"/>
          </a:xfrm>
          <a:prstGeom prst="rect">
            <a:avLst/>
          </a:prstGeom>
          <a:gradFill rotWithShape="1">
            <a:gsLst>
              <a:gs pos="0">
                <a:schemeClr val="bg1"/>
              </a:gs>
              <a:gs pos="100000">
                <a:srgbClr val="FF505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spcBef>
                <a:spcPct val="50000"/>
              </a:spcBef>
            </a:pPr>
            <a:r>
              <a:rPr lang="en-US" sz="2000" dirty="0">
                <a:latin typeface="+mn-lt"/>
              </a:rPr>
              <a:t>Tissue Hypoperfusion</a:t>
            </a:r>
          </a:p>
          <a:p>
            <a:pPr algn="ctr" eaLnBrk="1" hangingPunct="1">
              <a:spcBef>
                <a:spcPct val="50000"/>
              </a:spcBef>
            </a:pPr>
            <a:r>
              <a:rPr lang="en-US" sz="2000" dirty="0">
                <a:latin typeface="+mn-lt"/>
              </a:rPr>
              <a:t>Tissue Hypoxemia</a:t>
            </a:r>
          </a:p>
          <a:p>
            <a:pPr algn="ctr" eaLnBrk="1" hangingPunct="1">
              <a:spcBef>
                <a:spcPct val="50000"/>
              </a:spcBef>
            </a:pPr>
            <a:r>
              <a:rPr lang="en-US" sz="2000" dirty="0">
                <a:latin typeface="+mn-lt"/>
              </a:rPr>
              <a:t>Anaerobic Metabolism</a:t>
            </a:r>
          </a:p>
          <a:p>
            <a:pPr algn="ctr" eaLnBrk="1" hangingPunct="1">
              <a:spcBef>
                <a:spcPct val="50000"/>
              </a:spcBef>
            </a:pPr>
            <a:r>
              <a:rPr lang="en-US" sz="2000" dirty="0">
                <a:latin typeface="+mn-lt"/>
              </a:rPr>
              <a:t>Lactic Production</a:t>
            </a:r>
          </a:p>
          <a:p>
            <a:pPr algn="ctr" eaLnBrk="1" hangingPunct="1">
              <a:spcBef>
                <a:spcPct val="50000"/>
              </a:spcBef>
            </a:pPr>
            <a:r>
              <a:rPr lang="en-US" sz="2000" dirty="0">
                <a:latin typeface="+mn-lt"/>
              </a:rPr>
              <a:t>End-Organ </a:t>
            </a:r>
            <a:r>
              <a:rPr lang="en-US" sz="2000" dirty="0" smtClean="0">
                <a:latin typeface="+mn-lt"/>
              </a:rPr>
              <a:t>Injury</a:t>
            </a:r>
            <a:endParaRPr lang="en-US" sz="2000" dirty="0">
              <a:latin typeface="+mn-lt"/>
            </a:endParaRPr>
          </a:p>
        </p:txBody>
      </p:sp>
      <p:grpSp>
        <p:nvGrpSpPr>
          <p:cNvPr id="14" name="Group 13"/>
          <p:cNvGrpSpPr/>
          <p:nvPr/>
        </p:nvGrpSpPr>
        <p:grpSpPr>
          <a:xfrm>
            <a:off x="228600" y="1143000"/>
            <a:ext cx="2438400" cy="1828800"/>
            <a:chOff x="228600" y="1143000"/>
            <a:chExt cx="2438400" cy="1828800"/>
          </a:xfrm>
        </p:grpSpPr>
        <p:grpSp>
          <p:nvGrpSpPr>
            <p:cNvPr id="12" name="Group 11"/>
            <p:cNvGrpSpPr/>
            <p:nvPr/>
          </p:nvGrpSpPr>
          <p:grpSpPr>
            <a:xfrm>
              <a:off x="228600" y="1143000"/>
              <a:ext cx="2438400" cy="1828800"/>
              <a:chOff x="228600" y="1143000"/>
              <a:chExt cx="2438400" cy="1828800"/>
            </a:xfrm>
          </p:grpSpPr>
          <p:sp>
            <p:nvSpPr>
              <p:cNvPr id="83972" name="Rectangle 5"/>
              <p:cNvSpPr>
                <a:spLocks noChangeArrowheads="1"/>
              </p:cNvSpPr>
              <p:nvPr/>
            </p:nvSpPr>
            <p:spPr bwMode="auto">
              <a:xfrm>
                <a:off x="228600" y="1676400"/>
                <a:ext cx="2438400" cy="1295400"/>
              </a:xfrm>
              <a:prstGeom prst="rect">
                <a:avLst/>
              </a:prstGeom>
              <a:noFill/>
              <a:ln w="412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3976" name="Text Box 9"/>
              <p:cNvSpPr txBox="1">
                <a:spLocks noChangeArrowheads="1"/>
              </p:cNvSpPr>
              <p:nvPr/>
            </p:nvSpPr>
            <p:spPr bwMode="auto">
              <a:xfrm>
                <a:off x="228600" y="1143000"/>
                <a:ext cx="2438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spcBef>
                    <a:spcPct val="50000"/>
                  </a:spcBef>
                </a:pPr>
                <a:r>
                  <a:rPr lang="en-US" sz="2400" dirty="0">
                    <a:solidFill>
                      <a:srgbClr val="FF5050"/>
                    </a:solidFill>
                    <a:latin typeface="+mn-lt"/>
                  </a:rPr>
                  <a:t>Distributive</a:t>
                </a:r>
              </a:p>
            </p:txBody>
          </p:sp>
        </p:grpSp>
        <p:sp>
          <p:nvSpPr>
            <p:cNvPr id="83980" name="Text Box 13"/>
            <p:cNvSpPr txBox="1">
              <a:spLocks noChangeArrowheads="1"/>
            </p:cNvSpPr>
            <p:nvPr/>
          </p:nvSpPr>
          <p:spPr bwMode="auto">
            <a:xfrm>
              <a:off x="381000" y="1752600"/>
              <a:ext cx="2133600" cy="1046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lnSpc>
                  <a:spcPct val="70000"/>
                </a:lnSpc>
                <a:spcBef>
                  <a:spcPct val="50000"/>
                </a:spcBef>
              </a:pPr>
              <a:r>
                <a:rPr lang="en-US" sz="2000" dirty="0" smtClean="0">
                  <a:latin typeface="+mn-lt"/>
                </a:rPr>
                <a:t>Sepsis</a:t>
              </a:r>
            </a:p>
            <a:p>
              <a:pPr algn="ctr" eaLnBrk="1" hangingPunct="1">
                <a:lnSpc>
                  <a:spcPct val="70000"/>
                </a:lnSpc>
                <a:spcBef>
                  <a:spcPct val="50000"/>
                </a:spcBef>
              </a:pPr>
              <a:r>
                <a:rPr lang="en-US" sz="2000" dirty="0" smtClean="0">
                  <a:latin typeface="+mn-lt"/>
                </a:rPr>
                <a:t>Anaphylaxis</a:t>
              </a:r>
            </a:p>
            <a:p>
              <a:pPr algn="ctr" eaLnBrk="1" hangingPunct="1">
                <a:lnSpc>
                  <a:spcPct val="70000"/>
                </a:lnSpc>
                <a:spcBef>
                  <a:spcPct val="50000"/>
                </a:spcBef>
              </a:pPr>
              <a:r>
                <a:rPr lang="en-US" sz="2000" dirty="0" smtClean="0">
                  <a:latin typeface="+mn-lt"/>
                </a:rPr>
                <a:t>Spinal </a:t>
              </a:r>
              <a:endParaRPr lang="en-US" sz="2000" dirty="0">
                <a:latin typeface="+mn-lt"/>
              </a:endParaRPr>
            </a:p>
          </p:txBody>
        </p:sp>
      </p:grpSp>
      <p:grpSp>
        <p:nvGrpSpPr>
          <p:cNvPr id="18" name="Group 17"/>
          <p:cNvGrpSpPr/>
          <p:nvPr/>
        </p:nvGrpSpPr>
        <p:grpSpPr>
          <a:xfrm>
            <a:off x="228600" y="3733800"/>
            <a:ext cx="2438400" cy="1833265"/>
            <a:chOff x="228600" y="4110335"/>
            <a:chExt cx="2438400" cy="1833265"/>
          </a:xfrm>
        </p:grpSpPr>
        <p:sp>
          <p:nvSpPr>
            <p:cNvPr id="83973" name="Rectangle 6"/>
            <p:cNvSpPr>
              <a:spLocks noChangeArrowheads="1"/>
            </p:cNvSpPr>
            <p:nvPr/>
          </p:nvSpPr>
          <p:spPr bwMode="auto">
            <a:xfrm>
              <a:off x="228600" y="4648200"/>
              <a:ext cx="2438400" cy="1295400"/>
            </a:xfrm>
            <a:prstGeom prst="rect">
              <a:avLst/>
            </a:prstGeom>
            <a:noFill/>
            <a:ln w="412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3977" name="Text Box 10"/>
            <p:cNvSpPr txBox="1">
              <a:spLocks noChangeArrowheads="1"/>
            </p:cNvSpPr>
            <p:nvPr/>
          </p:nvSpPr>
          <p:spPr bwMode="auto">
            <a:xfrm>
              <a:off x="228600" y="4110335"/>
              <a:ext cx="2438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spcBef>
                  <a:spcPct val="50000"/>
                </a:spcBef>
              </a:pPr>
              <a:r>
                <a:rPr lang="en-US" sz="2400" dirty="0">
                  <a:solidFill>
                    <a:srgbClr val="FF5050"/>
                  </a:solidFill>
                  <a:latin typeface="+mn-lt"/>
                </a:rPr>
                <a:t>Hypovolemic</a:t>
              </a:r>
            </a:p>
          </p:txBody>
        </p:sp>
        <p:sp>
          <p:nvSpPr>
            <p:cNvPr id="83981" name="Rectangle 14"/>
            <p:cNvSpPr>
              <a:spLocks noChangeArrowheads="1"/>
            </p:cNvSpPr>
            <p:nvPr/>
          </p:nvSpPr>
          <p:spPr bwMode="auto">
            <a:xfrm>
              <a:off x="304800" y="4724400"/>
              <a:ext cx="2286000" cy="1046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70000"/>
                </a:lnSpc>
                <a:spcBef>
                  <a:spcPct val="50000"/>
                </a:spcBef>
              </a:pPr>
              <a:r>
                <a:rPr lang="en-US" sz="2000" dirty="0"/>
                <a:t>Hemorrhage</a:t>
              </a:r>
            </a:p>
            <a:p>
              <a:pPr algn="ctr">
                <a:lnSpc>
                  <a:spcPct val="70000"/>
                </a:lnSpc>
                <a:spcBef>
                  <a:spcPct val="50000"/>
                </a:spcBef>
              </a:pPr>
              <a:r>
                <a:rPr lang="en-US" sz="2000" dirty="0"/>
                <a:t>Trauma</a:t>
              </a:r>
            </a:p>
            <a:p>
              <a:pPr algn="ctr">
                <a:lnSpc>
                  <a:spcPct val="70000"/>
                </a:lnSpc>
                <a:spcBef>
                  <a:spcPct val="50000"/>
                </a:spcBef>
              </a:pPr>
              <a:r>
                <a:rPr lang="en-US" sz="2000" dirty="0"/>
                <a:t>Dehydration</a:t>
              </a:r>
            </a:p>
          </p:txBody>
        </p:sp>
      </p:grpSp>
      <p:grpSp>
        <p:nvGrpSpPr>
          <p:cNvPr id="15" name="Group 14"/>
          <p:cNvGrpSpPr/>
          <p:nvPr/>
        </p:nvGrpSpPr>
        <p:grpSpPr>
          <a:xfrm>
            <a:off x="6477000" y="1143000"/>
            <a:ext cx="2438400" cy="1828800"/>
            <a:chOff x="6477000" y="1143000"/>
            <a:chExt cx="2438400" cy="1828800"/>
          </a:xfrm>
        </p:grpSpPr>
        <p:sp>
          <p:nvSpPr>
            <p:cNvPr id="83974" name="Rectangle 7"/>
            <p:cNvSpPr>
              <a:spLocks noChangeArrowheads="1"/>
            </p:cNvSpPr>
            <p:nvPr/>
          </p:nvSpPr>
          <p:spPr bwMode="auto">
            <a:xfrm>
              <a:off x="6477000" y="1676400"/>
              <a:ext cx="2438400" cy="1295400"/>
            </a:xfrm>
            <a:prstGeom prst="rect">
              <a:avLst/>
            </a:prstGeom>
            <a:noFill/>
            <a:ln w="412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3978" name="Text Box 11"/>
            <p:cNvSpPr txBox="1">
              <a:spLocks noChangeArrowheads="1"/>
            </p:cNvSpPr>
            <p:nvPr/>
          </p:nvSpPr>
          <p:spPr bwMode="auto">
            <a:xfrm>
              <a:off x="6477000" y="1143000"/>
              <a:ext cx="2438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spcBef>
                  <a:spcPct val="50000"/>
                </a:spcBef>
              </a:pPr>
              <a:r>
                <a:rPr lang="en-US" sz="2400" dirty="0">
                  <a:solidFill>
                    <a:srgbClr val="FF5050"/>
                  </a:solidFill>
                  <a:latin typeface="+mn-lt"/>
                </a:rPr>
                <a:t>Cardiogenic</a:t>
              </a:r>
            </a:p>
          </p:txBody>
        </p:sp>
        <p:sp>
          <p:nvSpPr>
            <p:cNvPr id="83982" name="Rectangle 15"/>
            <p:cNvSpPr>
              <a:spLocks noChangeArrowheads="1"/>
            </p:cNvSpPr>
            <p:nvPr/>
          </p:nvSpPr>
          <p:spPr bwMode="auto">
            <a:xfrm>
              <a:off x="6553200" y="1828800"/>
              <a:ext cx="2209800" cy="1046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70000"/>
                </a:lnSpc>
                <a:spcBef>
                  <a:spcPct val="50000"/>
                </a:spcBef>
              </a:pPr>
              <a:r>
                <a:rPr lang="en-US" sz="2000" dirty="0"/>
                <a:t>Myocardial Infarct</a:t>
              </a:r>
            </a:p>
            <a:p>
              <a:pPr algn="ctr">
                <a:lnSpc>
                  <a:spcPct val="70000"/>
                </a:lnSpc>
                <a:spcBef>
                  <a:spcPct val="50000"/>
                </a:spcBef>
              </a:pPr>
              <a:r>
                <a:rPr lang="en-US" sz="2000" dirty="0"/>
                <a:t>Heart Failure</a:t>
              </a:r>
            </a:p>
            <a:p>
              <a:pPr algn="ctr">
                <a:lnSpc>
                  <a:spcPct val="70000"/>
                </a:lnSpc>
                <a:spcBef>
                  <a:spcPct val="50000"/>
                </a:spcBef>
              </a:pPr>
              <a:r>
                <a:rPr lang="en-US" sz="2000" dirty="0"/>
                <a:t>Valve D/O</a:t>
              </a:r>
            </a:p>
          </p:txBody>
        </p:sp>
      </p:grpSp>
      <p:grpSp>
        <p:nvGrpSpPr>
          <p:cNvPr id="19" name="Group 18"/>
          <p:cNvGrpSpPr/>
          <p:nvPr/>
        </p:nvGrpSpPr>
        <p:grpSpPr>
          <a:xfrm>
            <a:off x="6477000" y="3733800"/>
            <a:ext cx="2438400" cy="1833265"/>
            <a:chOff x="6477000" y="4110335"/>
            <a:chExt cx="2438400" cy="1833265"/>
          </a:xfrm>
        </p:grpSpPr>
        <p:sp>
          <p:nvSpPr>
            <p:cNvPr id="83975" name="Rectangle 8"/>
            <p:cNvSpPr>
              <a:spLocks noChangeArrowheads="1"/>
            </p:cNvSpPr>
            <p:nvPr/>
          </p:nvSpPr>
          <p:spPr bwMode="auto">
            <a:xfrm>
              <a:off x="6477000" y="4648200"/>
              <a:ext cx="2438400" cy="1295400"/>
            </a:xfrm>
            <a:prstGeom prst="rect">
              <a:avLst/>
            </a:prstGeom>
            <a:noFill/>
            <a:ln w="412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3979" name="Text Box 12"/>
            <p:cNvSpPr txBox="1">
              <a:spLocks noChangeArrowheads="1"/>
            </p:cNvSpPr>
            <p:nvPr/>
          </p:nvSpPr>
          <p:spPr bwMode="auto">
            <a:xfrm>
              <a:off x="6477000" y="4110335"/>
              <a:ext cx="2438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spcBef>
                  <a:spcPct val="50000"/>
                </a:spcBef>
              </a:pPr>
              <a:r>
                <a:rPr lang="en-US" sz="2400" dirty="0" smtClean="0">
                  <a:solidFill>
                    <a:srgbClr val="FF5050"/>
                  </a:solidFill>
                  <a:latin typeface="+mn-lt"/>
                </a:rPr>
                <a:t>Obstructive</a:t>
              </a:r>
              <a:endParaRPr lang="en-US" sz="2400" dirty="0">
                <a:solidFill>
                  <a:srgbClr val="FF5050"/>
                </a:solidFill>
                <a:latin typeface="+mn-lt"/>
              </a:endParaRPr>
            </a:p>
          </p:txBody>
        </p:sp>
        <p:sp>
          <p:nvSpPr>
            <p:cNvPr id="83983" name="Rectangle 16"/>
            <p:cNvSpPr>
              <a:spLocks noChangeArrowheads="1"/>
            </p:cNvSpPr>
            <p:nvPr/>
          </p:nvSpPr>
          <p:spPr bwMode="auto">
            <a:xfrm>
              <a:off x="6553200" y="4724400"/>
              <a:ext cx="2209800" cy="110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70000"/>
                </a:lnSpc>
                <a:spcBef>
                  <a:spcPct val="50000"/>
                </a:spcBef>
              </a:pPr>
              <a:r>
                <a:rPr lang="en-US" sz="2000" dirty="0"/>
                <a:t>Pulmonary Embolism</a:t>
              </a:r>
            </a:p>
            <a:p>
              <a:pPr algn="ctr">
                <a:lnSpc>
                  <a:spcPct val="70000"/>
                </a:lnSpc>
                <a:spcBef>
                  <a:spcPct val="50000"/>
                </a:spcBef>
              </a:pPr>
              <a:r>
                <a:rPr lang="en-US" sz="2000" dirty="0"/>
                <a:t>Cardiac Tamponade</a:t>
              </a:r>
            </a:p>
          </p:txBody>
        </p:sp>
      </p:grpSp>
      <p:sp>
        <p:nvSpPr>
          <p:cNvPr id="83987" name="Line 21"/>
          <p:cNvSpPr>
            <a:spLocks noChangeShapeType="1"/>
          </p:cNvSpPr>
          <p:nvPr/>
        </p:nvSpPr>
        <p:spPr bwMode="auto">
          <a:xfrm>
            <a:off x="4724400" y="4953000"/>
            <a:ext cx="0" cy="457200"/>
          </a:xfrm>
          <a:prstGeom prst="line">
            <a:avLst/>
          </a:prstGeom>
          <a:noFill/>
          <a:ln w="50800">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a:p>
        </p:txBody>
      </p:sp>
      <p:sp>
        <p:nvSpPr>
          <p:cNvPr id="83988" name="Rectangle 22"/>
          <p:cNvSpPr>
            <a:spLocks noChangeArrowheads="1"/>
          </p:cNvSpPr>
          <p:nvPr/>
        </p:nvSpPr>
        <p:spPr bwMode="auto">
          <a:xfrm>
            <a:off x="2362200" y="5426075"/>
            <a:ext cx="4572000" cy="67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70000"/>
              </a:lnSpc>
              <a:spcBef>
                <a:spcPct val="50000"/>
              </a:spcBef>
            </a:pPr>
            <a:r>
              <a:rPr lang="en-US" sz="2000" dirty="0"/>
              <a:t>Multi-System </a:t>
            </a:r>
          </a:p>
          <a:p>
            <a:pPr algn="ctr">
              <a:lnSpc>
                <a:spcPct val="70000"/>
              </a:lnSpc>
              <a:spcBef>
                <a:spcPct val="50000"/>
              </a:spcBef>
            </a:pPr>
            <a:r>
              <a:rPr lang="en-US" sz="2000" dirty="0"/>
              <a:t>Organ Dysfunction</a:t>
            </a:r>
          </a:p>
        </p:txBody>
      </p:sp>
      <p:cxnSp>
        <p:nvCxnSpPr>
          <p:cNvPr id="10" name="Elbow Connector 9"/>
          <p:cNvCxnSpPr>
            <a:stCxn id="83973" idx="3"/>
            <a:endCxn id="83971" idx="1"/>
          </p:cNvCxnSpPr>
          <p:nvPr/>
        </p:nvCxnSpPr>
        <p:spPr>
          <a:xfrm flipV="1">
            <a:off x="2667000" y="3488561"/>
            <a:ext cx="762000" cy="1430804"/>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83972" idx="3"/>
            <a:endCxn id="83971" idx="0"/>
          </p:cNvCxnSpPr>
          <p:nvPr/>
        </p:nvCxnSpPr>
        <p:spPr>
          <a:xfrm flipV="1">
            <a:off x="2667000" y="2057400"/>
            <a:ext cx="1981200" cy="266700"/>
          </a:xfrm>
          <a:prstGeom prst="bentConnector4">
            <a:avLst>
              <a:gd name="adj1" fmla="val 19231"/>
              <a:gd name="adj2" fmla="val 32857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83975" idx="1"/>
            <a:endCxn id="83971" idx="3"/>
          </p:cNvCxnSpPr>
          <p:nvPr/>
        </p:nvCxnSpPr>
        <p:spPr>
          <a:xfrm rot="10800000">
            <a:off x="5867400" y="3488561"/>
            <a:ext cx="609600" cy="1430804"/>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83974" idx="1"/>
            <a:endCxn id="83971" idx="0"/>
          </p:cNvCxnSpPr>
          <p:nvPr/>
        </p:nvCxnSpPr>
        <p:spPr>
          <a:xfrm rot="10800000">
            <a:off x="4648200" y="2057400"/>
            <a:ext cx="1828800" cy="266700"/>
          </a:xfrm>
          <a:prstGeom prst="bentConnector4">
            <a:avLst>
              <a:gd name="adj1" fmla="val 16667"/>
              <a:gd name="adj2" fmla="val 322857"/>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689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6735536" y="6270171"/>
            <a:ext cx="2065564" cy="481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97328" y="415018"/>
            <a:ext cx="8343900" cy="6096000"/>
            <a:chOff x="381000" y="457200"/>
            <a:chExt cx="8343900" cy="6096000"/>
          </a:xfrm>
        </p:grpSpPr>
        <mc:AlternateContent xmlns:mc="http://schemas.openxmlformats.org/markup-compatibility/2006" xmlns:a14="http://schemas.microsoft.com/office/drawing/2010/main">
          <mc:Choice Requires="a14">
            <p:sp>
              <p:nvSpPr>
                <p:cNvPr id="4099" name="Rectangle 3"/>
                <p:cNvSpPr>
                  <a:spLocks noChangeArrowheads="1"/>
                </p:cNvSpPr>
                <p:nvPr/>
              </p:nvSpPr>
              <p:spPr bwMode="auto">
                <a:xfrm>
                  <a:off x="1905000" y="457200"/>
                  <a:ext cx="5314950" cy="914400"/>
                </a:xfrm>
                <a:prstGeom prst="rect">
                  <a:avLst/>
                </a:prstGeom>
                <a:solidFill>
                  <a:schemeClr val="accent2">
                    <a:lumMod val="75000"/>
                  </a:schemeClr>
                </a:solidFill>
                <a:ln w="57150">
                  <a:solidFill>
                    <a:srgbClr val="0070C0"/>
                  </a:solidFill>
                  <a:miter lim="800000"/>
                  <a:headEnd/>
                  <a:tailEnd/>
                </a:ln>
                <a:effectLst/>
              </p:spPr>
              <p:txBody>
                <a:bodyPr wrap="none" anchor="ctr"/>
                <a:lstStyle/>
                <a:p>
                  <a:pPr algn="ctr"/>
                  <a:r>
                    <a:rPr lang="en-US" sz="2400" b="1" dirty="0" smtClean="0">
                      <a:solidFill>
                        <a:schemeClr val="bg1"/>
                      </a:solidFill>
                    </a:rPr>
                    <a:t>Oxygen Delivery</a:t>
                  </a:r>
                </a:p>
                <a:p>
                  <a:pPr algn="ctr"/>
                  <a14:m>
                    <m:oMathPara xmlns:m="http://schemas.openxmlformats.org/officeDocument/2006/math">
                      <m:oMathParaPr>
                        <m:jc m:val="centerGroup"/>
                      </m:oMathParaPr>
                      <m:oMath xmlns:m="http://schemas.openxmlformats.org/officeDocument/2006/math">
                        <m:r>
                          <a:rPr lang="en-US" sz="2400" b="1" i="1" smtClean="0">
                            <a:solidFill>
                              <a:schemeClr val="bg1"/>
                            </a:solidFill>
                            <a:latin typeface="Cambria Math" panose="02040503050406030204" pitchFamily="18" charset="0"/>
                          </a:rPr>
                          <m:t>𝑫𝑶</m:t>
                        </m:r>
                        <m:r>
                          <a:rPr lang="en-US" sz="2400" b="1" i="1" smtClean="0">
                            <a:solidFill>
                              <a:schemeClr val="bg1"/>
                            </a:solidFill>
                            <a:latin typeface="Cambria Math" panose="02040503050406030204" pitchFamily="18" charset="0"/>
                          </a:rPr>
                          <m:t>𝟐</m:t>
                        </m:r>
                        <m:r>
                          <a:rPr lang="en-US" sz="2400" b="1" i="1" smtClean="0">
                            <a:solidFill>
                              <a:schemeClr val="bg1"/>
                            </a:solidFill>
                            <a:latin typeface="Cambria Math" panose="02040503050406030204" pitchFamily="18" charset="0"/>
                          </a:rPr>
                          <m:t>=</m:t>
                        </m:r>
                        <m:r>
                          <a:rPr lang="en-US" sz="2400" b="1" i="1" smtClean="0">
                            <a:solidFill>
                              <a:schemeClr val="bg1"/>
                            </a:solidFill>
                            <a:latin typeface="Cambria Math" panose="02040503050406030204" pitchFamily="18" charset="0"/>
                          </a:rPr>
                          <m:t>𝑪𝒂𝑶</m:t>
                        </m:r>
                        <m:r>
                          <a:rPr lang="en-US" sz="2400" b="1" i="1" smtClean="0">
                            <a:solidFill>
                              <a:schemeClr val="bg1"/>
                            </a:solidFill>
                            <a:latin typeface="Cambria Math" panose="02040503050406030204" pitchFamily="18" charset="0"/>
                          </a:rPr>
                          <m:t>𝟐</m:t>
                        </m:r>
                        <m:r>
                          <a:rPr lang="en-US" sz="2400" b="1" i="1" smtClean="0">
                            <a:solidFill>
                              <a:schemeClr val="bg1"/>
                            </a:solidFill>
                            <a:latin typeface="Cambria Math" panose="02040503050406030204" pitchFamily="18" charset="0"/>
                          </a:rPr>
                          <m:t>𝒙𝑪𝑶</m:t>
                        </m:r>
                      </m:oMath>
                    </m:oMathPara>
                  </a14:m>
                  <a:endParaRPr lang="en-US" sz="2400" b="1" dirty="0">
                    <a:solidFill>
                      <a:schemeClr val="bg1"/>
                    </a:solidFill>
                  </a:endParaRPr>
                </a:p>
              </p:txBody>
            </p:sp>
          </mc:Choice>
          <mc:Fallback xmlns="">
            <p:sp>
              <p:nvSpPr>
                <p:cNvPr id="4099" name="Rectangle 3"/>
                <p:cNvSpPr>
                  <a:spLocks noRot="1" noChangeAspect="1" noMove="1" noResize="1" noEditPoints="1" noAdjustHandles="1" noChangeArrowheads="1" noChangeShapeType="1" noTextEdit="1"/>
                </p:cNvSpPr>
                <p:nvPr/>
              </p:nvSpPr>
              <p:spPr bwMode="auto">
                <a:xfrm>
                  <a:off x="1905000" y="457200"/>
                  <a:ext cx="5314950" cy="914400"/>
                </a:xfrm>
                <a:prstGeom prst="rect">
                  <a:avLst/>
                </a:prstGeom>
                <a:blipFill rotWithShape="0">
                  <a:blip r:embed="rId2"/>
                  <a:stretch>
                    <a:fillRect/>
                  </a:stretch>
                </a:blipFill>
                <a:ln w="57150">
                  <a:solidFill>
                    <a:srgbClr val="0070C0"/>
                  </a:solidFill>
                  <a:miter lim="800000"/>
                  <a:headEnd/>
                  <a:tailEnd/>
                </a:ln>
                <a:effectLst/>
              </p:spPr>
              <p:txBody>
                <a:bodyPr/>
                <a:lstStyle/>
                <a:p>
                  <a:r>
                    <a:rPr lang="en-US">
                      <a:noFill/>
                    </a:rPr>
                    <a:t> </a:t>
                  </a:r>
                </a:p>
              </p:txBody>
            </p:sp>
          </mc:Fallback>
        </mc:AlternateContent>
        <p:sp>
          <p:nvSpPr>
            <p:cNvPr id="4100" name="Rectangle 4"/>
            <p:cNvSpPr>
              <a:spLocks noChangeArrowheads="1"/>
            </p:cNvSpPr>
            <p:nvPr/>
          </p:nvSpPr>
          <p:spPr bwMode="auto">
            <a:xfrm>
              <a:off x="762000" y="2057400"/>
              <a:ext cx="2514599" cy="609600"/>
            </a:xfrm>
            <a:prstGeom prst="rect">
              <a:avLst/>
            </a:prstGeom>
            <a:solidFill>
              <a:schemeClr val="accent2">
                <a:lumMod val="75000"/>
              </a:schemeClr>
            </a:solidFill>
            <a:ln w="57150">
              <a:solidFill>
                <a:srgbClr val="0070C0"/>
              </a:solidFill>
              <a:miter lim="800000"/>
              <a:headEnd/>
              <a:tailEnd/>
            </a:ln>
            <a:effectLst/>
          </p:spPr>
          <p:txBody>
            <a:bodyPr wrap="none" anchor="ctr"/>
            <a:lstStyle/>
            <a:p>
              <a:pPr algn="ctr"/>
              <a:r>
                <a:rPr lang="en-US" b="1" dirty="0" smtClean="0">
                  <a:solidFill>
                    <a:schemeClr val="bg1"/>
                  </a:solidFill>
                </a:rPr>
                <a:t>CaO</a:t>
              </a:r>
              <a:r>
                <a:rPr lang="en-US" b="1" baseline="-25000" dirty="0" smtClean="0">
                  <a:solidFill>
                    <a:schemeClr val="bg1"/>
                  </a:solidFill>
                </a:rPr>
                <a:t>2</a:t>
              </a:r>
              <a:endParaRPr lang="en-US" b="1" baseline="-25000" dirty="0">
                <a:solidFill>
                  <a:schemeClr val="bg1"/>
                </a:solidFill>
              </a:endParaRPr>
            </a:p>
          </p:txBody>
        </p:sp>
        <p:sp>
          <p:nvSpPr>
            <p:cNvPr id="4101" name="Rectangle 5"/>
            <p:cNvSpPr>
              <a:spLocks noChangeArrowheads="1"/>
            </p:cNvSpPr>
            <p:nvPr/>
          </p:nvSpPr>
          <p:spPr bwMode="auto">
            <a:xfrm>
              <a:off x="1562099" y="3276600"/>
              <a:ext cx="914400" cy="914400"/>
            </a:xfrm>
            <a:prstGeom prst="rect">
              <a:avLst/>
            </a:prstGeom>
            <a:solidFill>
              <a:schemeClr val="accent2">
                <a:lumMod val="75000"/>
              </a:schemeClr>
            </a:solidFill>
            <a:ln w="57150">
              <a:solidFill>
                <a:srgbClr val="0070C0"/>
              </a:solidFill>
              <a:miter lim="800000"/>
              <a:headEnd/>
              <a:tailEnd/>
            </a:ln>
            <a:effectLst/>
          </p:spPr>
          <p:txBody>
            <a:bodyPr wrap="none" anchor="ctr"/>
            <a:lstStyle/>
            <a:p>
              <a:pPr algn="ctr"/>
              <a:r>
                <a:rPr lang="en-US" b="1" dirty="0" smtClean="0">
                  <a:solidFill>
                    <a:schemeClr val="bg1"/>
                  </a:solidFill>
                </a:rPr>
                <a:t>SaO</a:t>
              </a:r>
              <a:r>
                <a:rPr lang="en-US" b="1" baseline="-25000" dirty="0" smtClean="0">
                  <a:solidFill>
                    <a:schemeClr val="bg1"/>
                  </a:solidFill>
                </a:rPr>
                <a:t>2</a:t>
              </a:r>
              <a:endParaRPr lang="en-US" b="1" baseline="-25000" dirty="0">
                <a:solidFill>
                  <a:schemeClr val="bg1"/>
                </a:solidFill>
              </a:endParaRPr>
            </a:p>
          </p:txBody>
        </p:sp>
        <p:sp>
          <p:nvSpPr>
            <p:cNvPr id="4102" name="Rectangle 6"/>
            <p:cNvSpPr>
              <a:spLocks noChangeArrowheads="1"/>
            </p:cNvSpPr>
            <p:nvPr/>
          </p:nvSpPr>
          <p:spPr bwMode="auto">
            <a:xfrm>
              <a:off x="381000" y="3276600"/>
              <a:ext cx="914400" cy="914400"/>
            </a:xfrm>
            <a:prstGeom prst="rect">
              <a:avLst/>
            </a:prstGeom>
            <a:solidFill>
              <a:schemeClr val="accent2">
                <a:lumMod val="75000"/>
              </a:schemeClr>
            </a:solidFill>
            <a:ln w="57150">
              <a:solidFill>
                <a:srgbClr val="0070C0"/>
              </a:solidFill>
              <a:miter lim="800000"/>
              <a:headEnd/>
              <a:tailEnd/>
            </a:ln>
            <a:effectLst/>
          </p:spPr>
          <p:txBody>
            <a:bodyPr wrap="none" anchor="ctr"/>
            <a:lstStyle/>
            <a:p>
              <a:pPr algn="ctr"/>
              <a:r>
                <a:rPr lang="en-US" b="1" dirty="0" smtClean="0">
                  <a:solidFill>
                    <a:schemeClr val="bg1"/>
                  </a:solidFill>
                </a:rPr>
                <a:t>PaO</a:t>
              </a:r>
              <a:r>
                <a:rPr lang="en-US" b="1" baseline="-25000" dirty="0" smtClean="0">
                  <a:solidFill>
                    <a:schemeClr val="bg1"/>
                  </a:solidFill>
                </a:rPr>
                <a:t>2</a:t>
              </a:r>
              <a:endParaRPr lang="en-US" b="1" baseline="-25000" dirty="0">
                <a:solidFill>
                  <a:schemeClr val="bg1"/>
                </a:solidFill>
              </a:endParaRPr>
            </a:p>
          </p:txBody>
        </p:sp>
        <p:sp>
          <p:nvSpPr>
            <p:cNvPr id="4103" name="Rectangle 7"/>
            <p:cNvSpPr>
              <a:spLocks noChangeArrowheads="1"/>
            </p:cNvSpPr>
            <p:nvPr/>
          </p:nvSpPr>
          <p:spPr bwMode="auto">
            <a:xfrm>
              <a:off x="2743200" y="3276600"/>
              <a:ext cx="914400" cy="914400"/>
            </a:xfrm>
            <a:prstGeom prst="rect">
              <a:avLst/>
            </a:prstGeom>
            <a:solidFill>
              <a:schemeClr val="accent2">
                <a:lumMod val="75000"/>
              </a:schemeClr>
            </a:solidFill>
            <a:ln w="57150">
              <a:solidFill>
                <a:srgbClr val="0070C0"/>
              </a:solidFill>
              <a:miter lim="800000"/>
              <a:headEnd/>
              <a:tailEnd/>
            </a:ln>
            <a:effectLst/>
          </p:spPr>
          <p:txBody>
            <a:bodyPr wrap="none" anchor="ctr"/>
            <a:lstStyle/>
            <a:p>
              <a:pPr algn="ctr"/>
              <a:r>
                <a:rPr lang="en-US" b="1" dirty="0" smtClean="0">
                  <a:solidFill>
                    <a:schemeClr val="bg1"/>
                  </a:solidFill>
                </a:rPr>
                <a:t>Hgb</a:t>
              </a:r>
              <a:endParaRPr lang="en-US" b="1" dirty="0">
                <a:solidFill>
                  <a:schemeClr val="bg1"/>
                </a:solidFill>
              </a:endParaRPr>
            </a:p>
          </p:txBody>
        </p:sp>
        <p:sp>
          <p:nvSpPr>
            <p:cNvPr id="4104" name="Rectangle 8"/>
            <p:cNvSpPr>
              <a:spLocks noChangeArrowheads="1"/>
            </p:cNvSpPr>
            <p:nvPr/>
          </p:nvSpPr>
          <p:spPr bwMode="auto">
            <a:xfrm>
              <a:off x="5295899" y="2057400"/>
              <a:ext cx="2571751" cy="609600"/>
            </a:xfrm>
            <a:prstGeom prst="rect">
              <a:avLst/>
            </a:prstGeom>
            <a:solidFill>
              <a:schemeClr val="accent2">
                <a:lumMod val="75000"/>
              </a:schemeClr>
            </a:solidFill>
            <a:ln w="57150">
              <a:solidFill>
                <a:srgbClr val="0070C0"/>
              </a:solidFill>
              <a:miter lim="800000"/>
              <a:headEnd/>
              <a:tailEnd/>
            </a:ln>
            <a:effectLst/>
          </p:spPr>
          <p:txBody>
            <a:bodyPr wrap="none" anchor="ctr"/>
            <a:lstStyle/>
            <a:p>
              <a:pPr algn="ctr"/>
              <a:endParaRPr lang="en-US" b="1" dirty="0">
                <a:solidFill>
                  <a:schemeClr val="bg1"/>
                </a:solidFill>
              </a:endParaRPr>
            </a:p>
            <a:p>
              <a:pPr algn="ctr"/>
              <a:r>
                <a:rPr lang="en-US" b="1" dirty="0">
                  <a:solidFill>
                    <a:schemeClr val="bg1"/>
                  </a:solidFill>
                </a:rPr>
                <a:t>Cardiac Output</a:t>
              </a:r>
            </a:p>
            <a:p>
              <a:pPr algn="ctr"/>
              <a:endParaRPr lang="en-US" b="1" dirty="0">
                <a:solidFill>
                  <a:schemeClr val="bg1"/>
                </a:solidFill>
              </a:endParaRPr>
            </a:p>
          </p:txBody>
        </p:sp>
        <p:sp>
          <p:nvSpPr>
            <p:cNvPr id="4105" name="Rectangle 9"/>
            <p:cNvSpPr>
              <a:spLocks noChangeArrowheads="1"/>
            </p:cNvSpPr>
            <p:nvPr/>
          </p:nvSpPr>
          <p:spPr bwMode="auto">
            <a:xfrm>
              <a:off x="4495800" y="3276600"/>
              <a:ext cx="1600200" cy="609600"/>
            </a:xfrm>
            <a:prstGeom prst="rect">
              <a:avLst/>
            </a:prstGeom>
            <a:solidFill>
              <a:schemeClr val="accent2">
                <a:lumMod val="75000"/>
              </a:schemeClr>
            </a:solidFill>
            <a:ln w="57150">
              <a:solidFill>
                <a:srgbClr val="0070C0"/>
              </a:solidFill>
              <a:miter lim="800000"/>
              <a:headEnd/>
              <a:tailEnd/>
            </a:ln>
            <a:effectLst/>
          </p:spPr>
          <p:txBody>
            <a:bodyPr wrap="none" anchor="ctr"/>
            <a:lstStyle/>
            <a:p>
              <a:pPr algn="ctr"/>
              <a:r>
                <a:rPr lang="en-US" b="1" dirty="0">
                  <a:solidFill>
                    <a:schemeClr val="bg1"/>
                  </a:solidFill>
                </a:rPr>
                <a:t>Heart Rate</a:t>
              </a:r>
            </a:p>
          </p:txBody>
        </p:sp>
        <p:sp>
          <p:nvSpPr>
            <p:cNvPr id="4106" name="Rectangle 10"/>
            <p:cNvSpPr>
              <a:spLocks noChangeArrowheads="1"/>
            </p:cNvSpPr>
            <p:nvPr/>
          </p:nvSpPr>
          <p:spPr bwMode="auto">
            <a:xfrm>
              <a:off x="7010400" y="3276600"/>
              <a:ext cx="1714500" cy="609600"/>
            </a:xfrm>
            <a:prstGeom prst="rect">
              <a:avLst/>
            </a:prstGeom>
            <a:solidFill>
              <a:schemeClr val="accent2">
                <a:lumMod val="75000"/>
              </a:schemeClr>
            </a:solidFill>
            <a:ln w="57150">
              <a:solidFill>
                <a:srgbClr val="0070C0"/>
              </a:solidFill>
              <a:miter lim="800000"/>
              <a:headEnd/>
              <a:tailEnd/>
            </a:ln>
            <a:effectLst/>
          </p:spPr>
          <p:txBody>
            <a:bodyPr wrap="none" anchor="ctr"/>
            <a:lstStyle/>
            <a:p>
              <a:pPr algn="ctr"/>
              <a:r>
                <a:rPr lang="en-US" b="1" dirty="0">
                  <a:solidFill>
                    <a:schemeClr val="bg1"/>
                  </a:solidFill>
                </a:rPr>
                <a:t>Stroke Volume</a:t>
              </a:r>
            </a:p>
          </p:txBody>
        </p:sp>
        <p:sp>
          <p:nvSpPr>
            <p:cNvPr id="4111" name="Rectangle 15"/>
            <p:cNvSpPr>
              <a:spLocks noChangeArrowheads="1"/>
            </p:cNvSpPr>
            <p:nvPr/>
          </p:nvSpPr>
          <p:spPr bwMode="auto">
            <a:xfrm>
              <a:off x="2590800" y="4953000"/>
              <a:ext cx="1066800" cy="685800"/>
            </a:xfrm>
            <a:prstGeom prst="rect">
              <a:avLst/>
            </a:prstGeom>
            <a:solidFill>
              <a:schemeClr val="accent2">
                <a:lumMod val="75000"/>
              </a:schemeClr>
            </a:solidFill>
            <a:ln w="57150">
              <a:solidFill>
                <a:srgbClr val="0070C0"/>
              </a:solidFill>
              <a:miter lim="800000"/>
              <a:headEnd/>
              <a:tailEnd/>
            </a:ln>
            <a:effectLst/>
          </p:spPr>
          <p:txBody>
            <a:bodyPr wrap="none" anchor="ctr"/>
            <a:lstStyle/>
            <a:p>
              <a:pPr algn="ctr"/>
              <a:r>
                <a:rPr lang="en-US" b="1" dirty="0" smtClean="0">
                  <a:solidFill>
                    <a:schemeClr val="bg1"/>
                  </a:solidFill>
                </a:rPr>
                <a:t>Rhythm</a:t>
              </a:r>
              <a:endParaRPr lang="en-US" b="1" dirty="0">
                <a:solidFill>
                  <a:schemeClr val="bg1"/>
                </a:solidFill>
              </a:endParaRPr>
            </a:p>
          </p:txBody>
        </p:sp>
        <p:sp>
          <p:nvSpPr>
            <p:cNvPr id="4112" name="Rectangle 16"/>
            <p:cNvSpPr>
              <a:spLocks noChangeArrowheads="1"/>
            </p:cNvSpPr>
            <p:nvPr/>
          </p:nvSpPr>
          <p:spPr bwMode="auto">
            <a:xfrm>
              <a:off x="4495800" y="4419600"/>
              <a:ext cx="1228725" cy="685800"/>
            </a:xfrm>
            <a:prstGeom prst="rect">
              <a:avLst/>
            </a:prstGeom>
            <a:solidFill>
              <a:schemeClr val="accent2">
                <a:lumMod val="75000"/>
              </a:schemeClr>
            </a:solidFill>
            <a:ln w="57150">
              <a:solidFill>
                <a:srgbClr val="0070C0"/>
              </a:solidFill>
              <a:miter lim="800000"/>
              <a:headEnd/>
              <a:tailEnd/>
            </a:ln>
            <a:effectLst/>
          </p:spPr>
          <p:txBody>
            <a:bodyPr wrap="none" anchor="ctr"/>
            <a:lstStyle/>
            <a:p>
              <a:pPr algn="ctr"/>
              <a:r>
                <a:rPr lang="en-US" b="1">
                  <a:solidFill>
                    <a:schemeClr val="bg1"/>
                  </a:solidFill>
                </a:rPr>
                <a:t>Preload</a:t>
              </a:r>
            </a:p>
          </p:txBody>
        </p:sp>
        <p:sp>
          <p:nvSpPr>
            <p:cNvPr id="4113" name="Rectangle 17"/>
            <p:cNvSpPr>
              <a:spLocks noChangeArrowheads="1"/>
            </p:cNvSpPr>
            <p:nvPr/>
          </p:nvSpPr>
          <p:spPr bwMode="auto">
            <a:xfrm>
              <a:off x="5943600" y="4419600"/>
              <a:ext cx="1219200" cy="685800"/>
            </a:xfrm>
            <a:prstGeom prst="rect">
              <a:avLst/>
            </a:prstGeom>
            <a:solidFill>
              <a:schemeClr val="accent2">
                <a:lumMod val="75000"/>
              </a:schemeClr>
            </a:solidFill>
            <a:ln w="57150">
              <a:solidFill>
                <a:srgbClr val="0070C0"/>
              </a:solidFill>
              <a:miter lim="800000"/>
              <a:headEnd/>
              <a:tailEnd/>
            </a:ln>
            <a:effectLst/>
          </p:spPr>
          <p:txBody>
            <a:bodyPr wrap="none" anchor="ctr"/>
            <a:lstStyle/>
            <a:p>
              <a:pPr algn="ctr"/>
              <a:r>
                <a:rPr lang="en-US" b="1" dirty="0">
                  <a:solidFill>
                    <a:schemeClr val="bg1"/>
                  </a:solidFill>
                </a:rPr>
                <a:t>Afterload</a:t>
              </a:r>
            </a:p>
          </p:txBody>
        </p:sp>
        <p:sp>
          <p:nvSpPr>
            <p:cNvPr id="4114" name="Rectangle 18"/>
            <p:cNvSpPr>
              <a:spLocks noChangeArrowheads="1"/>
            </p:cNvSpPr>
            <p:nvPr/>
          </p:nvSpPr>
          <p:spPr bwMode="auto">
            <a:xfrm>
              <a:off x="7429500" y="4419600"/>
              <a:ext cx="1295400" cy="685800"/>
            </a:xfrm>
            <a:prstGeom prst="rect">
              <a:avLst/>
            </a:prstGeom>
            <a:solidFill>
              <a:schemeClr val="accent2">
                <a:lumMod val="75000"/>
              </a:schemeClr>
            </a:solidFill>
            <a:ln w="57150">
              <a:solidFill>
                <a:srgbClr val="0070C0"/>
              </a:solidFill>
              <a:miter lim="800000"/>
              <a:headEnd/>
              <a:tailEnd/>
            </a:ln>
            <a:effectLst/>
          </p:spPr>
          <p:txBody>
            <a:bodyPr wrap="none" anchor="ctr"/>
            <a:lstStyle/>
            <a:p>
              <a:pPr algn="ctr"/>
              <a:r>
                <a:rPr lang="en-US" b="1">
                  <a:solidFill>
                    <a:schemeClr val="bg1"/>
                  </a:solidFill>
                </a:rPr>
                <a:t>Contractility</a:t>
              </a:r>
            </a:p>
          </p:txBody>
        </p:sp>
        <p:sp>
          <p:nvSpPr>
            <p:cNvPr id="4121" name="Rectangle 25"/>
            <p:cNvSpPr>
              <a:spLocks noChangeArrowheads="1"/>
            </p:cNvSpPr>
            <p:nvPr/>
          </p:nvSpPr>
          <p:spPr bwMode="auto">
            <a:xfrm>
              <a:off x="4652962" y="5638800"/>
              <a:ext cx="914400" cy="914400"/>
            </a:xfrm>
            <a:prstGeom prst="rect">
              <a:avLst/>
            </a:prstGeom>
            <a:solidFill>
              <a:schemeClr val="accent2">
                <a:lumMod val="75000"/>
              </a:schemeClr>
            </a:solidFill>
            <a:ln w="57150">
              <a:solidFill>
                <a:srgbClr val="0070C0"/>
              </a:solidFill>
              <a:miter lim="800000"/>
              <a:headEnd/>
              <a:tailEnd/>
            </a:ln>
            <a:effectLst/>
          </p:spPr>
          <p:txBody>
            <a:bodyPr wrap="none" anchor="ctr"/>
            <a:lstStyle/>
            <a:p>
              <a:pPr algn="ctr"/>
              <a:r>
                <a:rPr lang="en-US" b="1" dirty="0">
                  <a:solidFill>
                    <a:schemeClr val="bg1"/>
                  </a:solidFill>
                </a:rPr>
                <a:t>CVP</a:t>
              </a:r>
            </a:p>
            <a:p>
              <a:pPr algn="ctr"/>
              <a:r>
                <a:rPr lang="en-US" b="1" dirty="0">
                  <a:solidFill>
                    <a:schemeClr val="bg1"/>
                  </a:solidFill>
                </a:rPr>
                <a:t>PCWP</a:t>
              </a:r>
            </a:p>
          </p:txBody>
        </p:sp>
        <p:sp>
          <p:nvSpPr>
            <p:cNvPr id="4122" name="Rectangle 26"/>
            <p:cNvSpPr>
              <a:spLocks noChangeArrowheads="1"/>
            </p:cNvSpPr>
            <p:nvPr/>
          </p:nvSpPr>
          <p:spPr bwMode="auto">
            <a:xfrm>
              <a:off x="6096000" y="5638800"/>
              <a:ext cx="914400" cy="914400"/>
            </a:xfrm>
            <a:prstGeom prst="rect">
              <a:avLst/>
            </a:prstGeom>
            <a:solidFill>
              <a:schemeClr val="accent2">
                <a:lumMod val="75000"/>
              </a:schemeClr>
            </a:solidFill>
            <a:ln w="57150">
              <a:solidFill>
                <a:srgbClr val="0070C0"/>
              </a:solidFill>
              <a:miter lim="800000"/>
              <a:headEnd/>
              <a:tailEnd/>
            </a:ln>
            <a:effectLst/>
          </p:spPr>
          <p:txBody>
            <a:bodyPr wrap="none" anchor="ctr"/>
            <a:lstStyle/>
            <a:p>
              <a:pPr algn="ctr"/>
              <a:r>
                <a:rPr lang="en-US" b="1">
                  <a:solidFill>
                    <a:schemeClr val="bg1"/>
                  </a:solidFill>
                </a:rPr>
                <a:t>PVR</a:t>
              </a:r>
            </a:p>
            <a:p>
              <a:pPr algn="ctr"/>
              <a:r>
                <a:rPr lang="en-US" b="1">
                  <a:solidFill>
                    <a:schemeClr val="bg1"/>
                  </a:solidFill>
                </a:rPr>
                <a:t>SVR</a:t>
              </a:r>
            </a:p>
          </p:txBody>
        </p:sp>
        <p:sp>
          <p:nvSpPr>
            <p:cNvPr id="4123" name="Rectangle 27"/>
            <p:cNvSpPr>
              <a:spLocks noChangeArrowheads="1"/>
            </p:cNvSpPr>
            <p:nvPr/>
          </p:nvSpPr>
          <p:spPr bwMode="auto">
            <a:xfrm>
              <a:off x="7620000" y="5638800"/>
              <a:ext cx="914400" cy="914400"/>
            </a:xfrm>
            <a:prstGeom prst="rect">
              <a:avLst/>
            </a:prstGeom>
            <a:solidFill>
              <a:schemeClr val="accent2">
                <a:lumMod val="75000"/>
              </a:schemeClr>
            </a:solidFill>
            <a:ln w="57150">
              <a:solidFill>
                <a:srgbClr val="0070C0"/>
              </a:solidFill>
              <a:miter lim="800000"/>
              <a:headEnd/>
              <a:tailEnd/>
            </a:ln>
            <a:effectLst/>
          </p:spPr>
          <p:txBody>
            <a:bodyPr wrap="none" anchor="ctr"/>
            <a:lstStyle/>
            <a:p>
              <a:pPr algn="ctr"/>
              <a:r>
                <a:rPr lang="en-US" b="1">
                  <a:solidFill>
                    <a:schemeClr val="bg1"/>
                  </a:solidFill>
                </a:rPr>
                <a:t>EF%</a:t>
              </a:r>
            </a:p>
          </p:txBody>
        </p:sp>
        <p:cxnSp>
          <p:nvCxnSpPr>
            <p:cNvPr id="4" name="Elbow Connector 3"/>
            <p:cNvCxnSpPr>
              <a:stCxn id="4105" idx="1"/>
              <a:endCxn id="4111" idx="3"/>
            </p:cNvCxnSpPr>
            <p:nvPr/>
          </p:nvCxnSpPr>
          <p:spPr>
            <a:xfrm rot="10800000" flipV="1">
              <a:off x="3657600" y="3581400"/>
              <a:ext cx="838200" cy="1714500"/>
            </a:xfrm>
            <a:prstGeom prst="bentConnector3">
              <a:avLst>
                <a:gd name="adj1" fmla="val 50000"/>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4106" idx="2"/>
              <a:endCxn id="4114" idx="0"/>
            </p:cNvCxnSpPr>
            <p:nvPr/>
          </p:nvCxnSpPr>
          <p:spPr>
            <a:xfrm rot="16200000" flipH="1">
              <a:off x="7705725" y="4048125"/>
              <a:ext cx="533400" cy="209550"/>
            </a:xfrm>
            <a:prstGeom prst="bentConnector3">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4106" idx="2"/>
              <a:endCxn id="4113" idx="0"/>
            </p:cNvCxnSpPr>
            <p:nvPr/>
          </p:nvCxnSpPr>
          <p:spPr>
            <a:xfrm rot="5400000">
              <a:off x="6943725" y="3495675"/>
              <a:ext cx="533400" cy="1314450"/>
            </a:xfrm>
            <a:prstGeom prst="bentConnector3">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4106" idx="2"/>
              <a:endCxn id="4112" idx="0"/>
            </p:cNvCxnSpPr>
            <p:nvPr/>
          </p:nvCxnSpPr>
          <p:spPr>
            <a:xfrm rot="5400000">
              <a:off x="6222207" y="2774157"/>
              <a:ext cx="533400" cy="2757487"/>
            </a:xfrm>
            <a:prstGeom prst="bentConnector3">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4112" idx="2"/>
              <a:endCxn id="4121" idx="0"/>
            </p:cNvCxnSpPr>
            <p:nvPr/>
          </p:nvCxnSpPr>
          <p:spPr>
            <a:xfrm rot="5400000">
              <a:off x="4843463" y="5372100"/>
              <a:ext cx="533400" cy="1"/>
            </a:xfrm>
            <a:prstGeom prst="bentConnector3">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113" idx="2"/>
              <a:endCxn id="4122" idx="0"/>
            </p:cNvCxnSpPr>
            <p:nvPr/>
          </p:nvCxnSpPr>
          <p:spPr>
            <a:xfrm>
              <a:off x="6553200" y="5105400"/>
              <a:ext cx="0" cy="5334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97" name="Straight Connector 4096"/>
            <p:cNvCxnSpPr>
              <a:stCxn id="4114" idx="2"/>
              <a:endCxn id="4123" idx="0"/>
            </p:cNvCxnSpPr>
            <p:nvPr/>
          </p:nvCxnSpPr>
          <p:spPr>
            <a:xfrm>
              <a:off x="8077200" y="5105400"/>
              <a:ext cx="0" cy="5334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33" name="Elbow Connector 4132"/>
            <p:cNvCxnSpPr>
              <a:stCxn id="4104" idx="2"/>
              <a:endCxn id="4105" idx="0"/>
            </p:cNvCxnSpPr>
            <p:nvPr/>
          </p:nvCxnSpPr>
          <p:spPr>
            <a:xfrm rot="5400000">
              <a:off x="5634038" y="2328863"/>
              <a:ext cx="609600" cy="1285875"/>
            </a:xfrm>
            <a:prstGeom prst="bentConnector3">
              <a:avLst>
                <a:gd name="adj1" fmla="val 50000"/>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37" name="Elbow Connector 4136"/>
            <p:cNvCxnSpPr>
              <a:stCxn id="4104" idx="2"/>
              <a:endCxn id="4106" idx="0"/>
            </p:cNvCxnSpPr>
            <p:nvPr/>
          </p:nvCxnSpPr>
          <p:spPr>
            <a:xfrm rot="16200000" flipH="1">
              <a:off x="6919912" y="2328862"/>
              <a:ext cx="609600" cy="1285875"/>
            </a:xfrm>
            <a:prstGeom prst="bentConnector3">
              <a:avLst>
                <a:gd name="adj1" fmla="val 50000"/>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45" name="Elbow Connector 4144"/>
            <p:cNvCxnSpPr>
              <a:stCxn id="4099" idx="2"/>
              <a:endCxn id="4100" idx="0"/>
            </p:cNvCxnSpPr>
            <p:nvPr/>
          </p:nvCxnSpPr>
          <p:spPr>
            <a:xfrm rot="5400000">
              <a:off x="2947988" y="442913"/>
              <a:ext cx="685800" cy="2543175"/>
            </a:xfrm>
            <a:prstGeom prst="bentConnector3">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47" name="Elbow Connector 4146"/>
            <p:cNvCxnSpPr>
              <a:stCxn id="4099" idx="2"/>
              <a:endCxn id="4104" idx="0"/>
            </p:cNvCxnSpPr>
            <p:nvPr/>
          </p:nvCxnSpPr>
          <p:spPr>
            <a:xfrm rot="16200000" flipH="1">
              <a:off x="5229225" y="704850"/>
              <a:ext cx="685800" cy="2019300"/>
            </a:xfrm>
            <a:prstGeom prst="bentConnector3">
              <a:avLst>
                <a:gd name="adj1" fmla="val 50000"/>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59" name="Elbow Connector 4158"/>
            <p:cNvCxnSpPr>
              <a:stCxn id="4100" idx="2"/>
              <a:endCxn id="4102" idx="0"/>
            </p:cNvCxnSpPr>
            <p:nvPr/>
          </p:nvCxnSpPr>
          <p:spPr>
            <a:xfrm rot="5400000">
              <a:off x="1123950" y="2381250"/>
              <a:ext cx="609600" cy="1181100"/>
            </a:xfrm>
            <a:prstGeom prst="bentConnector3">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64" name="Elbow Connector 4163"/>
            <p:cNvCxnSpPr>
              <a:stCxn id="4100" idx="2"/>
              <a:endCxn id="4103" idx="0"/>
            </p:cNvCxnSpPr>
            <p:nvPr/>
          </p:nvCxnSpPr>
          <p:spPr>
            <a:xfrm rot="16200000" flipH="1">
              <a:off x="2305050" y="2381250"/>
              <a:ext cx="609600" cy="1181100"/>
            </a:xfrm>
            <a:prstGeom prst="bentConnector3">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69" name="Straight Connector 4168"/>
            <p:cNvCxnSpPr>
              <a:stCxn id="4100" idx="2"/>
              <a:endCxn id="4101" idx="0"/>
            </p:cNvCxnSpPr>
            <p:nvPr/>
          </p:nvCxnSpPr>
          <p:spPr>
            <a:xfrm flipH="1">
              <a:off x="2019299" y="2667000"/>
              <a:ext cx="1" cy="6096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 name="Oval 4"/>
          <p:cNvSpPr/>
          <p:nvPr/>
        </p:nvSpPr>
        <p:spPr>
          <a:xfrm>
            <a:off x="701109" y="34017"/>
            <a:ext cx="1872002" cy="1676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 Shock </a:t>
            </a:r>
          </a:p>
          <a:p>
            <a:pPr algn="ctr"/>
            <a:r>
              <a:rPr lang="en-US" b="1" dirty="0" smtClean="0"/>
              <a:t>Optimize</a:t>
            </a:r>
          </a:p>
          <a:p>
            <a:pPr algn="ctr"/>
            <a:r>
              <a:rPr lang="en-US" b="1" dirty="0" smtClean="0"/>
              <a:t>DO2</a:t>
            </a:r>
            <a:endParaRPr lang="en-US" b="1" dirty="0"/>
          </a:p>
        </p:txBody>
      </p:sp>
    </p:spTree>
    <p:extLst>
      <p:ext uri="{BB962C8B-B14F-4D97-AF65-F5344CB8AC3E}">
        <p14:creationId xmlns:p14="http://schemas.microsoft.com/office/powerpoint/2010/main" val="4087185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Stepwise Approach to Evaluate Shock</a:t>
            </a:r>
            <a:endParaRPr lang="en-US" sz="3200" dirty="0"/>
          </a:p>
        </p:txBody>
      </p:sp>
      <p:sp>
        <p:nvSpPr>
          <p:cNvPr id="4" name="Content Placeholder 3"/>
          <p:cNvSpPr>
            <a:spLocks noGrp="1"/>
          </p:cNvSpPr>
          <p:nvPr>
            <p:ph idx="1"/>
          </p:nvPr>
        </p:nvSpPr>
        <p:spPr>
          <a:xfrm>
            <a:off x="457200" y="1371600"/>
            <a:ext cx="8229600" cy="4648200"/>
          </a:xfrm>
        </p:spPr>
        <p:txBody>
          <a:bodyPr/>
          <a:lstStyle/>
          <a:p>
            <a:r>
              <a:rPr lang="en-US" dirty="0" smtClean="0"/>
              <a:t>Step 1: Clinical assessment</a:t>
            </a:r>
          </a:p>
          <a:p>
            <a:r>
              <a:rPr lang="en-US" dirty="0" smtClean="0"/>
              <a:t>Step 2: </a:t>
            </a:r>
            <a:r>
              <a:rPr lang="en-US" dirty="0"/>
              <a:t>V</a:t>
            </a:r>
            <a:r>
              <a:rPr lang="en-US" dirty="0" smtClean="0"/>
              <a:t>olume status</a:t>
            </a:r>
          </a:p>
          <a:p>
            <a:r>
              <a:rPr lang="en-US" dirty="0" smtClean="0"/>
              <a:t>Step 3: Preload and fluid responsiveness</a:t>
            </a:r>
          </a:p>
          <a:p>
            <a:r>
              <a:rPr lang="en-US" dirty="0" smtClean="0"/>
              <a:t>Step 4: Cardiac output</a:t>
            </a:r>
          </a:p>
          <a:p>
            <a:r>
              <a:rPr lang="en-US" dirty="0" smtClean="0"/>
              <a:t>Step 5: Cardiac contractility</a:t>
            </a:r>
          </a:p>
          <a:p>
            <a:r>
              <a:rPr lang="en-US" dirty="0" smtClean="0"/>
              <a:t>Step 6: Differentiate shock state</a:t>
            </a:r>
            <a:endParaRPr lang="en-US" dirty="0"/>
          </a:p>
        </p:txBody>
      </p:sp>
    </p:spTree>
    <p:extLst>
      <p:ext uri="{BB962C8B-B14F-4D97-AF65-F5344CB8AC3E}">
        <p14:creationId xmlns:p14="http://schemas.microsoft.com/office/powerpoint/2010/main" val="3223076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Hemodynamic Goals in COVID-19</a:t>
            </a:r>
            <a:endParaRPr lang="en-US" dirty="0">
              <a:solidFill>
                <a:schemeClr val="tx1"/>
              </a:solidFill>
            </a:endParaRPr>
          </a:p>
        </p:txBody>
      </p:sp>
      <p:sp>
        <p:nvSpPr>
          <p:cNvPr id="3" name="Content Placeholder 2"/>
          <p:cNvSpPr>
            <a:spLocks noGrp="1"/>
          </p:cNvSpPr>
          <p:nvPr>
            <p:ph idx="1"/>
          </p:nvPr>
        </p:nvSpPr>
        <p:spPr>
          <a:xfrm>
            <a:off x="822960" y="1236784"/>
            <a:ext cx="7498080" cy="5194300"/>
          </a:xfrm>
        </p:spPr>
        <p:txBody>
          <a:bodyPr>
            <a:normAutofit fontScale="92500"/>
          </a:bodyPr>
          <a:lstStyle/>
          <a:p>
            <a:r>
              <a:rPr lang="en-US" dirty="0" smtClean="0"/>
              <a:t>Goal </a:t>
            </a:r>
            <a:r>
              <a:rPr lang="en-US" dirty="0"/>
              <a:t>is </a:t>
            </a:r>
            <a:r>
              <a:rPr lang="en-US" dirty="0" err="1">
                <a:solidFill>
                  <a:srgbClr val="FF0000"/>
                </a:solidFill>
              </a:rPr>
              <a:t>euvolemia</a:t>
            </a:r>
            <a:r>
              <a:rPr lang="en-US" dirty="0"/>
              <a:t> – WHO and </a:t>
            </a:r>
            <a:r>
              <a:rPr lang="en-US" dirty="0" err="1"/>
              <a:t>ARDSnet</a:t>
            </a:r>
            <a:r>
              <a:rPr lang="en-US" dirty="0"/>
              <a:t> recommended FACTT Algorithm </a:t>
            </a:r>
            <a:endParaRPr lang="en-US" dirty="0" smtClean="0"/>
          </a:p>
          <a:p>
            <a:r>
              <a:rPr lang="en-US" dirty="0" smtClean="0"/>
              <a:t>Attempt </a:t>
            </a:r>
            <a:r>
              <a:rPr lang="en-US" dirty="0"/>
              <a:t>de-resuscitation within 24-48 hours of achieving stability </a:t>
            </a:r>
          </a:p>
          <a:p>
            <a:r>
              <a:rPr lang="en-US" dirty="0" smtClean="0"/>
              <a:t>Point of care ultrasound of </a:t>
            </a:r>
            <a:r>
              <a:rPr lang="en-US" dirty="0"/>
              <a:t>IVC and </a:t>
            </a:r>
            <a:r>
              <a:rPr lang="en-US" dirty="0" smtClean="0"/>
              <a:t>cardiac output </a:t>
            </a:r>
            <a:r>
              <a:rPr lang="en-US" dirty="0"/>
              <a:t>maybe utilized in selected patients </a:t>
            </a:r>
          </a:p>
          <a:p>
            <a:r>
              <a:rPr lang="en-US" dirty="0" smtClean="0"/>
              <a:t>Pharmacy </a:t>
            </a:r>
            <a:r>
              <a:rPr lang="en-US" dirty="0"/>
              <a:t>to concentrate all </a:t>
            </a:r>
            <a:r>
              <a:rPr lang="en-US" dirty="0" err="1" smtClean="0"/>
              <a:t>i.v.</a:t>
            </a:r>
            <a:r>
              <a:rPr lang="en-US" dirty="0" smtClean="0"/>
              <a:t> </a:t>
            </a:r>
            <a:r>
              <a:rPr lang="en-US" dirty="0"/>
              <a:t>medications </a:t>
            </a:r>
          </a:p>
          <a:p>
            <a:r>
              <a:rPr lang="en-US" dirty="0" smtClean="0"/>
              <a:t>Enteral </a:t>
            </a:r>
            <a:r>
              <a:rPr lang="en-US" dirty="0"/>
              <a:t>fluids to be determined on case by case basis by intensivist </a:t>
            </a:r>
          </a:p>
        </p:txBody>
      </p:sp>
    </p:spTree>
    <p:extLst>
      <p:ext uri="{BB962C8B-B14F-4D97-AF65-F5344CB8AC3E}">
        <p14:creationId xmlns:p14="http://schemas.microsoft.com/office/powerpoint/2010/main" val="224811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Cardiac Parameters</a:t>
            </a:r>
            <a:endParaRPr lang="en-US" dirty="0"/>
          </a:p>
        </p:txBody>
      </p:sp>
      <p:sp>
        <p:nvSpPr>
          <p:cNvPr id="3" name="Content Placeholder 2"/>
          <p:cNvSpPr>
            <a:spLocks noGrp="1"/>
          </p:cNvSpPr>
          <p:nvPr>
            <p:ph idx="1"/>
          </p:nvPr>
        </p:nvSpPr>
        <p:spPr/>
        <p:txBody>
          <a:bodyPr/>
          <a:lstStyle/>
          <a:p>
            <a:r>
              <a:rPr lang="en-US" dirty="0" smtClean="0"/>
              <a:t>Cardiac Output (CO = HR x stroke volume)</a:t>
            </a:r>
          </a:p>
          <a:p>
            <a:pPr marL="457200" lvl="1" indent="0">
              <a:buNone/>
            </a:pPr>
            <a:r>
              <a:rPr lang="en-US" dirty="0" smtClean="0"/>
              <a:t>Normal 4-8 L/min</a:t>
            </a:r>
          </a:p>
          <a:p>
            <a:r>
              <a:rPr lang="en-US" dirty="0" smtClean="0"/>
              <a:t>Cardiac Index (CI = CO/body surface area)</a:t>
            </a:r>
          </a:p>
          <a:p>
            <a:pPr marL="457200" lvl="1" indent="0">
              <a:buNone/>
            </a:pPr>
            <a:r>
              <a:rPr lang="en-US" dirty="0" smtClean="0"/>
              <a:t>Normal 3-5 L/min/m</a:t>
            </a:r>
            <a:r>
              <a:rPr lang="en-US" baseline="30000" dirty="0" smtClean="0"/>
              <a:t>2</a:t>
            </a:r>
          </a:p>
          <a:p>
            <a:r>
              <a:rPr lang="en-US" dirty="0" smtClean="0"/>
              <a:t>CVP  </a:t>
            </a:r>
          </a:p>
          <a:p>
            <a:pPr marL="457200" lvl="1" indent="0">
              <a:buNone/>
            </a:pPr>
            <a:r>
              <a:rPr lang="en-US" dirty="0" smtClean="0"/>
              <a:t>Normal 1-6 mm Hg</a:t>
            </a:r>
          </a:p>
          <a:p>
            <a:r>
              <a:rPr lang="en-US" dirty="0" smtClean="0"/>
              <a:t>Pulmonary artery pressure </a:t>
            </a:r>
          </a:p>
          <a:p>
            <a:pPr marL="457200" lvl="1" indent="0">
              <a:buNone/>
            </a:pPr>
            <a:r>
              <a:rPr lang="en-US" dirty="0" smtClean="0"/>
              <a:t>Normal 16-24/5-12 mmHg</a:t>
            </a:r>
            <a:endParaRPr lang="en-US" dirty="0"/>
          </a:p>
        </p:txBody>
      </p:sp>
    </p:spTree>
    <p:extLst>
      <p:ext uri="{BB962C8B-B14F-4D97-AF65-F5344CB8AC3E}">
        <p14:creationId xmlns:p14="http://schemas.microsoft.com/office/powerpoint/2010/main" val="2876468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Introduction</a:t>
            </a:r>
            <a:endParaRPr lang="en-US" dirty="0">
              <a:solidFill>
                <a:schemeClr val="tx1"/>
              </a:solidFill>
            </a:endParaRPr>
          </a:p>
        </p:txBody>
      </p:sp>
      <p:sp>
        <p:nvSpPr>
          <p:cNvPr id="3" name="Content Placeholder 2"/>
          <p:cNvSpPr>
            <a:spLocks noGrp="1"/>
          </p:cNvSpPr>
          <p:nvPr>
            <p:ph idx="1"/>
          </p:nvPr>
        </p:nvSpPr>
        <p:spPr>
          <a:xfrm>
            <a:off x="457200" y="1463430"/>
            <a:ext cx="8229600" cy="3600936"/>
          </a:xfrm>
        </p:spPr>
        <p:txBody>
          <a:bodyPr/>
          <a:lstStyle/>
          <a:p>
            <a:pPr marL="82296" indent="0">
              <a:buNone/>
            </a:pPr>
            <a:r>
              <a:rPr lang="en-US" dirty="0" smtClean="0"/>
              <a:t>As the number of people infected with the novel </a:t>
            </a:r>
            <a:r>
              <a:rPr lang="en-US" dirty="0" smtClean="0">
                <a:solidFill>
                  <a:srgbClr val="FF0000"/>
                </a:solidFill>
              </a:rPr>
              <a:t>coronavirus</a:t>
            </a:r>
            <a:r>
              <a:rPr lang="en-US" dirty="0" smtClean="0"/>
              <a:t> rapidly increases, some neurosurgeons are being asked to participate in the </a:t>
            </a:r>
            <a:r>
              <a:rPr lang="en-US" dirty="0" smtClean="0">
                <a:solidFill>
                  <a:srgbClr val="FF0000"/>
                </a:solidFill>
              </a:rPr>
              <a:t>care of critically ill patients</a:t>
            </a:r>
            <a:r>
              <a:rPr lang="en-US" dirty="0" smtClean="0"/>
              <a:t>, even those without neurological involvement.  This presentation is meant to be a basic guide to help neurosurgeons achieve this mission.</a:t>
            </a:r>
            <a:endParaRPr lang="en-US" dirty="0"/>
          </a:p>
        </p:txBody>
      </p:sp>
    </p:spTree>
    <p:extLst>
      <p:ext uri="{BB962C8B-B14F-4D97-AF65-F5344CB8AC3E}">
        <p14:creationId xmlns:p14="http://schemas.microsoft.com/office/powerpoint/2010/main" val="35755110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Hemodynamic Monitoring</a:t>
            </a:r>
            <a:endParaRPr lang="en-US" dirty="0"/>
          </a:p>
        </p:txBody>
      </p:sp>
      <p:sp>
        <p:nvSpPr>
          <p:cNvPr id="3" name="Content Placeholder 2"/>
          <p:cNvSpPr>
            <a:spLocks noGrp="1"/>
          </p:cNvSpPr>
          <p:nvPr>
            <p:ph idx="1"/>
          </p:nvPr>
        </p:nvSpPr>
        <p:spPr>
          <a:xfrm>
            <a:off x="457200" y="1010704"/>
            <a:ext cx="8229600" cy="4983163"/>
          </a:xfrm>
        </p:spPr>
        <p:txBody>
          <a:bodyPr/>
          <a:lstStyle/>
          <a:p>
            <a:r>
              <a:rPr lang="en-US" sz="2000" u="sng" dirty="0" smtClean="0"/>
              <a:t>Echocardiogram</a:t>
            </a:r>
          </a:p>
          <a:p>
            <a:pPr lvl="1">
              <a:buFont typeface="Arial"/>
              <a:buChar char="•"/>
            </a:pPr>
            <a:r>
              <a:rPr lang="en-US" sz="2000" dirty="0"/>
              <a:t>H</a:t>
            </a:r>
            <a:r>
              <a:rPr lang="en-US" sz="2000" dirty="0" smtClean="0"/>
              <a:t>eart chamber morphology and contractility (ejection fraction) </a:t>
            </a:r>
          </a:p>
          <a:p>
            <a:pPr lvl="1">
              <a:buFont typeface="Arial"/>
              <a:buChar char="•"/>
            </a:pPr>
            <a:r>
              <a:rPr lang="en-US" sz="2000" dirty="0" smtClean="0"/>
              <a:t>Cardiac valve function</a:t>
            </a:r>
          </a:p>
          <a:p>
            <a:pPr lvl="1">
              <a:buFont typeface="Arial"/>
              <a:buChar char="•"/>
            </a:pPr>
            <a:r>
              <a:rPr lang="en-US" sz="2000" dirty="0" smtClean="0"/>
              <a:t>Vena cava collapse (sign of </a:t>
            </a:r>
            <a:r>
              <a:rPr lang="en-US" sz="2000" dirty="0" err="1" smtClean="0"/>
              <a:t>hypovolemia</a:t>
            </a:r>
            <a:r>
              <a:rPr lang="en-US" sz="2000" dirty="0" smtClean="0"/>
              <a:t>)</a:t>
            </a:r>
          </a:p>
          <a:p>
            <a:pPr lvl="1">
              <a:buFont typeface="Arial"/>
              <a:buChar char="•"/>
            </a:pPr>
            <a:r>
              <a:rPr lang="en-US" sz="2000" dirty="0" smtClean="0"/>
              <a:t>Estimates pulmonary artery pressure (may relate left ventricular filling and subsequently cardiac output)</a:t>
            </a:r>
          </a:p>
          <a:p>
            <a:r>
              <a:rPr lang="en-US" sz="2000" u="sng" dirty="0" smtClean="0"/>
              <a:t>Central venous catheter </a:t>
            </a:r>
          </a:p>
          <a:p>
            <a:pPr lvl="1">
              <a:buFont typeface="Arial"/>
              <a:buChar char="•"/>
            </a:pPr>
            <a:r>
              <a:rPr lang="en-US" sz="2000" dirty="0"/>
              <a:t>Central venous </a:t>
            </a:r>
            <a:r>
              <a:rPr lang="en-US" sz="2000" dirty="0" smtClean="0"/>
              <a:t>pressure</a:t>
            </a:r>
          </a:p>
          <a:p>
            <a:r>
              <a:rPr lang="en-US" sz="2000" u="sng" dirty="0" smtClean="0"/>
              <a:t>Pulmonary artery catheter (Swan-</a:t>
            </a:r>
            <a:r>
              <a:rPr lang="en-US" sz="2000" u="sng" dirty="0" err="1" smtClean="0"/>
              <a:t>Ganz</a:t>
            </a:r>
            <a:r>
              <a:rPr lang="en-US" sz="2000" u="sng" dirty="0" smtClean="0"/>
              <a:t>)</a:t>
            </a:r>
          </a:p>
          <a:p>
            <a:pPr lvl="1"/>
            <a:r>
              <a:rPr lang="en-US" sz="2000" b="1" dirty="0" smtClean="0"/>
              <a:t>Not for routine use</a:t>
            </a:r>
            <a:r>
              <a:rPr lang="en-US" sz="2000" dirty="0" smtClean="0"/>
              <a:t>. Reserve for patients with Pulmonary HTN and advanced heart failure</a:t>
            </a:r>
            <a:endParaRPr lang="en-US" sz="2000" dirty="0"/>
          </a:p>
          <a:p>
            <a:pPr lvl="1">
              <a:buFont typeface="Arial"/>
              <a:buChar char="•"/>
            </a:pPr>
            <a:r>
              <a:rPr lang="en-US" sz="2000" dirty="0" smtClean="0"/>
              <a:t>Measures right ventricular pressures</a:t>
            </a:r>
          </a:p>
          <a:p>
            <a:pPr lvl="1">
              <a:buFont typeface="Arial"/>
              <a:buChar char="•"/>
            </a:pPr>
            <a:r>
              <a:rPr lang="en-US" sz="2000" dirty="0" smtClean="0"/>
              <a:t>Measures PA wedge pressure </a:t>
            </a:r>
          </a:p>
          <a:p>
            <a:pPr lvl="1">
              <a:buFont typeface="Arial"/>
              <a:buChar char="•"/>
            </a:pPr>
            <a:r>
              <a:rPr lang="en-US" sz="2000" dirty="0" smtClean="0"/>
              <a:t>Estimates cardiac output</a:t>
            </a:r>
          </a:p>
        </p:txBody>
      </p:sp>
    </p:spTree>
    <p:extLst>
      <p:ext uri="{BB962C8B-B14F-4D97-AF65-F5344CB8AC3E}">
        <p14:creationId xmlns:p14="http://schemas.microsoft.com/office/powerpoint/2010/main" val="1651933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58872487"/>
              </p:ext>
            </p:extLst>
          </p:nvPr>
        </p:nvGraphicFramePr>
        <p:xfrm>
          <a:off x="1246060" y="1282881"/>
          <a:ext cx="6651880" cy="4235178"/>
        </p:xfrm>
        <a:graphic>
          <a:graphicData uri="http://schemas.openxmlformats.org/drawingml/2006/table">
            <a:tbl>
              <a:tblPr firstRow="1" bandRow="1">
                <a:tableStyleId>{5C22544A-7EE6-4342-B048-85BDC9FD1C3A}</a:tableStyleId>
              </a:tblPr>
              <a:tblGrid>
                <a:gridCol w="1662970">
                  <a:extLst>
                    <a:ext uri="{9D8B030D-6E8A-4147-A177-3AD203B41FA5}">
                      <a16:colId xmlns:a16="http://schemas.microsoft.com/office/drawing/2014/main" val="20000"/>
                    </a:ext>
                  </a:extLst>
                </a:gridCol>
                <a:gridCol w="1662970">
                  <a:extLst>
                    <a:ext uri="{9D8B030D-6E8A-4147-A177-3AD203B41FA5}">
                      <a16:colId xmlns:a16="http://schemas.microsoft.com/office/drawing/2014/main" val="20001"/>
                    </a:ext>
                  </a:extLst>
                </a:gridCol>
                <a:gridCol w="1662970">
                  <a:extLst>
                    <a:ext uri="{9D8B030D-6E8A-4147-A177-3AD203B41FA5}">
                      <a16:colId xmlns:a16="http://schemas.microsoft.com/office/drawing/2014/main" val="20002"/>
                    </a:ext>
                  </a:extLst>
                </a:gridCol>
                <a:gridCol w="1662970">
                  <a:extLst>
                    <a:ext uri="{9D8B030D-6E8A-4147-A177-3AD203B41FA5}">
                      <a16:colId xmlns:a16="http://schemas.microsoft.com/office/drawing/2014/main" val="20003"/>
                    </a:ext>
                  </a:extLst>
                </a:gridCol>
              </a:tblGrid>
              <a:tr h="943338">
                <a:tc>
                  <a:txBody>
                    <a:bodyPr/>
                    <a:lstStyle/>
                    <a:p>
                      <a:endParaRPr lang="en-US" dirty="0"/>
                    </a:p>
                  </a:txBody>
                  <a:tcPr marL="68580" marR="68580">
                    <a:solidFill>
                      <a:srgbClr val="E74D63"/>
                    </a:solidFill>
                  </a:tcPr>
                </a:tc>
                <a:tc>
                  <a:txBody>
                    <a:bodyPr/>
                    <a:lstStyle/>
                    <a:p>
                      <a:pPr algn="ctr"/>
                      <a:r>
                        <a:rPr lang="en-US" dirty="0" smtClean="0"/>
                        <a:t>Intravascular Volume Status</a:t>
                      </a:r>
                      <a:endParaRPr lang="en-US" dirty="0"/>
                    </a:p>
                  </a:txBody>
                  <a:tcPr marL="68580" marR="68580">
                    <a:solidFill>
                      <a:srgbClr val="E74D63"/>
                    </a:solidFill>
                  </a:tcPr>
                </a:tc>
                <a:tc>
                  <a:txBody>
                    <a:bodyPr/>
                    <a:lstStyle/>
                    <a:p>
                      <a:pPr algn="ctr"/>
                      <a:r>
                        <a:rPr lang="en-US" dirty="0" smtClean="0"/>
                        <a:t>Cardiac</a:t>
                      </a:r>
                      <a:r>
                        <a:rPr lang="en-US" baseline="0" dirty="0" smtClean="0"/>
                        <a:t> Output</a:t>
                      </a:r>
                      <a:endParaRPr lang="en-US" dirty="0"/>
                    </a:p>
                  </a:txBody>
                  <a:tcPr marL="68580" marR="68580">
                    <a:solidFill>
                      <a:srgbClr val="E74D63"/>
                    </a:solidFill>
                  </a:tcPr>
                </a:tc>
                <a:tc>
                  <a:txBody>
                    <a:bodyPr/>
                    <a:lstStyle/>
                    <a:p>
                      <a:pPr algn="ctr"/>
                      <a:r>
                        <a:rPr lang="en-US" dirty="0" smtClean="0"/>
                        <a:t>Systemic Vascular Resistance</a:t>
                      </a:r>
                      <a:endParaRPr lang="en-US" dirty="0"/>
                    </a:p>
                  </a:txBody>
                  <a:tcPr marL="68580" marR="68580">
                    <a:solidFill>
                      <a:srgbClr val="E74D63"/>
                    </a:solidFill>
                  </a:tcPr>
                </a:tc>
                <a:extLst>
                  <a:ext uri="{0D108BD9-81ED-4DB2-BD59-A6C34878D82A}">
                    <a16:rowId xmlns:a16="http://schemas.microsoft.com/office/drawing/2014/main" val="10000"/>
                  </a:ext>
                </a:extLst>
              </a:tr>
              <a:tr h="742138">
                <a:tc>
                  <a:txBody>
                    <a:bodyPr/>
                    <a:lstStyle/>
                    <a:p>
                      <a:pPr algn="ctr"/>
                      <a:r>
                        <a:rPr lang="en-US" dirty="0" smtClean="0"/>
                        <a:t>Distributive</a:t>
                      </a:r>
                      <a:endParaRPr lang="en-US" dirty="0"/>
                    </a:p>
                  </a:txBody>
                  <a:tcPr marL="68580" marR="68580">
                    <a:solidFill>
                      <a:srgbClr val="E8A1B4"/>
                    </a:solidFill>
                  </a:tcPr>
                </a:tc>
                <a:tc>
                  <a:txBody>
                    <a:bodyPr/>
                    <a:lstStyle/>
                    <a:p>
                      <a:pPr algn="ctr"/>
                      <a:r>
                        <a:rPr lang="en-US" sz="2400" dirty="0" smtClean="0">
                          <a:latin typeface="Wingdings"/>
                          <a:ea typeface="Wingdings"/>
                          <a:cs typeface="Wingdings"/>
                          <a:sym typeface="Wingdings"/>
                        </a:rPr>
                        <a:t></a:t>
                      </a:r>
                      <a:endParaRPr lang="en-US" sz="2400" dirty="0"/>
                    </a:p>
                  </a:txBody>
                  <a:tcPr marL="68580" marR="68580">
                    <a:solidFill>
                      <a:srgbClr val="E8A1B4"/>
                    </a:solidFill>
                  </a:tcPr>
                </a:tc>
                <a:tc>
                  <a:txBody>
                    <a:bodyPr/>
                    <a:lstStyle/>
                    <a:p>
                      <a:pPr algn="ctr"/>
                      <a:r>
                        <a:rPr lang="en-US" sz="2400" dirty="0" smtClean="0">
                          <a:latin typeface="Wingdings"/>
                          <a:ea typeface="Wingdings"/>
                          <a:cs typeface="Wingdings"/>
                          <a:sym typeface="Wingdings"/>
                        </a:rPr>
                        <a:t></a:t>
                      </a:r>
                      <a:endParaRPr lang="en-US" sz="2400" dirty="0"/>
                    </a:p>
                  </a:txBody>
                  <a:tcPr marL="68580" marR="68580">
                    <a:solidFill>
                      <a:srgbClr val="E8A1B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endParaRPr lang="en-US" sz="2400" dirty="0" smtClean="0"/>
                    </a:p>
                    <a:p>
                      <a:pPr algn="ctr"/>
                      <a:endParaRPr lang="en-US" sz="2400" dirty="0"/>
                    </a:p>
                  </a:txBody>
                  <a:tcPr marL="68580" marR="68580">
                    <a:solidFill>
                      <a:srgbClr val="E8A1B4"/>
                    </a:solidFill>
                  </a:tcPr>
                </a:tc>
                <a:extLst>
                  <a:ext uri="{0D108BD9-81ED-4DB2-BD59-A6C34878D82A}">
                    <a16:rowId xmlns:a16="http://schemas.microsoft.com/office/drawing/2014/main" val="10001"/>
                  </a:ext>
                </a:extLst>
              </a:tr>
              <a:tr h="742138">
                <a:tc>
                  <a:txBody>
                    <a:bodyPr/>
                    <a:lstStyle/>
                    <a:p>
                      <a:pPr algn="ctr"/>
                      <a:r>
                        <a:rPr lang="en-US" dirty="0" smtClean="0"/>
                        <a:t>Hypovolemic</a:t>
                      </a:r>
                      <a:endParaRPr lang="en-US" dirty="0"/>
                    </a:p>
                  </a:txBody>
                  <a:tcPr marL="68580" marR="68580">
                    <a:solidFill>
                      <a:srgbClr val="E8A1B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endParaRPr lang="en-US" sz="2400" dirty="0" smtClean="0"/>
                    </a:p>
                    <a:p>
                      <a:pPr algn="ctr"/>
                      <a:endParaRPr lang="en-US" sz="2400" dirty="0"/>
                    </a:p>
                  </a:txBody>
                  <a:tcPr marL="68580" marR="68580">
                    <a:solidFill>
                      <a:srgbClr val="E8A1B4"/>
                    </a:solidFill>
                  </a:tcPr>
                </a:tc>
                <a:tc>
                  <a:txBody>
                    <a:bodyPr/>
                    <a:lstStyle/>
                    <a:p>
                      <a:pPr algn="ctr"/>
                      <a:r>
                        <a:rPr lang="en-US" sz="2400" dirty="0" smtClean="0">
                          <a:latin typeface="Wingdings"/>
                          <a:ea typeface="Wingdings"/>
                          <a:cs typeface="Wingdings"/>
                          <a:sym typeface="Wingdings"/>
                        </a:rPr>
                        <a:t></a:t>
                      </a:r>
                      <a:endParaRPr lang="en-US" sz="2400" dirty="0"/>
                    </a:p>
                  </a:txBody>
                  <a:tcPr marL="68580" marR="68580">
                    <a:solidFill>
                      <a:srgbClr val="E8A1B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endParaRPr lang="en-US" sz="2400" dirty="0" smtClean="0"/>
                    </a:p>
                    <a:p>
                      <a:pPr algn="ctr"/>
                      <a:endParaRPr lang="en-US" sz="2400" dirty="0"/>
                    </a:p>
                  </a:txBody>
                  <a:tcPr marL="68580" marR="68580">
                    <a:solidFill>
                      <a:srgbClr val="E8A1B4"/>
                    </a:solidFill>
                  </a:tcPr>
                </a:tc>
                <a:extLst>
                  <a:ext uri="{0D108BD9-81ED-4DB2-BD59-A6C34878D82A}">
                    <a16:rowId xmlns:a16="http://schemas.microsoft.com/office/drawing/2014/main" val="10002"/>
                  </a:ext>
                </a:extLst>
              </a:tr>
              <a:tr h="742138">
                <a:tc>
                  <a:txBody>
                    <a:bodyPr/>
                    <a:lstStyle/>
                    <a:p>
                      <a:pPr algn="ctr"/>
                      <a:r>
                        <a:rPr lang="en-US" dirty="0" smtClean="0"/>
                        <a:t>Cardiogenic</a:t>
                      </a:r>
                      <a:endParaRPr lang="en-US" dirty="0"/>
                    </a:p>
                  </a:txBody>
                  <a:tcPr marL="68580" marR="68580">
                    <a:solidFill>
                      <a:srgbClr val="E8A1B4"/>
                    </a:solidFill>
                  </a:tcPr>
                </a:tc>
                <a:tc>
                  <a:txBody>
                    <a:bodyPr/>
                    <a:lstStyle/>
                    <a:p>
                      <a:pPr algn="ctr"/>
                      <a:endParaRPr lang="en-US" sz="2400" dirty="0"/>
                    </a:p>
                  </a:txBody>
                  <a:tcPr marL="68580" marR="68580">
                    <a:solidFill>
                      <a:srgbClr val="E8A1B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endParaRPr lang="en-US" sz="2400" dirty="0" smtClean="0"/>
                    </a:p>
                    <a:p>
                      <a:pPr algn="ctr"/>
                      <a:endParaRPr lang="en-US" sz="2400" dirty="0"/>
                    </a:p>
                  </a:txBody>
                  <a:tcPr marL="68580" marR="68580">
                    <a:solidFill>
                      <a:srgbClr val="E8A1B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endParaRPr lang="en-US" sz="2400" dirty="0" smtClean="0"/>
                    </a:p>
                    <a:p>
                      <a:pPr algn="ctr"/>
                      <a:endParaRPr lang="en-US" sz="2400" dirty="0"/>
                    </a:p>
                  </a:txBody>
                  <a:tcPr marL="68580" marR="68580">
                    <a:solidFill>
                      <a:srgbClr val="E8A1B4"/>
                    </a:solidFill>
                  </a:tcPr>
                </a:tc>
                <a:extLst>
                  <a:ext uri="{0D108BD9-81ED-4DB2-BD59-A6C34878D82A}">
                    <a16:rowId xmlns:a16="http://schemas.microsoft.com/office/drawing/2014/main" val="10003"/>
                  </a:ext>
                </a:extLst>
              </a:tr>
              <a:tr h="742138">
                <a:tc>
                  <a:txBody>
                    <a:bodyPr/>
                    <a:lstStyle/>
                    <a:p>
                      <a:pPr algn="ctr"/>
                      <a:r>
                        <a:rPr lang="en-US" dirty="0" smtClean="0"/>
                        <a:t>Neurogenic</a:t>
                      </a:r>
                      <a:endParaRPr lang="en-US" dirty="0"/>
                    </a:p>
                  </a:txBody>
                  <a:tcPr marL="68580" marR="68580">
                    <a:solidFill>
                      <a:srgbClr val="E8A1B4"/>
                    </a:solidFill>
                  </a:tcPr>
                </a:tc>
                <a:tc>
                  <a:txBody>
                    <a:bodyPr/>
                    <a:lstStyle/>
                    <a:p>
                      <a:pPr algn="ctr"/>
                      <a:endParaRPr lang="en-US" sz="2400" dirty="0"/>
                    </a:p>
                  </a:txBody>
                  <a:tcPr marL="68580" marR="68580">
                    <a:solidFill>
                      <a:srgbClr val="E8A1B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endParaRPr lang="en-US" sz="2400" dirty="0" smtClean="0"/>
                    </a:p>
                    <a:p>
                      <a:pPr algn="ctr"/>
                      <a:endParaRPr lang="en-US" sz="2400" dirty="0"/>
                    </a:p>
                  </a:txBody>
                  <a:tcPr marL="68580" marR="68580">
                    <a:solidFill>
                      <a:srgbClr val="E8A1B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endParaRPr lang="en-US" sz="2400" dirty="0" smtClean="0"/>
                    </a:p>
                    <a:p>
                      <a:pPr algn="ctr"/>
                      <a:endParaRPr lang="en-US" sz="2400" dirty="0"/>
                    </a:p>
                  </a:txBody>
                  <a:tcPr marL="68580" marR="68580">
                    <a:solidFill>
                      <a:srgbClr val="E8A1B4"/>
                    </a:solidFill>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lstStyle/>
          <a:p>
            <a:r>
              <a:rPr lang="en-US" dirty="0" smtClean="0">
                <a:solidFill>
                  <a:schemeClr val="tx1"/>
                </a:solidFill>
              </a:rPr>
              <a:t>Shock</a:t>
            </a:r>
            <a:endParaRPr lang="en-US" dirty="0">
              <a:solidFill>
                <a:schemeClr val="tx1"/>
              </a:solidFill>
            </a:endParaRPr>
          </a:p>
        </p:txBody>
      </p:sp>
    </p:spTree>
    <p:extLst>
      <p:ext uri="{BB962C8B-B14F-4D97-AF65-F5344CB8AC3E}">
        <p14:creationId xmlns:p14="http://schemas.microsoft.com/office/powerpoint/2010/main" val="3504317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Adrenergic Receptors</a:t>
            </a:r>
            <a:endParaRPr lang="en-US" dirty="0"/>
          </a:p>
        </p:txBody>
      </p:sp>
      <p:sp>
        <p:nvSpPr>
          <p:cNvPr id="3" name="Content Placeholder 2"/>
          <p:cNvSpPr>
            <a:spLocks noGrp="1"/>
          </p:cNvSpPr>
          <p:nvPr>
            <p:ph idx="1"/>
          </p:nvPr>
        </p:nvSpPr>
        <p:spPr/>
        <p:txBody>
          <a:bodyPr/>
          <a:lstStyle/>
          <a:p>
            <a:r>
              <a:rPr lang="en-US" dirty="0" smtClean="0"/>
              <a:t>α</a:t>
            </a:r>
            <a:r>
              <a:rPr lang="en-US" baseline="-25000" dirty="0" smtClean="0"/>
              <a:t>1</a:t>
            </a:r>
            <a:r>
              <a:rPr lang="en-US" dirty="0" smtClean="0"/>
              <a:t> Smooth muscle contraction</a:t>
            </a:r>
          </a:p>
          <a:p>
            <a:r>
              <a:rPr lang="en-US" dirty="0" smtClean="0"/>
              <a:t>α</a:t>
            </a:r>
            <a:r>
              <a:rPr lang="en-US" baseline="-25000" dirty="0" smtClean="0"/>
              <a:t>2</a:t>
            </a:r>
            <a:r>
              <a:rPr lang="en-US" dirty="0" smtClean="0"/>
              <a:t> CNS inhibition</a:t>
            </a:r>
          </a:p>
          <a:p>
            <a:r>
              <a:rPr lang="en-US" dirty="0" smtClean="0"/>
              <a:t>β</a:t>
            </a:r>
            <a:r>
              <a:rPr lang="en-US" baseline="-25000" dirty="0" smtClean="0"/>
              <a:t>1</a:t>
            </a:r>
            <a:r>
              <a:rPr lang="en-US" dirty="0" smtClean="0"/>
              <a:t> Cardiac </a:t>
            </a:r>
            <a:r>
              <a:rPr lang="en-US" dirty="0" err="1" smtClean="0"/>
              <a:t>inotropy</a:t>
            </a:r>
            <a:r>
              <a:rPr lang="en-US" dirty="0" smtClean="0"/>
              <a:t> and </a:t>
            </a:r>
            <a:r>
              <a:rPr lang="en-US" dirty="0" err="1" smtClean="0"/>
              <a:t>chronotropy</a:t>
            </a:r>
            <a:endParaRPr lang="en-US" dirty="0" smtClean="0"/>
          </a:p>
          <a:p>
            <a:r>
              <a:rPr lang="en-US" dirty="0" smtClean="0"/>
              <a:t>β</a:t>
            </a:r>
            <a:r>
              <a:rPr lang="en-US" baseline="-25000" dirty="0" smtClean="0"/>
              <a:t>2</a:t>
            </a:r>
            <a:r>
              <a:rPr lang="en-US" dirty="0" smtClean="0"/>
              <a:t> Smooth muscle relaxation</a:t>
            </a:r>
            <a:endParaRPr lang="en-US" dirty="0"/>
          </a:p>
        </p:txBody>
      </p:sp>
    </p:spTree>
    <p:extLst>
      <p:ext uri="{BB962C8B-B14F-4D97-AF65-F5344CB8AC3E}">
        <p14:creationId xmlns:p14="http://schemas.microsoft.com/office/powerpoint/2010/main" val="15021448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450660" y="1023376"/>
            <a:ext cx="8185631" cy="4833947"/>
          </a:xfrm>
          <a:prstGeom prst="rect">
            <a:avLst/>
          </a:prstGeom>
        </p:spPr>
      </p:pic>
      <p:sp>
        <p:nvSpPr>
          <p:cNvPr id="7" name="TextBox 6"/>
          <p:cNvSpPr txBox="1"/>
          <p:nvPr/>
        </p:nvSpPr>
        <p:spPr>
          <a:xfrm>
            <a:off x="2634769" y="5728228"/>
            <a:ext cx="3472490" cy="338554"/>
          </a:xfrm>
          <a:prstGeom prst="rect">
            <a:avLst/>
          </a:prstGeom>
          <a:noFill/>
        </p:spPr>
        <p:txBody>
          <a:bodyPr wrap="square" rtlCol="0">
            <a:spAutoFit/>
          </a:bodyPr>
          <a:lstStyle/>
          <a:p>
            <a:r>
              <a:rPr lang="en-US" sz="1600" dirty="0" smtClean="0"/>
              <a:t>Circulation 2017;136:e232-e268</a:t>
            </a:r>
            <a:endParaRPr lang="en-US" sz="1600" dirty="0"/>
          </a:p>
        </p:txBody>
      </p:sp>
    </p:spTree>
    <p:extLst>
      <p:ext uri="{BB962C8B-B14F-4D97-AF65-F5344CB8AC3E}">
        <p14:creationId xmlns:p14="http://schemas.microsoft.com/office/powerpoint/2010/main" val="31466522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Sepsis – 3 Clinical Identification</a:t>
            </a:r>
            <a:endParaRPr lang="en-US" dirty="0"/>
          </a:p>
        </p:txBody>
      </p:sp>
      <p:sp>
        <p:nvSpPr>
          <p:cNvPr id="3" name="Content Placeholder 2"/>
          <p:cNvSpPr>
            <a:spLocks noGrp="1"/>
          </p:cNvSpPr>
          <p:nvPr>
            <p:ph idx="1"/>
          </p:nvPr>
        </p:nvSpPr>
        <p:spPr>
          <a:xfrm>
            <a:off x="457200" y="1066800"/>
            <a:ext cx="8229600" cy="4965700"/>
          </a:xfrm>
        </p:spPr>
        <p:txBody>
          <a:bodyPr/>
          <a:lstStyle/>
          <a:p>
            <a:r>
              <a:rPr lang="en-US" sz="2200" dirty="0" smtClean="0"/>
              <a:t>Outside ICU  -  Known or presumed active infection who are likely to have poor outcomes can be identified by </a:t>
            </a:r>
            <a:r>
              <a:rPr lang="en-US" sz="2200" dirty="0"/>
              <a:t>Sequential Organ Failure Assessment </a:t>
            </a:r>
            <a:r>
              <a:rPr lang="en-US" sz="2200" dirty="0" smtClean="0"/>
              <a:t>(SOFA)</a:t>
            </a:r>
          </a:p>
          <a:p>
            <a:pPr lvl="1"/>
            <a:r>
              <a:rPr lang="en-US" sz="2200" dirty="0" smtClean="0"/>
              <a:t>SBP &lt;100 mmHg</a:t>
            </a:r>
          </a:p>
          <a:p>
            <a:pPr lvl="1"/>
            <a:r>
              <a:rPr lang="en-US" sz="2200" dirty="0" smtClean="0"/>
              <a:t>RR &gt; 22</a:t>
            </a:r>
          </a:p>
          <a:p>
            <a:pPr lvl="1"/>
            <a:r>
              <a:rPr lang="en-US" sz="2200" dirty="0" smtClean="0"/>
              <a:t>Altered mental status </a:t>
            </a:r>
            <a:r>
              <a:rPr lang="en-US" sz="2200" dirty="0"/>
              <a:t>(</a:t>
            </a:r>
            <a:r>
              <a:rPr lang="en-US" sz="2200" dirty="0" smtClean="0"/>
              <a:t>encephalopathy)</a:t>
            </a:r>
          </a:p>
          <a:p>
            <a:r>
              <a:rPr lang="en-US" sz="2200" dirty="0" smtClean="0"/>
              <a:t>ICU patients with suspected or presumed infection who are </a:t>
            </a:r>
            <a:r>
              <a:rPr lang="en-US" sz="2200" dirty="0"/>
              <a:t>likely to have poor outcomes can be </a:t>
            </a:r>
            <a:r>
              <a:rPr lang="en-US" sz="2200" dirty="0" smtClean="0"/>
              <a:t>identified </a:t>
            </a:r>
            <a:r>
              <a:rPr lang="en-US" sz="2200" dirty="0"/>
              <a:t>by </a:t>
            </a:r>
            <a:r>
              <a:rPr lang="en-US" sz="2200" dirty="0" smtClean="0"/>
              <a:t>2 or more SOFA points </a:t>
            </a:r>
          </a:p>
          <a:p>
            <a:r>
              <a:rPr lang="en-US" sz="2200" dirty="0" smtClean="0"/>
              <a:t>Septic shock</a:t>
            </a:r>
          </a:p>
          <a:p>
            <a:pPr lvl="1"/>
            <a:r>
              <a:rPr lang="en-US" sz="2200" dirty="0" smtClean="0"/>
              <a:t>Despite adequate fluid resuscitation </a:t>
            </a:r>
            <a:r>
              <a:rPr lang="en-US" sz="2200" dirty="0" err="1" smtClean="0"/>
              <a:t>pressors</a:t>
            </a:r>
            <a:r>
              <a:rPr lang="en-US" sz="2200" dirty="0" smtClean="0"/>
              <a:t> are needed to maintain MAP &gt; 65    </a:t>
            </a:r>
            <a:r>
              <a:rPr lang="en-US" sz="2200" b="1" dirty="0" smtClean="0">
                <a:solidFill>
                  <a:srgbClr val="FF0000"/>
                </a:solidFill>
              </a:rPr>
              <a:t>AND</a:t>
            </a:r>
          </a:p>
          <a:p>
            <a:pPr lvl="1"/>
            <a:r>
              <a:rPr lang="en-US" sz="2200" dirty="0" smtClean="0"/>
              <a:t>Serum Lactate &gt; 2 </a:t>
            </a:r>
            <a:r>
              <a:rPr lang="en-US" sz="2200" dirty="0" err="1" smtClean="0"/>
              <a:t>mmol</a:t>
            </a:r>
            <a:r>
              <a:rPr lang="en-US" sz="2200" dirty="0" smtClean="0"/>
              <a:t>/L</a:t>
            </a:r>
          </a:p>
          <a:p>
            <a:endParaRPr lang="en-US" sz="2400" dirty="0"/>
          </a:p>
          <a:p>
            <a:endParaRPr lang="en-US" sz="2400" dirty="0"/>
          </a:p>
        </p:txBody>
      </p:sp>
    </p:spTree>
    <p:extLst>
      <p:ext uri="{BB962C8B-B14F-4D97-AF65-F5344CB8AC3E}">
        <p14:creationId xmlns:p14="http://schemas.microsoft.com/office/powerpoint/2010/main" val="23900656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SOFA Score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0996046"/>
              </p:ext>
            </p:extLst>
          </p:nvPr>
        </p:nvGraphicFramePr>
        <p:xfrm>
          <a:off x="192436" y="1064700"/>
          <a:ext cx="8852139" cy="4825103"/>
        </p:xfrm>
        <a:graphic>
          <a:graphicData uri="http://schemas.openxmlformats.org/drawingml/2006/table">
            <a:tbl>
              <a:tblPr firstRow="1" bandRow="1">
                <a:tableStyleId>{5C22544A-7EE6-4342-B048-85BDC9FD1C3A}</a:tableStyleId>
              </a:tblPr>
              <a:tblGrid>
                <a:gridCol w="1883154">
                  <a:extLst>
                    <a:ext uri="{9D8B030D-6E8A-4147-A177-3AD203B41FA5}">
                      <a16:colId xmlns:a16="http://schemas.microsoft.com/office/drawing/2014/main" val="20000"/>
                    </a:ext>
                  </a:extLst>
                </a:gridCol>
                <a:gridCol w="1016243">
                  <a:extLst>
                    <a:ext uri="{9D8B030D-6E8A-4147-A177-3AD203B41FA5}">
                      <a16:colId xmlns:a16="http://schemas.microsoft.com/office/drawing/2014/main" val="20001"/>
                    </a:ext>
                  </a:extLst>
                </a:gridCol>
                <a:gridCol w="949360">
                  <a:extLst>
                    <a:ext uri="{9D8B030D-6E8A-4147-A177-3AD203B41FA5}">
                      <a16:colId xmlns:a16="http://schemas.microsoft.com/office/drawing/2014/main" val="20002"/>
                    </a:ext>
                  </a:extLst>
                </a:gridCol>
                <a:gridCol w="1577989">
                  <a:extLst>
                    <a:ext uri="{9D8B030D-6E8A-4147-A177-3AD203B41FA5}">
                      <a16:colId xmlns:a16="http://schemas.microsoft.com/office/drawing/2014/main" val="20003"/>
                    </a:ext>
                  </a:extLst>
                </a:gridCol>
                <a:gridCol w="1667794">
                  <a:extLst>
                    <a:ext uri="{9D8B030D-6E8A-4147-A177-3AD203B41FA5}">
                      <a16:colId xmlns:a16="http://schemas.microsoft.com/office/drawing/2014/main" val="20004"/>
                    </a:ext>
                  </a:extLst>
                </a:gridCol>
                <a:gridCol w="1757599">
                  <a:extLst>
                    <a:ext uri="{9D8B030D-6E8A-4147-A177-3AD203B41FA5}">
                      <a16:colId xmlns:a16="http://schemas.microsoft.com/office/drawing/2014/main" val="20005"/>
                    </a:ext>
                  </a:extLst>
                </a:gridCol>
              </a:tblGrid>
              <a:tr h="259451">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dirty="0" smtClean="0">
                          <a:solidFill>
                            <a:srgbClr val="000000"/>
                          </a:solidFill>
                        </a:rPr>
                        <a:t>Score</a:t>
                      </a:r>
                      <a:endParaRPr lang="en-US"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9451">
                <a:tc>
                  <a:txBody>
                    <a:bodyPr/>
                    <a:lstStyle/>
                    <a:p>
                      <a:r>
                        <a:rPr lang="en-US" b="1" dirty="0" smtClean="0"/>
                        <a:t>System</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9451">
                <a:tc>
                  <a:txBody>
                    <a:bodyPr/>
                    <a:lstStyle/>
                    <a:p>
                      <a:r>
                        <a:rPr lang="en-US" sz="1200" u="sng" dirty="0" smtClean="0"/>
                        <a:t>Respiration</a:t>
                      </a:r>
                      <a:endParaRPr lang="en-US" sz="1200" u="sng"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06223">
                <a:tc>
                  <a:txBody>
                    <a:bodyPr/>
                    <a:lstStyle/>
                    <a:p>
                      <a:r>
                        <a:rPr lang="en-US" sz="1200" dirty="0" smtClean="0"/>
                        <a:t>PaO</a:t>
                      </a:r>
                      <a:r>
                        <a:rPr lang="en-US" sz="1200" baseline="-25000" dirty="0" smtClean="0"/>
                        <a:t>2</a:t>
                      </a:r>
                      <a:r>
                        <a:rPr lang="en-US" sz="1200" dirty="0" smtClean="0"/>
                        <a:t>/FiO</a:t>
                      </a:r>
                      <a:r>
                        <a:rPr lang="en-US" sz="1200" baseline="-25000" dirty="0" smtClean="0"/>
                        <a:t>2 </a:t>
                      </a:r>
                      <a:r>
                        <a:rPr lang="en-US" sz="1200" baseline="0" dirty="0" smtClean="0"/>
                        <a:t>mmHg</a:t>
                      </a:r>
                      <a:endParaRPr lang="en-US" sz="1200" baseline="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&lt;400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&lt;400</a:t>
                      </a:r>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&lt;300</a:t>
                      </a:r>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&lt;200 with respiratory support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&lt;100 with respiratory support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5520">
                <a:tc>
                  <a:txBody>
                    <a:bodyPr/>
                    <a:lstStyle/>
                    <a:p>
                      <a:r>
                        <a:rPr lang="en-US" sz="1200" u="sng" dirty="0" smtClean="0"/>
                        <a:t>Coagulation</a:t>
                      </a:r>
                      <a:endParaRPr lang="en-US" sz="1200" u="sng"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9451">
                <a:tc>
                  <a:txBody>
                    <a:bodyPr/>
                    <a:lstStyle/>
                    <a:p>
                      <a:r>
                        <a:rPr lang="en-US" sz="1200" dirty="0" smtClean="0"/>
                        <a:t>Platelets, x10</a:t>
                      </a:r>
                      <a:r>
                        <a:rPr lang="en-US" sz="1200" baseline="30000" dirty="0" smtClean="0"/>
                        <a:t>3</a:t>
                      </a:r>
                      <a:r>
                        <a:rPr lang="en-US" sz="1200" baseline="0" dirty="0" smtClean="0"/>
                        <a:t>/</a:t>
                      </a:r>
                      <a:r>
                        <a:rPr lang="en-US" sz="1200" baseline="0" dirty="0" err="1" smtClean="0">
                          <a:latin typeface="Lucida Grande"/>
                          <a:ea typeface="Lucida Grande"/>
                          <a:cs typeface="Lucida Grande"/>
                        </a:rPr>
                        <a:t>μ</a:t>
                      </a:r>
                      <a:r>
                        <a:rPr lang="en-US" sz="1200" baseline="0" dirty="0" err="1" smtClean="0"/>
                        <a:t>l</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smtClean="0"/>
                        <a:t>≥150</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smtClean="0"/>
                        <a:t>&lt;150</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smtClean="0"/>
                        <a:t>&lt;100</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smtClean="0"/>
                        <a:t>&lt;50</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smtClean="0"/>
                        <a:t>&lt;20</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9451">
                <a:tc>
                  <a:txBody>
                    <a:bodyPr/>
                    <a:lstStyle/>
                    <a:p>
                      <a:r>
                        <a:rPr lang="en-US" sz="1200" u="sng" dirty="0" smtClean="0"/>
                        <a:t>Liver</a:t>
                      </a:r>
                      <a:endParaRPr lang="en-US" sz="1200" u="sng"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9451">
                <a:tc>
                  <a:txBody>
                    <a:bodyPr/>
                    <a:lstStyle/>
                    <a:p>
                      <a:r>
                        <a:rPr lang="en-US" sz="1200" dirty="0" smtClean="0"/>
                        <a:t>Bilirubin mg/</a:t>
                      </a:r>
                      <a:r>
                        <a:rPr lang="en-US" sz="1200" dirty="0" err="1" smtClean="0"/>
                        <a:t>dL</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smtClean="0"/>
                        <a:t>&lt;1.2</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smtClean="0"/>
                        <a:t>1.2-1.9</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smtClean="0"/>
                        <a:t>2-5.9</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smtClean="0"/>
                        <a:t>6-11.9</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smtClean="0"/>
                        <a:t>&gt;12</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717480">
                <a:tc>
                  <a:txBody>
                    <a:bodyPr/>
                    <a:lstStyle/>
                    <a:p>
                      <a:r>
                        <a:rPr lang="en-US" sz="1200" u="sng" dirty="0" smtClean="0"/>
                        <a:t>Cardiovascular</a:t>
                      </a:r>
                      <a:endParaRPr lang="en-US" sz="1200" u="sng"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smtClean="0"/>
                        <a:t>MAP≥70 mmHg</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smtClean="0"/>
                        <a:t>MAP&lt;70 mmHg</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smtClean="0"/>
                        <a:t>Dopamine&lt;5 or </a:t>
                      </a:r>
                      <a:r>
                        <a:rPr lang="en-US" sz="1200" dirty="0" err="1" smtClean="0"/>
                        <a:t>dobutamine</a:t>
                      </a:r>
                      <a:r>
                        <a:rPr lang="en-US" sz="1200" dirty="0" smtClean="0"/>
                        <a:t> (any</a:t>
                      </a:r>
                      <a:r>
                        <a:rPr lang="en-US" sz="1200" baseline="0" dirty="0" smtClean="0"/>
                        <a:t> dose)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smtClean="0"/>
                        <a:t>Dopamine</a:t>
                      </a:r>
                      <a:r>
                        <a:rPr lang="en-US" sz="1200" baseline="0" dirty="0" smtClean="0"/>
                        <a:t> 5.1-15</a:t>
                      </a:r>
                    </a:p>
                    <a:p>
                      <a:r>
                        <a:rPr lang="en-US" sz="1200" baseline="0" dirty="0" smtClean="0"/>
                        <a:t>or epinephrine≤0.1 or norepinephrine≤0.1</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smtClean="0"/>
                        <a:t>Dopamine</a:t>
                      </a:r>
                      <a:r>
                        <a:rPr lang="en-US" sz="1200" baseline="0" dirty="0" smtClean="0"/>
                        <a:t> &gt;15</a:t>
                      </a:r>
                    </a:p>
                    <a:p>
                      <a:r>
                        <a:rPr lang="en-US" sz="1200" baseline="0" dirty="0" smtClean="0"/>
                        <a:t>0r epinephrine&gt;0.1 or norepinephrine&gt;0.1</a:t>
                      </a:r>
                      <a:endParaRPr lang="en-US" sz="1200" dirty="0" smtClean="0"/>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9451">
                <a:tc>
                  <a:txBody>
                    <a:bodyPr/>
                    <a:lstStyle/>
                    <a:p>
                      <a:r>
                        <a:rPr lang="en-US" sz="1200" u="sng" dirty="0" smtClean="0"/>
                        <a:t>CNS</a:t>
                      </a:r>
                      <a:endParaRPr lang="en-US" sz="1200" u="sng"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59451">
                <a:tc>
                  <a:txBody>
                    <a:bodyPr/>
                    <a:lstStyle/>
                    <a:p>
                      <a:r>
                        <a:rPr lang="en-US" sz="1200" dirty="0" smtClean="0"/>
                        <a:t>GCS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smtClean="0"/>
                        <a:t>15</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smtClean="0"/>
                        <a:t>13-14</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smtClean="0"/>
                        <a:t>10-12</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smtClean="0"/>
                        <a:t>6-9</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smtClean="0"/>
                        <a:t>&lt;6</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59451">
                <a:tc>
                  <a:txBody>
                    <a:bodyPr/>
                    <a:lstStyle/>
                    <a:p>
                      <a:r>
                        <a:rPr lang="en-US" sz="1200" u="sng" dirty="0" smtClean="0"/>
                        <a:t>Renal</a:t>
                      </a:r>
                      <a:endParaRPr lang="en-US" sz="1200" u="sng"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59451">
                <a:tc>
                  <a:txBody>
                    <a:bodyPr/>
                    <a:lstStyle/>
                    <a:p>
                      <a:r>
                        <a:rPr lang="en-US" sz="1200" dirty="0" err="1" smtClean="0"/>
                        <a:t>Creatinine</a:t>
                      </a:r>
                      <a:r>
                        <a:rPr lang="en-US" sz="1200" dirty="0" smtClean="0"/>
                        <a:t> mg/</a:t>
                      </a:r>
                      <a:r>
                        <a:rPr lang="en-US" sz="1200" dirty="0" err="1" smtClean="0"/>
                        <a:t>dL</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dirty="0" smtClean="0"/>
                        <a:t>&lt;1.2</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dirty="0" smtClean="0"/>
                        <a:t>1.2-1.9</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dirty="0" smtClean="0"/>
                        <a:t>2-3.4</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dirty="0" smtClean="0"/>
                        <a:t>3.5-4.9</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dirty="0" smtClean="0"/>
                        <a:t>&gt;5</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59451">
                <a:tc>
                  <a:txBody>
                    <a:bodyPr/>
                    <a:lstStyle/>
                    <a:p>
                      <a:r>
                        <a:rPr lang="en-US" sz="1200" dirty="0" smtClean="0"/>
                        <a:t>Urine Output mL/day</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2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smtClean="0"/>
                        <a:t>&lt;500</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smtClean="0"/>
                        <a:t>&lt;200</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
        <p:nvSpPr>
          <p:cNvPr id="6" name="TextBox 5"/>
          <p:cNvSpPr txBox="1"/>
          <p:nvPr/>
        </p:nvSpPr>
        <p:spPr>
          <a:xfrm>
            <a:off x="2168132" y="6336875"/>
            <a:ext cx="4272118" cy="246221"/>
          </a:xfrm>
          <a:prstGeom prst="rect">
            <a:avLst/>
          </a:prstGeom>
          <a:noFill/>
        </p:spPr>
        <p:txBody>
          <a:bodyPr wrap="square" rtlCol="0">
            <a:spAutoFit/>
          </a:bodyPr>
          <a:lstStyle/>
          <a:p>
            <a:r>
              <a:rPr lang="en-US" sz="1000" dirty="0" smtClean="0"/>
              <a:t>All catecholamine doses are given as </a:t>
            </a:r>
            <a:r>
              <a:rPr lang="en-US" sz="1000" dirty="0" err="1" smtClean="0">
                <a:latin typeface="Lucida Grande"/>
                <a:ea typeface="Lucida Grande"/>
                <a:cs typeface="Lucida Grande"/>
              </a:rPr>
              <a:t>μL</a:t>
            </a:r>
            <a:r>
              <a:rPr lang="en-US" sz="1000" dirty="0" smtClean="0">
                <a:latin typeface="Lucida Grande"/>
                <a:ea typeface="Lucida Grande"/>
                <a:cs typeface="Lucida Grande"/>
              </a:rPr>
              <a:t>/kg/min for at least 1 hour</a:t>
            </a:r>
            <a:endParaRPr lang="en-US" sz="1000" dirty="0"/>
          </a:p>
        </p:txBody>
      </p:sp>
    </p:spTree>
    <p:extLst>
      <p:ext uri="{BB962C8B-B14F-4D97-AF65-F5344CB8AC3E}">
        <p14:creationId xmlns:p14="http://schemas.microsoft.com/office/powerpoint/2010/main" val="804929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1804453"/>
              </p:ext>
            </p:extLst>
          </p:nvPr>
        </p:nvGraphicFramePr>
        <p:xfrm>
          <a:off x="554836" y="805439"/>
          <a:ext cx="8131965" cy="5017329"/>
        </p:xfrm>
        <a:graphic>
          <a:graphicData uri="http://schemas.openxmlformats.org/drawingml/2006/table">
            <a:tbl>
              <a:tblPr firstRow="1" bandRow="1">
                <a:tableStyleId>{21E4AEA4-8DFA-4A89-87EB-49C32662AFE0}</a:tableStyleId>
              </a:tblPr>
              <a:tblGrid>
                <a:gridCol w="2710655">
                  <a:extLst>
                    <a:ext uri="{9D8B030D-6E8A-4147-A177-3AD203B41FA5}">
                      <a16:colId xmlns:a16="http://schemas.microsoft.com/office/drawing/2014/main" val="20000"/>
                    </a:ext>
                  </a:extLst>
                </a:gridCol>
                <a:gridCol w="2710655">
                  <a:extLst>
                    <a:ext uri="{9D8B030D-6E8A-4147-A177-3AD203B41FA5}">
                      <a16:colId xmlns:a16="http://schemas.microsoft.com/office/drawing/2014/main" val="20001"/>
                    </a:ext>
                  </a:extLst>
                </a:gridCol>
                <a:gridCol w="2710655">
                  <a:extLst>
                    <a:ext uri="{9D8B030D-6E8A-4147-A177-3AD203B41FA5}">
                      <a16:colId xmlns:a16="http://schemas.microsoft.com/office/drawing/2014/main" val="20002"/>
                    </a:ext>
                  </a:extLst>
                </a:gridCol>
              </a:tblGrid>
              <a:tr h="820586">
                <a:tc gridSpan="3">
                  <a:txBody>
                    <a:bodyPr/>
                    <a:lstStyle/>
                    <a:p>
                      <a:pPr algn="ctr"/>
                      <a:r>
                        <a:rPr lang="en-US" sz="2400" dirty="0" smtClean="0"/>
                        <a:t>Sepsis</a:t>
                      </a:r>
                      <a:r>
                        <a:rPr lang="en-US" sz="2400" baseline="0" dirty="0" smtClean="0"/>
                        <a:t> </a:t>
                      </a:r>
                      <a:r>
                        <a:rPr lang="en-US" sz="2400" dirty="0" smtClean="0"/>
                        <a:t>Management Outline</a:t>
                      </a:r>
                      <a:endParaRPr lang="en-US" sz="2400" dirty="0"/>
                    </a:p>
                  </a:txBody>
                  <a:tcPr anchor="ctr">
                    <a:solidFill>
                      <a:srgbClr val="FF0000"/>
                    </a:solidFill>
                  </a:tcP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10000"/>
                  </a:ext>
                </a:extLst>
              </a:tr>
              <a:tr h="820586">
                <a:tc>
                  <a:txBody>
                    <a:bodyPr/>
                    <a:lstStyle/>
                    <a:p>
                      <a:r>
                        <a:rPr lang="en-US" dirty="0" smtClean="0"/>
                        <a:t>Initial resuscitation</a:t>
                      </a:r>
                      <a:endParaRPr lang="en-US" dirty="0"/>
                    </a:p>
                  </a:txBody>
                  <a:tcPr anchor="ctr"/>
                </a:tc>
                <a:tc gridSpan="2">
                  <a:txBody>
                    <a:bodyPr/>
                    <a:lstStyle/>
                    <a:p>
                      <a:r>
                        <a:rPr lang="en-US" dirty="0" smtClean="0"/>
                        <a:t>Fluid therapy </a:t>
                      </a:r>
                      <a:endParaRPr lang="en-US" dirty="0"/>
                    </a:p>
                  </a:txBody>
                  <a:tcPr anchor="ctr"/>
                </a:tc>
                <a:tc hMerge="1">
                  <a:txBody>
                    <a:bodyPr/>
                    <a:lstStyle/>
                    <a:p>
                      <a:endParaRPr lang="en-US" dirty="0"/>
                    </a:p>
                  </a:txBody>
                  <a:tcPr anchor="ctr"/>
                </a:tc>
                <a:extLst>
                  <a:ext uri="{0D108BD9-81ED-4DB2-BD59-A6C34878D82A}">
                    <a16:rowId xmlns:a16="http://schemas.microsoft.com/office/drawing/2014/main" val="10001"/>
                  </a:ext>
                </a:extLst>
              </a:tr>
              <a:tr h="820586">
                <a:tc>
                  <a:txBody>
                    <a:bodyPr/>
                    <a:lstStyle/>
                    <a:p>
                      <a:r>
                        <a:rPr lang="en-US" dirty="0" smtClean="0"/>
                        <a:t>Infection issues</a:t>
                      </a:r>
                      <a:endParaRPr lang="en-US" dirty="0"/>
                    </a:p>
                  </a:txBody>
                  <a:tcPr anchor="ctr"/>
                </a:tc>
                <a:tc>
                  <a:txBody>
                    <a:bodyPr/>
                    <a:lstStyle/>
                    <a:p>
                      <a:r>
                        <a:rPr lang="en-US" dirty="0" smtClean="0"/>
                        <a:t>Diagnoses</a:t>
                      </a:r>
                    </a:p>
                    <a:p>
                      <a:r>
                        <a:rPr lang="en-US" dirty="0" smtClean="0"/>
                        <a:t>Infection prevention</a:t>
                      </a:r>
                      <a:endParaRPr lang="en-US" dirty="0"/>
                    </a:p>
                  </a:txBody>
                  <a:tcPr anchor="ctr"/>
                </a:tc>
                <a:tc>
                  <a:txBody>
                    <a:bodyPr/>
                    <a:lstStyle/>
                    <a:p>
                      <a:r>
                        <a:rPr lang="en-US" dirty="0" smtClean="0"/>
                        <a:t>Antimicrobial therapy</a:t>
                      </a:r>
                    </a:p>
                    <a:p>
                      <a:r>
                        <a:rPr lang="en-US" dirty="0" smtClean="0"/>
                        <a:t>Source control</a:t>
                      </a:r>
                      <a:endParaRPr lang="en-US" dirty="0"/>
                    </a:p>
                  </a:txBody>
                  <a:tcPr anchor="ctr"/>
                </a:tc>
                <a:extLst>
                  <a:ext uri="{0D108BD9-81ED-4DB2-BD59-A6C34878D82A}">
                    <a16:rowId xmlns:a16="http://schemas.microsoft.com/office/drawing/2014/main" val="10002"/>
                  </a:ext>
                </a:extLst>
              </a:tr>
              <a:tr h="820586">
                <a:tc>
                  <a:txBody>
                    <a:bodyPr/>
                    <a:lstStyle/>
                    <a:p>
                      <a:r>
                        <a:rPr lang="en-US" dirty="0" smtClean="0"/>
                        <a:t>Hemodynamic support</a:t>
                      </a:r>
                      <a:endParaRPr lang="en-US" dirty="0"/>
                    </a:p>
                  </a:txBody>
                  <a:tcPr anchor="ctr"/>
                </a:tc>
                <a:tc>
                  <a:txBody>
                    <a:bodyPr/>
                    <a:lstStyle/>
                    <a:p>
                      <a:r>
                        <a:rPr lang="en-US" dirty="0" smtClean="0"/>
                        <a:t>Fluid therapy</a:t>
                      </a:r>
                    </a:p>
                    <a:p>
                      <a:r>
                        <a:rPr lang="en-US" dirty="0" smtClean="0"/>
                        <a:t>Vasopressors</a:t>
                      </a:r>
                      <a:endParaRPr lang="en-US" dirty="0"/>
                    </a:p>
                  </a:txBody>
                  <a:tcPr anchor="ctr"/>
                </a:tc>
                <a:tc>
                  <a:txBody>
                    <a:bodyPr/>
                    <a:lstStyle/>
                    <a:p>
                      <a:r>
                        <a:rPr lang="en-US" dirty="0" smtClean="0"/>
                        <a:t>Inotropic</a:t>
                      </a:r>
                      <a:r>
                        <a:rPr lang="en-US" baseline="0" dirty="0" smtClean="0"/>
                        <a:t> support</a:t>
                      </a:r>
                    </a:p>
                    <a:p>
                      <a:r>
                        <a:rPr lang="en-US" baseline="0" dirty="0" smtClean="0"/>
                        <a:t>Blood products</a:t>
                      </a:r>
                      <a:endParaRPr lang="en-US" dirty="0"/>
                    </a:p>
                  </a:txBody>
                  <a:tcPr anchor="ctr"/>
                </a:tc>
                <a:extLst>
                  <a:ext uri="{0D108BD9-81ED-4DB2-BD59-A6C34878D82A}">
                    <a16:rowId xmlns:a16="http://schemas.microsoft.com/office/drawing/2014/main" val="10003"/>
                  </a:ext>
                </a:extLst>
              </a:tr>
              <a:tr h="820586">
                <a:tc>
                  <a:txBody>
                    <a:bodyPr/>
                    <a:lstStyle/>
                    <a:p>
                      <a:r>
                        <a:rPr lang="en-US" dirty="0" smtClean="0"/>
                        <a:t>Adjunctive therapy</a:t>
                      </a:r>
                      <a:endParaRPr lang="en-US" dirty="0"/>
                    </a:p>
                  </a:txBody>
                  <a:tcPr anchor="ctr"/>
                </a:tc>
                <a:tc>
                  <a:txBody>
                    <a:bodyPr/>
                    <a:lstStyle/>
                    <a:p>
                      <a:r>
                        <a:rPr lang="en-US" dirty="0" smtClean="0"/>
                        <a:t>Corticosteroids</a:t>
                      </a:r>
                    </a:p>
                  </a:txBody>
                  <a:tcPr anchor="ctr"/>
                </a:tc>
                <a:tc>
                  <a:txBody>
                    <a:bodyPr/>
                    <a:lstStyle/>
                    <a:p>
                      <a:endParaRPr lang="en-US" dirty="0"/>
                    </a:p>
                  </a:txBody>
                  <a:tcPr anchor="ctr"/>
                </a:tc>
                <a:extLst>
                  <a:ext uri="{0D108BD9-81ED-4DB2-BD59-A6C34878D82A}">
                    <a16:rowId xmlns:a16="http://schemas.microsoft.com/office/drawing/2014/main" val="10004"/>
                  </a:ext>
                </a:extLst>
              </a:tr>
              <a:tr h="869141">
                <a:tc>
                  <a:txBody>
                    <a:bodyPr/>
                    <a:lstStyle/>
                    <a:p>
                      <a:r>
                        <a:rPr lang="en-US" dirty="0" smtClean="0"/>
                        <a:t>Supportive measures</a:t>
                      </a:r>
                      <a:endParaRPr lang="en-US" dirty="0"/>
                    </a:p>
                  </a:txBody>
                  <a:tcPr anchor="ctr"/>
                </a:tc>
                <a:tc>
                  <a:txBody>
                    <a:bodyPr/>
                    <a:lstStyle/>
                    <a:p>
                      <a:r>
                        <a:rPr lang="en-US" dirty="0" smtClean="0"/>
                        <a:t>Mechanical ventilation</a:t>
                      </a:r>
                    </a:p>
                    <a:p>
                      <a:r>
                        <a:rPr lang="en-US" dirty="0" smtClean="0"/>
                        <a:t>Sedation,</a:t>
                      </a:r>
                      <a:r>
                        <a:rPr lang="en-US" baseline="0" dirty="0" smtClean="0"/>
                        <a:t> analgesia and neuromuscular blockade</a:t>
                      </a:r>
                      <a:endParaRPr lang="en-US" dirty="0"/>
                    </a:p>
                  </a:txBody>
                  <a:tcPr anchor="ctr"/>
                </a:tc>
                <a:tc>
                  <a:txBody>
                    <a:bodyPr/>
                    <a:lstStyle/>
                    <a:p>
                      <a:r>
                        <a:rPr lang="en-US" dirty="0" smtClean="0"/>
                        <a:t>Glucose control</a:t>
                      </a:r>
                    </a:p>
                    <a:p>
                      <a:r>
                        <a:rPr lang="en-US" dirty="0" smtClean="0"/>
                        <a:t>RRT</a:t>
                      </a:r>
                    </a:p>
                    <a:p>
                      <a:r>
                        <a:rPr lang="en-US" dirty="0" smtClean="0"/>
                        <a:t>Nutrition and prophylaxis</a:t>
                      </a:r>
                      <a:endParaRPr lang="en-US"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351614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0744" y="619071"/>
            <a:ext cx="6509562" cy="47982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79784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2016 Sepsis Guidelines</a:t>
            </a:r>
            <a:endParaRPr lang="en-US" dirty="0">
              <a:solidFill>
                <a:schemeClr val="tx1"/>
              </a:solidFill>
            </a:endParaRPr>
          </a:p>
        </p:txBody>
      </p:sp>
      <p:sp>
        <p:nvSpPr>
          <p:cNvPr id="3" name="Content Placeholder 2"/>
          <p:cNvSpPr>
            <a:spLocks noGrp="1"/>
          </p:cNvSpPr>
          <p:nvPr>
            <p:ph idx="1"/>
          </p:nvPr>
        </p:nvSpPr>
        <p:spPr>
          <a:xfrm>
            <a:off x="254000" y="1143002"/>
            <a:ext cx="8648700" cy="4983163"/>
          </a:xfrm>
        </p:spPr>
        <p:txBody>
          <a:bodyPr/>
          <a:lstStyle/>
          <a:p>
            <a:r>
              <a:rPr lang="en-US" sz="3000" dirty="0" smtClean="0"/>
              <a:t>Obtain cultures before starting antibiotics</a:t>
            </a:r>
          </a:p>
          <a:p>
            <a:r>
              <a:rPr lang="en-US" sz="3000" dirty="0" smtClean="0"/>
              <a:t>Start broad-spectrum </a:t>
            </a:r>
            <a:r>
              <a:rPr lang="en-US" sz="3000" dirty="0" err="1" smtClean="0"/>
              <a:t>i.v.</a:t>
            </a:r>
            <a:r>
              <a:rPr lang="en-US" sz="3000" dirty="0" smtClean="0"/>
              <a:t> antibiotics within one hour</a:t>
            </a:r>
          </a:p>
          <a:p>
            <a:r>
              <a:rPr lang="en-US" sz="3000" dirty="0" smtClean="0"/>
              <a:t>Volume resuscitation with </a:t>
            </a:r>
            <a:r>
              <a:rPr lang="en-US" sz="3000" dirty="0" err="1" smtClean="0"/>
              <a:t>i.v.</a:t>
            </a:r>
            <a:r>
              <a:rPr lang="en-US" sz="3000" dirty="0" smtClean="0"/>
              <a:t> crystalloids &gt; 30 mL/kg within the first 3 hours</a:t>
            </a:r>
          </a:p>
          <a:p>
            <a:pPr lvl="1"/>
            <a:r>
              <a:rPr lang="en-US" sz="3000" dirty="0"/>
              <a:t>Administration of balanced crystalloids has a favorable effect on the composite of death, new RRT, and persistent renal impairment</a:t>
            </a:r>
          </a:p>
          <a:p>
            <a:r>
              <a:rPr lang="en-US" sz="3000" dirty="0" smtClean="0"/>
              <a:t>Colloid fluids may also be given if large amounts of crystalloids are being used</a:t>
            </a:r>
          </a:p>
          <a:p>
            <a:endParaRPr lang="en-US" sz="3000" dirty="0"/>
          </a:p>
        </p:txBody>
      </p:sp>
    </p:spTree>
    <p:extLst>
      <p:ext uri="{BB962C8B-B14F-4D97-AF65-F5344CB8AC3E}">
        <p14:creationId xmlns:p14="http://schemas.microsoft.com/office/powerpoint/2010/main" val="22027680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Treatment of Septic Shock</a:t>
            </a:r>
            <a:endParaRPr lang="en-US" dirty="0">
              <a:solidFill>
                <a:schemeClr val="tx1"/>
              </a:solidFill>
            </a:endParaRPr>
          </a:p>
        </p:txBody>
      </p:sp>
      <p:sp>
        <p:nvSpPr>
          <p:cNvPr id="3" name="Content Placeholder 2"/>
          <p:cNvSpPr>
            <a:spLocks noGrp="1"/>
          </p:cNvSpPr>
          <p:nvPr>
            <p:ph idx="1"/>
          </p:nvPr>
        </p:nvSpPr>
        <p:spPr>
          <a:xfrm>
            <a:off x="457200" y="1348245"/>
            <a:ext cx="8229600" cy="3782828"/>
          </a:xfrm>
        </p:spPr>
        <p:txBody>
          <a:bodyPr>
            <a:normAutofit/>
          </a:bodyPr>
          <a:lstStyle/>
          <a:p>
            <a:r>
              <a:rPr lang="en-US" dirty="0" smtClean="0"/>
              <a:t>Initial target </a:t>
            </a:r>
            <a:r>
              <a:rPr lang="en-US" dirty="0" smtClean="0">
                <a:solidFill>
                  <a:srgbClr val="FF0000"/>
                </a:solidFill>
              </a:rPr>
              <a:t>MAP &gt;65 </a:t>
            </a:r>
            <a:r>
              <a:rPr lang="en-US" dirty="0" smtClean="0"/>
              <a:t>mmHg in patients with septic shock requiring vasopressors</a:t>
            </a:r>
          </a:p>
          <a:p>
            <a:r>
              <a:rPr lang="en-US" dirty="0" smtClean="0">
                <a:solidFill>
                  <a:srgbClr val="FF0000"/>
                </a:solidFill>
              </a:rPr>
              <a:t>Norepinephrine</a:t>
            </a:r>
            <a:r>
              <a:rPr lang="en-US" dirty="0" smtClean="0"/>
              <a:t> is the first choice vasopressor for septic shock</a:t>
            </a:r>
          </a:p>
          <a:p>
            <a:r>
              <a:rPr lang="en-US" dirty="0" smtClean="0"/>
              <a:t>Vasopressin or epinephrine may be added if necessary</a:t>
            </a:r>
          </a:p>
        </p:txBody>
      </p:sp>
    </p:spTree>
    <p:extLst>
      <p:ext uri="{BB962C8B-B14F-4D97-AF65-F5344CB8AC3E}">
        <p14:creationId xmlns:p14="http://schemas.microsoft.com/office/powerpoint/2010/main" val="1151706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Disclaimer</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pPr>
              <a:buFont typeface="Arial"/>
              <a:buChar char="•"/>
            </a:pPr>
            <a:r>
              <a:rPr lang="en-US" dirty="0" smtClean="0"/>
              <a:t>The protocols discussed in this presentation are from the </a:t>
            </a:r>
            <a:r>
              <a:rPr lang="en-US" dirty="0" smtClean="0">
                <a:solidFill>
                  <a:srgbClr val="FF0000"/>
                </a:solidFill>
              </a:rPr>
              <a:t>Mission: Possible </a:t>
            </a:r>
            <a:r>
              <a:rPr lang="en-US" dirty="0" smtClean="0"/>
              <a:t>program at </a:t>
            </a:r>
            <a:r>
              <a:rPr lang="en-US" dirty="0" smtClean="0">
                <a:solidFill>
                  <a:srgbClr val="FF0000"/>
                </a:solidFill>
              </a:rPr>
              <a:t>University Hospitals of Cleveland</a:t>
            </a:r>
            <a:r>
              <a:rPr lang="en-US" dirty="0" smtClean="0"/>
              <a:t>, based on guidelines and recommendations from several medical societies and the Centers for Disease Control (CDC).  </a:t>
            </a:r>
          </a:p>
          <a:p>
            <a:pPr>
              <a:buFont typeface="Arial"/>
              <a:buChar char="•"/>
            </a:pPr>
            <a:r>
              <a:rPr lang="en-US" dirty="0" smtClean="0"/>
              <a:t>Please check with your own hospital or institution to see if there is any variation from these protocols before implementing them in your own practice.</a:t>
            </a:r>
            <a:endParaRPr lang="en-US" dirty="0"/>
          </a:p>
        </p:txBody>
      </p:sp>
    </p:spTree>
    <p:extLst>
      <p:ext uri="{BB962C8B-B14F-4D97-AF65-F5344CB8AC3E}">
        <p14:creationId xmlns:p14="http://schemas.microsoft.com/office/powerpoint/2010/main" val="5917373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Treatment of Septic Shock</a:t>
            </a:r>
            <a:endParaRPr lang="en-US" dirty="0">
              <a:solidFill>
                <a:schemeClr val="tx1"/>
              </a:solidFill>
            </a:endParaRPr>
          </a:p>
        </p:txBody>
      </p:sp>
      <p:sp>
        <p:nvSpPr>
          <p:cNvPr id="3" name="Content Placeholder 2"/>
          <p:cNvSpPr>
            <a:spLocks noGrp="1"/>
          </p:cNvSpPr>
          <p:nvPr>
            <p:ph idx="1"/>
          </p:nvPr>
        </p:nvSpPr>
        <p:spPr/>
        <p:txBody>
          <a:bodyPr/>
          <a:lstStyle/>
          <a:p>
            <a:r>
              <a:rPr lang="en-US" dirty="0"/>
              <a:t>Hemodynamic/cardiac assessment may be necessary (echo, cardiac output monitoring) if clinical examination does not reveal the cause of the shock</a:t>
            </a:r>
          </a:p>
          <a:p>
            <a:r>
              <a:rPr lang="en-US" dirty="0"/>
              <a:t>Hydrocortisone </a:t>
            </a:r>
            <a:r>
              <a:rPr lang="en-US" dirty="0" smtClean="0"/>
              <a:t>– stress dose may </a:t>
            </a:r>
            <a:r>
              <a:rPr lang="en-US" dirty="0"/>
              <a:t>be used </a:t>
            </a:r>
            <a:r>
              <a:rPr lang="en-US" dirty="0" smtClean="0"/>
              <a:t>as a supplement to </a:t>
            </a:r>
            <a:r>
              <a:rPr lang="en-US" dirty="0" err="1" smtClean="0"/>
              <a:t>pressors</a:t>
            </a:r>
            <a:endParaRPr lang="en-US" dirty="0"/>
          </a:p>
          <a:p>
            <a:r>
              <a:rPr lang="en-US" dirty="0"/>
              <a:t>Lactate measurement can be used to guide extent of resuscitation with the goal of returning to normal lactate levels.</a:t>
            </a:r>
          </a:p>
          <a:p>
            <a:endParaRPr lang="en-US" dirty="0"/>
          </a:p>
        </p:txBody>
      </p:sp>
    </p:spTree>
    <p:extLst>
      <p:ext uri="{BB962C8B-B14F-4D97-AF65-F5344CB8AC3E}">
        <p14:creationId xmlns:p14="http://schemas.microsoft.com/office/powerpoint/2010/main" val="2510876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Cardiogenic Shock</a:t>
            </a:r>
            <a:endParaRPr lang="en-US" dirty="0"/>
          </a:p>
        </p:txBody>
      </p:sp>
      <p:sp>
        <p:nvSpPr>
          <p:cNvPr id="3" name="Content Placeholder 2"/>
          <p:cNvSpPr>
            <a:spLocks noGrp="1"/>
          </p:cNvSpPr>
          <p:nvPr>
            <p:ph idx="1"/>
          </p:nvPr>
        </p:nvSpPr>
        <p:spPr/>
        <p:txBody>
          <a:bodyPr/>
          <a:lstStyle/>
          <a:p>
            <a:r>
              <a:rPr lang="en-US" dirty="0" smtClean="0"/>
              <a:t>Hypotension secondary to decreased cardiac output</a:t>
            </a:r>
          </a:p>
          <a:p>
            <a:r>
              <a:rPr lang="en-US" dirty="0" smtClean="0"/>
              <a:t>Must ensure that there is no </a:t>
            </a:r>
            <a:r>
              <a:rPr lang="en-US" dirty="0" err="1" smtClean="0"/>
              <a:t>hypovolemia</a:t>
            </a:r>
            <a:r>
              <a:rPr lang="en-US" dirty="0" smtClean="0"/>
              <a:t> and optimal cardiac perfusion</a:t>
            </a:r>
          </a:p>
          <a:p>
            <a:r>
              <a:rPr lang="en-US" dirty="0" smtClean="0"/>
              <a:t>May require </a:t>
            </a:r>
            <a:r>
              <a:rPr lang="en-US" dirty="0" smtClean="0">
                <a:solidFill>
                  <a:srgbClr val="FF0000"/>
                </a:solidFill>
              </a:rPr>
              <a:t>inotropic agent </a:t>
            </a:r>
            <a:r>
              <a:rPr lang="en-US" dirty="0" smtClean="0"/>
              <a:t>to promote contraction e.g. </a:t>
            </a:r>
            <a:r>
              <a:rPr lang="en-US" dirty="0" err="1" smtClean="0"/>
              <a:t>dobutamine</a:t>
            </a:r>
            <a:endParaRPr lang="en-US" dirty="0" smtClean="0"/>
          </a:p>
          <a:p>
            <a:r>
              <a:rPr lang="en-US" dirty="0" smtClean="0"/>
              <a:t>Mechanical support (LVAD, aortic balloon pump, etc.) for refractory cases</a:t>
            </a:r>
            <a:endParaRPr lang="en-US" dirty="0"/>
          </a:p>
        </p:txBody>
      </p:sp>
    </p:spTree>
    <p:extLst>
      <p:ext uri="{BB962C8B-B14F-4D97-AF65-F5344CB8AC3E}">
        <p14:creationId xmlns:p14="http://schemas.microsoft.com/office/powerpoint/2010/main" val="11364084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Cardiomyopathy</a:t>
            </a:r>
            <a:endParaRPr lang="en-US" dirty="0"/>
          </a:p>
        </p:txBody>
      </p:sp>
      <p:sp>
        <p:nvSpPr>
          <p:cNvPr id="3" name="Content Placeholder 2"/>
          <p:cNvSpPr>
            <a:spLocks noGrp="1"/>
          </p:cNvSpPr>
          <p:nvPr>
            <p:ph idx="1"/>
          </p:nvPr>
        </p:nvSpPr>
        <p:spPr>
          <a:xfrm>
            <a:off x="430177" y="1534792"/>
            <a:ext cx="8229600" cy="3950258"/>
          </a:xfrm>
        </p:spPr>
        <p:txBody>
          <a:bodyPr/>
          <a:lstStyle/>
          <a:p>
            <a:r>
              <a:rPr lang="en-US" dirty="0" smtClean="0"/>
              <a:t>Catecholamine</a:t>
            </a:r>
            <a:r>
              <a:rPr lang="en-US" dirty="0"/>
              <a:t>-induced cardiac injury</a:t>
            </a:r>
          </a:p>
          <a:p>
            <a:pPr lvl="1">
              <a:buFont typeface="Arial"/>
              <a:buChar char="•"/>
            </a:pPr>
            <a:r>
              <a:rPr lang="en-US" dirty="0" err="1" smtClean="0"/>
              <a:t>Takotsubo</a:t>
            </a:r>
            <a:r>
              <a:rPr lang="en-US" dirty="0" smtClean="0"/>
              <a:t> </a:t>
            </a:r>
            <a:r>
              <a:rPr lang="en-US" dirty="0"/>
              <a:t>cardiomyopathy</a:t>
            </a:r>
          </a:p>
          <a:p>
            <a:r>
              <a:rPr lang="en-US" dirty="0" smtClean="0"/>
              <a:t>Dilation </a:t>
            </a:r>
            <a:r>
              <a:rPr lang="en-US" dirty="0"/>
              <a:t>of cardiac </a:t>
            </a:r>
            <a:r>
              <a:rPr lang="en-US" dirty="0" smtClean="0"/>
              <a:t>apex, LV outflow obstruction</a:t>
            </a:r>
            <a:endParaRPr lang="en-US" dirty="0"/>
          </a:p>
          <a:p>
            <a:r>
              <a:rPr lang="en-US" dirty="0" smtClean="0"/>
              <a:t>Reversible, support until recovery</a:t>
            </a:r>
            <a:endParaRPr lang="en-US" dirty="0"/>
          </a:p>
          <a:p>
            <a:endParaRPr lang="en-US" dirty="0"/>
          </a:p>
        </p:txBody>
      </p:sp>
    </p:spTree>
    <p:extLst>
      <p:ext uri="{BB962C8B-B14F-4D97-AF65-F5344CB8AC3E}">
        <p14:creationId xmlns:p14="http://schemas.microsoft.com/office/powerpoint/2010/main" val="34089564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Hypovolemic Shock</a:t>
            </a:r>
            <a:endParaRPr lang="en-US" dirty="0"/>
          </a:p>
        </p:txBody>
      </p:sp>
      <p:sp>
        <p:nvSpPr>
          <p:cNvPr id="3" name="Content Placeholder 2"/>
          <p:cNvSpPr>
            <a:spLocks noGrp="1"/>
          </p:cNvSpPr>
          <p:nvPr>
            <p:ph idx="1"/>
          </p:nvPr>
        </p:nvSpPr>
        <p:spPr/>
        <p:txBody>
          <a:bodyPr/>
          <a:lstStyle/>
          <a:p>
            <a:pPr marL="0" indent="0">
              <a:buNone/>
            </a:pPr>
            <a:r>
              <a:rPr lang="en-US" dirty="0" smtClean="0"/>
              <a:t>Causes:</a:t>
            </a:r>
          </a:p>
          <a:p>
            <a:r>
              <a:rPr lang="en-US" dirty="0" smtClean="0"/>
              <a:t>Hemorrhage</a:t>
            </a:r>
          </a:p>
          <a:p>
            <a:r>
              <a:rPr lang="en-US" dirty="0" smtClean="0"/>
              <a:t>Fluid loss (gastric fluid, diarrhea, burns)</a:t>
            </a:r>
          </a:p>
          <a:p>
            <a:r>
              <a:rPr lang="en-US" dirty="0" smtClean="0"/>
              <a:t>Interstitial fluid accumulation (third spacing)</a:t>
            </a:r>
          </a:p>
          <a:p>
            <a:endParaRPr lang="en-US" dirty="0"/>
          </a:p>
          <a:p>
            <a:r>
              <a:rPr lang="en-US" b="1" dirty="0" smtClean="0"/>
              <a:t>Volume resuscitation </a:t>
            </a:r>
            <a:r>
              <a:rPr lang="en-US" dirty="0" smtClean="0"/>
              <a:t>with crystalloids </a:t>
            </a:r>
          </a:p>
          <a:p>
            <a:pPr lvl="1">
              <a:buFont typeface="Arial"/>
              <a:buChar char="•"/>
            </a:pPr>
            <a:r>
              <a:rPr lang="en-US" dirty="0" smtClean="0"/>
              <a:t>Whole blood may be considered in the case of  significant anemia</a:t>
            </a:r>
            <a:endParaRPr lang="en-US" dirty="0"/>
          </a:p>
        </p:txBody>
      </p:sp>
    </p:spTree>
    <p:extLst>
      <p:ext uri="{BB962C8B-B14F-4D97-AF65-F5344CB8AC3E}">
        <p14:creationId xmlns:p14="http://schemas.microsoft.com/office/powerpoint/2010/main" val="38442990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Anemia and Transfusion</a:t>
            </a:r>
            <a:endParaRPr lang="en-US" dirty="0"/>
          </a:p>
        </p:txBody>
      </p:sp>
      <p:sp>
        <p:nvSpPr>
          <p:cNvPr id="3" name="Content Placeholder 2"/>
          <p:cNvSpPr>
            <a:spLocks noGrp="1"/>
          </p:cNvSpPr>
          <p:nvPr>
            <p:ph idx="1"/>
          </p:nvPr>
        </p:nvSpPr>
        <p:spPr/>
        <p:txBody>
          <a:bodyPr/>
          <a:lstStyle/>
          <a:p>
            <a:r>
              <a:rPr lang="en-US" dirty="0" smtClean="0"/>
              <a:t>Evaluate for active bleeding </a:t>
            </a:r>
          </a:p>
          <a:p>
            <a:pPr lvl="1">
              <a:buFont typeface="Arial"/>
              <a:buChar char="•"/>
            </a:pPr>
            <a:r>
              <a:rPr lang="en-US" dirty="0" smtClean="0"/>
              <a:t>GI: </a:t>
            </a:r>
            <a:r>
              <a:rPr lang="en-US" dirty="0" err="1" smtClean="0"/>
              <a:t>varices</a:t>
            </a:r>
            <a:r>
              <a:rPr lang="en-US" dirty="0" smtClean="0"/>
              <a:t>, ulcers, hemorrhoids, etc.</a:t>
            </a:r>
          </a:p>
          <a:p>
            <a:pPr lvl="1">
              <a:buFont typeface="Arial"/>
              <a:buChar char="•"/>
            </a:pPr>
            <a:r>
              <a:rPr lang="en-US" dirty="0" smtClean="0"/>
              <a:t>Procedure-related (retroperitoneal, </a:t>
            </a:r>
            <a:r>
              <a:rPr lang="en-US" dirty="0" err="1" smtClean="0"/>
              <a:t>hemothorax</a:t>
            </a:r>
            <a:r>
              <a:rPr lang="en-US" dirty="0" smtClean="0"/>
              <a:t>)</a:t>
            </a:r>
          </a:p>
          <a:p>
            <a:r>
              <a:rPr lang="en-US" dirty="0" smtClean="0"/>
              <a:t>Reversible causes</a:t>
            </a:r>
          </a:p>
          <a:p>
            <a:pPr lvl="1">
              <a:buFont typeface="Arial"/>
              <a:buChar char="•"/>
            </a:pPr>
            <a:r>
              <a:rPr lang="en-US" dirty="0" smtClean="0"/>
              <a:t>Check iron, vitamin B</a:t>
            </a:r>
            <a:r>
              <a:rPr lang="en-US" baseline="-25000" dirty="0" smtClean="0"/>
              <a:t>12</a:t>
            </a:r>
            <a:r>
              <a:rPr lang="en-US" dirty="0" smtClean="0"/>
              <a:t>, </a:t>
            </a:r>
            <a:r>
              <a:rPr lang="en-US" dirty="0" err="1" smtClean="0"/>
              <a:t>folate</a:t>
            </a:r>
            <a:r>
              <a:rPr lang="en-US" dirty="0" smtClean="0"/>
              <a:t> levels</a:t>
            </a:r>
          </a:p>
          <a:p>
            <a:pPr lvl="1">
              <a:buFont typeface="Arial"/>
              <a:buChar char="•"/>
            </a:pPr>
            <a:r>
              <a:rPr lang="en-US" dirty="0" smtClean="0"/>
              <a:t>Marrow-suppressing medications</a:t>
            </a:r>
          </a:p>
          <a:p>
            <a:r>
              <a:rPr lang="en-US" b="1" dirty="0" smtClean="0"/>
              <a:t>Transfuse packed </a:t>
            </a:r>
            <a:r>
              <a:rPr lang="en-US" b="1" dirty="0" err="1" smtClean="0"/>
              <a:t>rbc’s</a:t>
            </a:r>
            <a:r>
              <a:rPr lang="en-US" b="1" dirty="0" smtClean="0"/>
              <a:t> for </a:t>
            </a:r>
            <a:r>
              <a:rPr lang="en-US" b="1" dirty="0" err="1" smtClean="0"/>
              <a:t>Hb</a:t>
            </a:r>
            <a:r>
              <a:rPr lang="en-US" b="1" dirty="0" smtClean="0"/>
              <a:t>&lt;7 g/</a:t>
            </a:r>
            <a:r>
              <a:rPr lang="en-US" b="1" dirty="0" err="1" smtClean="0"/>
              <a:t>dL</a:t>
            </a:r>
            <a:endParaRPr lang="en-US" b="1" dirty="0" smtClean="0"/>
          </a:p>
          <a:p>
            <a:pPr lvl="1">
              <a:buFont typeface="Arial"/>
              <a:buChar char="•"/>
            </a:pPr>
            <a:r>
              <a:rPr lang="en-US" dirty="0" smtClean="0"/>
              <a:t>May consider whole blood for severe hypovolemic shock</a:t>
            </a:r>
            <a:endParaRPr lang="en-US" dirty="0"/>
          </a:p>
        </p:txBody>
      </p:sp>
      <p:sp>
        <p:nvSpPr>
          <p:cNvPr id="4" name="TextBox 3"/>
          <p:cNvSpPr txBox="1"/>
          <p:nvPr/>
        </p:nvSpPr>
        <p:spPr>
          <a:xfrm>
            <a:off x="4511219" y="5644302"/>
            <a:ext cx="3598073" cy="338554"/>
          </a:xfrm>
          <a:prstGeom prst="rect">
            <a:avLst/>
          </a:prstGeom>
          <a:noFill/>
        </p:spPr>
        <p:txBody>
          <a:bodyPr wrap="square" rtlCol="0">
            <a:spAutoFit/>
          </a:bodyPr>
          <a:lstStyle/>
          <a:p>
            <a:r>
              <a:rPr lang="en-US" sz="1600" dirty="0" smtClean="0"/>
              <a:t>NEJM </a:t>
            </a:r>
            <a:r>
              <a:rPr lang="mr-IN" sz="1600" dirty="0" smtClean="0"/>
              <a:t>1999 Feb 11;340(6):409-17</a:t>
            </a:r>
            <a:endParaRPr lang="en-US" sz="1600" dirty="0"/>
          </a:p>
        </p:txBody>
      </p:sp>
    </p:spTree>
    <p:extLst>
      <p:ext uri="{BB962C8B-B14F-4D97-AF65-F5344CB8AC3E}">
        <p14:creationId xmlns:p14="http://schemas.microsoft.com/office/powerpoint/2010/main" val="2910687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COVID-19 Cardiac Involvement</a:t>
            </a:r>
            <a:endParaRPr lang="en-US" dirty="0"/>
          </a:p>
        </p:txBody>
      </p:sp>
      <p:sp>
        <p:nvSpPr>
          <p:cNvPr id="3" name="Content Placeholder 2"/>
          <p:cNvSpPr>
            <a:spLocks noGrp="1"/>
          </p:cNvSpPr>
          <p:nvPr>
            <p:ph idx="1"/>
          </p:nvPr>
        </p:nvSpPr>
        <p:spPr/>
        <p:txBody>
          <a:bodyPr/>
          <a:lstStyle/>
          <a:p>
            <a:r>
              <a:rPr lang="en-US" dirty="0" smtClean="0"/>
              <a:t>Mechanism of injury is unclear</a:t>
            </a:r>
          </a:p>
          <a:p>
            <a:r>
              <a:rPr lang="en-US" dirty="0" smtClean="0"/>
              <a:t>High troponin levels are associated with poor prognosis</a:t>
            </a:r>
          </a:p>
          <a:p>
            <a:r>
              <a:rPr lang="en-US" dirty="0" smtClean="0"/>
              <a:t>Current observations include:</a:t>
            </a:r>
          </a:p>
          <a:p>
            <a:pPr lvl="1">
              <a:buFont typeface="Arial"/>
              <a:buChar char="•"/>
            </a:pPr>
            <a:r>
              <a:rPr lang="en-US" dirty="0" smtClean="0"/>
              <a:t>Diffuse LV dysfunction</a:t>
            </a:r>
          </a:p>
          <a:p>
            <a:pPr lvl="1">
              <a:buFont typeface="Arial"/>
              <a:buChar char="•"/>
            </a:pPr>
            <a:r>
              <a:rPr lang="en-US" dirty="0" smtClean="0"/>
              <a:t>Cardiogenic shock related to cytokine storm</a:t>
            </a:r>
          </a:p>
          <a:p>
            <a:pPr lvl="1">
              <a:buFont typeface="Arial"/>
              <a:buChar char="•"/>
            </a:pPr>
            <a:r>
              <a:rPr lang="en-US" dirty="0" smtClean="0"/>
              <a:t>Fatal arrhythmias </a:t>
            </a:r>
          </a:p>
          <a:p>
            <a:pPr lvl="1">
              <a:buFont typeface="Arial"/>
              <a:buChar char="•"/>
            </a:pPr>
            <a:r>
              <a:rPr lang="en-US" dirty="0" err="1" smtClean="0"/>
              <a:t>Pericadiomyocarditis</a:t>
            </a:r>
            <a:endParaRPr lang="en-US" dirty="0" smtClean="0"/>
          </a:p>
        </p:txBody>
      </p:sp>
    </p:spTree>
    <p:extLst>
      <p:ext uri="{BB962C8B-B14F-4D97-AF65-F5344CB8AC3E}">
        <p14:creationId xmlns:p14="http://schemas.microsoft.com/office/powerpoint/2010/main" val="21471370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Congestive Heart Failure</a:t>
            </a:r>
            <a:endParaRPr lang="en-US" dirty="0"/>
          </a:p>
        </p:txBody>
      </p:sp>
      <p:sp>
        <p:nvSpPr>
          <p:cNvPr id="3" name="Content Placeholder 2"/>
          <p:cNvSpPr>
            <a:spLocks noGrp="1"/>
          </p:cNvSpPr>
          <p:nvPr>
            <p:ph idx="1"/>
          </p:nvPr>
        </p:nvSpPr>
        <p:spPr>
          <a:xfrm>
            <a:off x="431542" y="1733075"/>
            <a:ext cx="8229600" cy="3102961"/>
          </a:xfrm>
        </p:spPr>
        <p:txBody>
          <a:bodyPr/>
          <a:lstStyle/>
          <a:p>
            <a:r>
              <a:rPr lang="en-US" dirty="0" smtClean="0"/>
              <a:t>Cardiac dysfunction resulting in reduced cardiac output and/or elevated </a:t>
            </a:r>
            <a:r>
              <a:rPr lang="en-US" dirty="0" err="1" smtClean="0"/>
              <a:t>intracardiac</a:t>
            </a:r>
            <a:r>
              <a:rPr lang="en-US" dirty="0" smtClean="0"/>
              <a:t> pressures</a:t>
            </a:r>
          </a:p>
          <a:p>
            <a:r>
              <a:rPr lang="en-US" dirty="0" smtClean="0"/>
              <a:t>May be from impairment of either systolic or diastolic function</a:t>
            </a:r>
            <a:endParaRPr lang="en-US" dirty="0"/>
          </a:p>
        </p:txBody>
      </p:sp>
    </p:spTree>
    <p:extLst>
      <p:ext uri="{BB962C8B-B14F-4D97-AF65-F5344CB8AC3E}">
        <p14:creationId xmlns:p14="http://schemas.microsoft.com/office/powerpoint/2010/main" val="22451355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Diastolic Failure</a:t>
            </a:r>
            <a:endParaRPr lang="en-US" dirty="0"/>
          </a:p>
        </p:txBody>
      </p:sp>
      <p:sp>
        <p:nvSpPr>
          <p:cNvPr id="3" name="Content Placeholder 2"/>
          <p:cNvSpPr>
            <a:spLocks noGrp="1"/>
          </p:cNvSpPr>
          <p:nvPr>
            <p:ph idx="1"/>
          </p:nvPr>
        </p:nvSpPr>
        <p:spPr/>
        <p:txBody>
          <a:bodyPr/>
          <a:lstStyle/>
          <a:p>
            <a:r>
              <a:rPr lang="en-US" dirty="0" smtClean="0"/>
              <a:t>During diastole, the atria of the heart contract, filling the ventricles</a:t>
            </a:r>
          </a:p>
          <a:p>
            <a:r>
              <a:rPr lang="en-US" dirty="0" smtClean="0"/>
              <a:t>Decreased cardiac compliance, impaired atrial contractility, or tricuspid/mitral valve stenosis may result in poor filling</a:t>
            </a:r>
          </a:p>
          <a:p>
            <a:r>
              <a:rPr lang="en-US" dirty="0" smtClean="0"/>
              <a:t>Heart becomes </a:t>
            </a:r>
            <a:r>
              <a:rPr lang="en-US" dirty="0" smtClean="0">
                <a:solidFill>
                  <a:srgbClr val="FF0000"/>
                </a:solidFill>
              </a:rPr>
              <a:t>pre-load dependent</a:t>
            </a:r>
          </a:p>
          <a:p>
            <a:r>
              <a:rPr lang="en-US" dirty="0" smtClean="0"/>
              <a:t>Patients may benefit from </a:t>
            </a:r>
            <a:r>
              <a:rPr lang="en-US" b="1" dirty="0" smtClean="0"/>
              <a:t>higher CVP </a:t>
            </a:r>
            <a:r>
              <a:rPr lang="en-US" dirty="0" smtClean="0"/>
              <a:t>(8-12 mmHg)</a:t>
            </a:r>
            <a:r>
              <a:rPr lang="en-US" dirty="0" smtClean="0">
                <a:solidFill>
                  <a:srgbClr val="FF0000"/>
                </a:solidFill>
              </a:rPr>
              <a:t> </a:t>
            </a:r>
            <a:r>
              <a:rPr lang="en-US" dirty="0" smtClean="0"/>
              <a:t>to optimize cardiac filling</a:t>
            </a:r>
          </a:p>
          <a:p>
            <a:pPr lvl="1">
              <a:buFont typeface="Arial"/>
              <a:buChar char="•"/>
            </a:pPr>
            <a:r>
              <a:rPr lang="en-US" dirty="0" smtClean="0"/>
              <a:t>May give fluids to increase filling pressures</a:t>
            </a:r>
            <a:endParaRPr lang="en-US" dirty="0"/>
          </a:p>
        </p:txBody>
      </p:sp>
    </p:spTree>
    <p:extLst>
      <p:ext uri="{BB962C8B-B14F-4D97-AF65-F5344CB8AC3E}">
        <p14:creationId xmlns:p14="http://schemas.microsoft.com/office/powerpoint/2010/main" val="20096285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Systolic Failure</a:t>
            </a:r>
            <a:endParaRPr lang="en-US" dirty="0"/>
          </a:p>
        </p:txBody>
      </p:sp>
      <p:sp>
        <p:nvSpPr>
          <p:cNvPr id="3" name="Content Placeholder 2"/>
          <p:cNvSpPr>
            <a:spLocks noGrp="1"/>
          </p:cNvSpPr>
          <p:nvPr>
            <p:ph idx="1"/>
          </p:nvPr>
        </p:nvSpPr>
        <p:spPr>
          <a:xfrm>
            <a:off x="457200" y="1745904"/>
            <a:ext cx="8229600" cy="3628896"/>
          </a:xfrm>
        </p:spPr>
        <p:txBody>
          <a:bodyPr/>
          <a:lstStyle/>
          <a:p>
            <a:r>
              <a:rPr lang="en-US" dirty="0" smtClean="0"/>
              <a:t>During systole, ventricular contraction pumps blood into the pulmonary artery and aorta</a:t>
            </a:r>
          </a:p>
          <a:p>
            <a:r>
              <a:rPr lang="en-US" dirty="0" smtClean="0"/>
              <a:t>Poor ventricular contraction, tricuspid/mitral valve regurgitation, pulmonic/aortic valve stenosis can result in poor ventricular output</a:t>
            </a:r>
          </a:p>
          <a:p>
            <a:r>
              <a:rPr lang="en-US" dirty="0"/>
              <a:t>LV ejection fraction ≤40%</a:t>
            </a:r>
          </a:p>
          <a:p>
            <a:pPr marL="0" indent="0">
              <a:buNone/>
            </a:pPr>
            <a:endParaRPr lang="en-US" sz="2000" dirty="0"/>
          </a:p>
        </p:txBody>
      </p:sp>
    </p:spTree>
    <p:extLst>
      <p:ext uri="{BB962C8B-B14F-4D97-AF65-F5344CB8AC3E}">
        <p14:creationId xmlns:p14="http://schemas.microsoft.com/office/powerpoint/2010/main" val="37885721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Systolic Failure</a:t>
            </a:r>
            <a:endParaRPr lang="en-US" dirty="0"/>
          </a:p>
        </p:txBody>
      </p:sp>
      <p:sp>
        <p:nvSpPr>
          <p:cNvPr id="3" name="Content Placeholder 2"/>
          <p:cNvSpPr>
            <a:spLocks noGrp="1"/>
          </p:cNvSpPr>
          <p:nvPr>
            <p:ph idx="1"/>
          </p:nvPr>
        </p:nvSpPr>
        <p:spPr/>
        <p:txBody>
          <a:bodyPr/>
          <a:lstStyle/>
          <a:p>
            <a:r>
              <a:rPr lang="en-US" dirty="0" smtClean="0"/>
              <a:t>Heart becomes </a:t>
            </a:r>
            <a:r>
              <a:rPr lang="en-US" dirty="0" smtClean="0">
                <a:solidFill>
                  <a:srgbClr val="FF0000"/>
                </a:solidFill>
              </a:rPr>
              <a:t>afterload sensitive</a:t>
            </a:r>
          </a:p>
          <a:p>
            <a:r>
              <a:rPr lang="en-US" dirty="0" smtClean="0"/>
              <a:t>Patients may benefit from </a:t>
            </a:r>
            <a:r>
              <a:rPr lang="en-US" b="1" dirty="0" smtClean="0"/>
              <a:t>afterload reduction</a:t>
            </a:r>
          </a:p>
          <a:p>
            <a:pPr lvl="1">
              <a:buFont typeface="Arial"/>
              <a:buChar char="•"/>
            </a:pPr>
            <a:r>
              <a:rPr lang="en-US" dirty="0"/>
              <a:t>Traditional </a:t>
            </a:r>
            <a:r>
              <a:rPr lang="en-US" dirty="0" smtClean="0"/>
              <a:t>diuretics (Loop diuretics)</a:t>
            </a:r>
          </a:p>
          <a:p>
            <a:pPr lvl="1">
              <a:buFont typeface="Arial"/>
              <a:buChar char="•"/>
            </a:pPr>
            <a:r>
              <a:rPr lang="en-US" dirty="0" smtClean="0"/>
              <a:t>ACE </a:t>
            </a:r>
            <a:r>
              <a:rPr lang="en-US" dirty="0"/>
              <a:t>inhibitors</a:t>
            </a:r>
          </a:p>
          <a:p>
            <a:pPr lvl="1">
              <a:buFont typeface="Arial"/>
              <a:buChar char="•"/>
            </a:pPr>
            <a:r>
              <a:rPr lang="en-US" dirty="0"/>
              <a:t>Direct vasodilators: hydralazine </a:t>
            </a:r>
            <a:r>
              <a:rPr lang="en-US" dirty="0" smtClean="0"/>
              <a:t>in combination with </a:t>
            </a:r>
            <a:r>
              <a:rPr lang="en-US" dirty="0" smtClean="0">
                <a:solidFill>
                  <a:srgbClr val="FF0000"/>
                </a:solidFill>
              </a:rPr>
              <a:t>nitrates </a:t>
            </a:r>
            <a:r>
              <a:rPr lang="en-US" dirty="0" smtClean="0"/>
              <a:t>for patients with renal pathology</a:t>
            </a:r>
            <a:endParaRPr lang="en-US" b="1" dirty="0" smtClean="0">
              <a:solidFill>
                <a:srgbClr val="FF0000"/>
              </a:solidFill>
            </a:endParaRPr>
          </a:p>
          <a:p>
            <a:pPr marL="342900" lvl="1" indent="-342900">
              <a:buClr>
                <a:srgbClr val="FF0000"/>
              </a:buClr>
              <a:buSzPct val="130000"/>
              <a:buFont typeface="Wingdings" pitchFamily="2" charset="2"/>
              <a:buChar char="§"/>
            </a:pPr>
            <a:r>
              <a:rPr lang="en-US" dirty="0"/>
              <a:t>Patients with hypotension may require positive inotropic </a:t>
            </a:r>
            <a:r>
              <a:rPr lang="en-US" dirty="0" smtClean="0"/>
              <a:t>agent +/- </a:t>
            </a:r>
            <a:r>
              <a:rPr lang="en-US" dirty="0" err="1" smtClean="0"/>
              <a:t>pressor</a:t>
            </a:r>
            <a:endParaRPr lang="en-US" b="1" dirty="0" smtClean="0"/>
          </a:p>
        </p:txBody>
      </p:sp>
    </p:spTree>
    <p:extLst>
      <p:ext uri="{BB962C8B-B14F-4D97-AF65-F5344CB8AC3E}">
        <p14:creationId xmlns:p14="http://schemas.microsoft.com/office/powerpoint/2010/main" val="3869510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Disclaimer</a:t>
            </a:r>
            <a:endParaRPr lang="en-US" dirty="0">
              <a:solidFill>
                <a:schemeClr val="tx1"/>
              </a:solidFill>
            </a:endParaRPr>
          </a:p>
        </p:txBody>
      </p:sp>
      <p:sp>
        <p:nvSpPr>
          <p:cNvPr id="3" name="Content Placeholder 2"/>
          <p:cNvSpPr>
            <a:spLocks noGrp="1"/>
          </p:cNvSpPr>
          <p:nvPr>
            <p:ph idx="1"/>
          </p:nvPr>
        </p:nvSpPr>
        <p:spPr>
          <a:xfrm>
            <a:off x="392371" y="1338384"/>
            <a:ext cx="8308457" cy="4491893"/>
          </a:xfrm>
        </p:spPr>
        <p:txBody>
          <a:bodyPr>
            <a:normAutofit fontScale="62500" lnSpcReduction="20000"/>
          </a:bodyPr>
          <a:lstStyle/>
          <a:p>
            <a:pPr marL="82296" indent="0" algn="just">
              <a:buNone/>
            </a:pPr>
            <a:r>
              <a:rPr lang="en-US" dirty="0"/>
              <a:t>The content provided on the </a:t>
            </a:r>
            <a:r>
              <a:rPr lang="en-US" dirty="0" smtClean="0"/>
              <a:t>AANS and CNS websites, </a:t>
            </a:r>
            <a:r>
              <a:rPr lang="en-US" dirty="0"/>
              <a:t>including any affiliated AANS/CNS section website (collectively, the </a:t>
            </a:r>
            <a:r>
              <a:rPr lang="en-US" dirty="0" smtClean="0"/>
              <a:t>“AANS/CNS </a:t>
            </a:r>
            <a:r>
              <a:rPr lang="en-US" dirty="0"/>
              <a:t>Sites”), regarding or in any way related to COVID-19 </a:t>
            </a:r>
            <a:r>
              <a:rPr lang="en-US" dirty="0" smtClean="0"/>
              <a:t>is </a:t>
            </a:r>
            <a:r>
              <a:rPr lang="en-US" dirty="0"/>
              <a:t>offered as an educational service.  Any educational content published on the </a:t>
            </a:r>
            <a:r>
              <a:rPr lang="en-US" dirty="0" smtClean="0"/>
              <a:t>AANS/CNS</a:t>
            </a:r>
            <a:r>
              <a:rPr lang="en-US" dirty="0"/>
              <a:t> Sites regarding COVID-19 does not constitute or imply its approval, endorsement, sponsorship or recommendation by the </a:t>
            </a:r>
            <a:r>
              <a:rPr lang="en-US" dirty="0" smtClean="0"/>
              <a:t>AANS or CNS.</a:t>
            </a:r>
            <a:r>
              <a:rPr lang="en-US" dirty="0"/>
              <a:t>  The content should not be considered inclusive of all proper treatments, methods of care, or as statements of the standard of care and is not continually updated and may not reflect the most current evidence.  Nothing in the educational content published on the AANS/CNS Sites should be considered, or used as a substitute for, medical advice, diagnosis or treatment.  The AANS/CNS </a:t>
            </a:r>
            <a:r>
              <a:rPr lang="en-US" dirty="0" smtClean="0"/>
              <a:t>Sites </a:t>
            </a:r>
            <a:r>
              <a:rPr lang="en-US" dirty="0"/>
              <a:t>and the educational services offered therein do not constitute the practice of medicine or any medical or other professional health care advice, diagnosis or treatment.  The </a:t>
            </a:r>
            <a:r>
              <a:rPr lang="en-US" dirty="0" smtClean="0"/>
              <a:t>AANS and CNS</a:t>
            </a:r>
            <a:r>
              <a:rPr lang="en-US" dirty="0"/>
              <a:t> </a:t>
            </a:r>
            <a:r>
              <a:rPr lang="en-US" dirty="0" smtClean="0"/>
              <a:t>assume </a:t>
            </a:r>
            <a:r>
              <a:rPr lang="en-US" dirty="0"/>
              <a:t>no responsibility for any injury or damage to persons or property arising out of or related to any use of this content or for any errors or omissions.</a:t>
            </a:r>
          </a:p>
        </p:txBody>
      </p:sp>
    </p:spTree>
    <p:extLst>
      <p:ext uri="{BB962C8B-B14F-4D97-AF65-F5344CB8AC3E}">
        <p14:creationId xmlns:p14="http://schemas.microsoft.com/office/powerpoint/2010/main" val="8341244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Tachycardia</a:t>
            </a:r>
            <a:endParaRPr lang="en-US" dirty="0"/>
          </a:p>
        </p:txBody>
      </p:sp>
      <p:sp>
        <p:nvSpPr>
          <p:cNvPr id="3" name="Content Placeholder 2"/>
          <p:cNvSpPr>
            <a:spLocks noGrp="1"/>
          </p:cNvSpPr>
          <p:nvPr>
            <p:ph idx="1"/>
          </p:nvPr>
        </p:nvSpPr>
        <p:spPr/>
        <p:txBody>
          <a:bodyPr/>
          <a:lstStyle/>
          <a:p>
            <a:r>
              <a:rPr lang="en-US" dirty="0"/>
              <a:t>Sinus tachycardia</a:t>
            </a:r>
          </a:p>
          <a:p>
            <a:pPr lvl="1">
              <a:buFont typeface="Arial"/>
              <a:buChar char="•"/>
            </a:pPr>
            <a:r>
              <a:rPr lang="en-US" dirty="0"/>
              <a:t>Common causes include </a:t>
            </a:r>
            <a:r>
              <a:rPr lang="en-US" dirty="0" err="1"/>
              <a:t>hypovolemia</a:t>
            </a:r>
            <a:r>
              <a:rPr lang="en-US" dirty="0"/>
              <a:t>/hypotension, hypoxia, PE, and pain</a:t>
            </a:r>
          </a:p>
          <a:p>
            <a:pPr lvl="1">
              <a:buFont typeface="Arial"/>
              <a:buChar char="•"/>
            </a:pPr>
            <a:r>
              <a:rPr lang="en-US" dirty="0"/>
              <a:t>Address underlying condition</a:t>
            </a:r>
          </a:p>
          <a:p>
            <a:pPr marL="342900" lvl="1" indent="-342900">
              <a:buClr>
                <a:srgbClr val="FF0000"/>
              </a:buClr>
              <a:buSzPct val="130000"/>
              <a:buFont typeface="Wingdings" pitchFamily="2" charset="2"/>
              <a:buChar char="§"/>
            </a:pPr>
            <a:r>
              <a:rPr lang="en-US" dirty="0"/>
              <a:t>Narrow Complex (QRS ≤ 120ms) </a:t>
            </a:r>
          </a:p>
          <a:p>
            <a:pPr lvl="1">
              <a:buFont typeface="Arial"/>
              <a:buChar char="•"/>
            </a:pPr>
            <a:r>
              <a:rPr lang="en-US" dirty="0"/>
              <a:t>Atrial fibrillation/flutter</a:t>
            </a:r>
          </a:p>
          <a:p>
            <a:pPr lvl="1">
              <a:buFont typeface="Arial"/>
              <a:buChar char="•"/>
            </a:pPr>
            <a:r>
              <a:rPr lang="en-US" dirty="0"/>
              <a:t>Re-entrant tachycardia</a:t>
            </a:r>
          </a:p>
          <a:p>
            <a:pPr marL="342900" lvl="1" indent="-342900">
              <a:buClr>
                <a:srgbClr val="FF0000"/>
              </a:buClr>
              <a:buSzPct val="130000"/>
              <a:buFont typeface="Wingdings" pitchFamily="2" charset="2"/>
              <a:buChar char="§"/>
            </a:pPr>
            <a:r>
              <a:rPr lang="en-US" dirty="0"/>
              <a:t>Wide Complex (QRS ≥ 120ms)</a:t>
            </a:r>
          </a:p>
          <a:p>
            <a:pPr marL="742950" lvl="2" indent="-342900">
              <a:buClr>
                <a:srgbClr val="FF0000"/>
              </a:buClr>
              <a:buSzPct val="130000"/>
              <a:buFont typeface="Wingdings" pitchFamily="2" charset="2"/>
              <a:buChar char="§"/>
            </a:pPr>
            <a:r>
              <a:rPr lang="en-US" dirty="0"/>
              <a:t>Ventricular tachycardia until proven otherwise</a:t>
            </a:r>
          </a:p>
          <a:p>
            <a:endParaRPr lang="en-US" dirty="0"/>
          </a:p>
        </p:txBody>
      </p:sp>
    </p:spTree>
    <p:extLst>
      <p:ext uri="{BB962C8B-B14F-4D97-AF65-F5344CB8AC3E}">
        <p14:creationId xmlns:p14="http://schemas.microsoft.com/office/powerpoint/2010/main" val="32083483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Atrial Fibrillation</a:t>
            </a:r>
            <a:endParaRPr lang="en-US" dirty="0"/>
          </a:p>
        </p:txBody>
      </p:sp>
      <p:sp>
        <p:nvSpPr>
          <p:cNvPr id="3" name="Content Placeholder 2"/>
          <p:cNvSpPr>
            <a:spLocks noGrp="1"/>
          </p:cNvSpPr>
          <p:nvPr>
            <p:ph idx="1"/>
          </p:nvPr>
        </p:nvSpPr>
        <p:spPr>
          <a:xfrm>
            <a:off x="457200" y="1143002"/>
            <a:ext cx="8496300" cy="4983163"/>
          </a:xfrm>
        </p:spPr>
        <p:txBody>
          <a:bodyPr/>
          <a:lstStyle/>
          <a:p>
            <a:r>
              <a:rPr lang="en-US" sz="2900" dirty="0"/>
              <a:t>Common cause of tachycardia in the ICU</a:t>
            </a:r>
          </a:p>
          <a:p>
            <a:r>
              <a:rPr lang="en-US" sz="2900" dirty="0" smtClean="0"/>
              <a:t>May have rapid ventricular response (HR&gt;120)</a:t>
            </a:r>
          </a:p>
          <a:p>
            <a:r>
              <a:rPr lang="en-US" sz="2900" dirty="0" smtClean="0"/>
              <a:t>Look for exacerbating factors such as volume overload causing atrial stretching, hyperthyroidism, electrolyte abnormalities</a:t>
            </a:r>
          </a:p>
          <a:p>
            <a:r>
              <a:rPr lang="en-US" sz="2900" dirty="0" smtClean="0"/>
              <a:t>May cause hypotension as rapid heart rate can </a:t>
            </a:r>
            <a:r>
              <a:rPr lang="en-US" sz="2900" dirty="0" smtClean="0">
                <a:solidFill>
                  <a:srgbClr val="FF0000"/>
                </a:solidFill>
              </a:rPr>
              <a:t>decrease filling time </a:t>
            </a:r>
            <a:r>
              <a:rPr lang="en-US" sz="2900" dirty="0" smtClean="0"/>
              <a:t>and subsequently stroke volume</a:t>
            </a:r>
          </a:p>
          <a:p>
            <a:r>
              <a:rPr lang="en-US" sz="2900" dirty="0" smtClean="0"/>
              <a:t>Initiate treatment to identify and control the precipitating factor then control HR</a:t>
            </a:r>
          </a:p>
        </p:txBody>
      </p:sp>
    </p:spTree>
    <p:extLst>
      <p:ext uri="{BB962C8B-B14F-4D97-AF65-F5344CB8AC3E}">
        <p14:creationId xmlns:p14="http://schemas.microsoft.com/office/powerpoint/2010/main" val="1502161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Medical Treatment of RVR</a:t>
            </a:r>
            <a:endParaRPr lang="en-US" dirty="0"/>
          </a:p>
        </p:txBody>
      </p:sp>
      <p:sp>
        <p:nvSpPr>
          <p:cNvPr id="3" name="Content Placeholder 2"/>
          <p:cNvSpPr>
            <a:spLocks noGrp="1"/>
          </p:cNvSpPr>
          <p:nvPr>
            <p:ph idx="1"/>
          </p:nvPr>
        </p:nvSpPr>
        <p:spPr>
          <a:xfrm>
            <a:off x="355600" y="1143002"/>
            <a:ext cx="8610600" cy="4983163"/>
          </a:xfrm>
        </p:spPr>
        <p:txBody>
          <a:bodyPr/>
          <a:lstStyle/>
          <a:p>
            <a:r>
              <a:rPr lang="en-US" sz="2600" dirty="0" smtClean="0"/>
              <a:t>Selective </a:t>
            </a:r>
            <a:r>
              <a:rPr lang="en-US" sz="2600" dirty="0"/>
              <a:t>β</a:t>
            </a:r>
            <a:r>
              <a:rPr lang="en-US" sz="2600" baseline="-25000" dirty="0"/>
              <a:t>1</a:t>
            </a:r>
            <a:r>
              <a:rPr lang="en-US" sz="2600" dirty="0"/>
              <a:t> </a:t>
            </a:r>
            <a:r>
              <a:rPr lang="en-US" sz="2600" dirty="0" smtClean="0"/>
              <a:t>antagonists </a:t>
            </a:r>
          </a:p>
          <a:p>
            <a:pPr lvl="1"/>
            <a:r>
              <a:rPr lang="en-US" sz="2200" dirty="0" err="1" smtClean="0"/>
              <a:t>Metoprolol</a:t>
            </a:r>
            <a:r>
              <a:rPr lang="en-US" sz="2200" dirty="0" smtClean="0"/>
              <a:t> 5 mg </a:t>
            </a:r>
            <a:r>
              <a:rPr lang="en-US" sz="2200" dirty="0" err="1" smtClean="0"/>
              <a:t>i.v.</a:t>
            </a:r>
            <a:r>
              <a:rPr lang="en-US" sz="2200" dirty="0" smtClean="0"/>
              <a:t> over 1-2 minutes, may be repeated x2</a:t>
            </a:r>
          </a:p>
          <a:p>
            <a:r>
              <a:rPr lang="en-US" sz="2600" dirty="0" smtClean="0"/>
              <a:t>Calcium channel antagonist – like Diltiazem or Verapamil if LV systolic function is normal</a:t>
            </a:r>
          </a:p>
          <a:p>
            <a:r>
              <a:rPr lang="en-US" sz="2600" dirty="0" smtClean="0"/>
              <a:t>Patients may require drips of β-blocker or calcium channel blocker (see Appendix 1)</a:t>
            </a:r>
          </a:p>
          <a:p>
            <a:r>
              <a:rPr lang="en-US" sz="2600" dirty="0" smtClean="0"/>
              <a:t>Amiodarone drip for refractory RVR</a:t>
            </a:r>
          </a:p>
          <a:p>
            <a:r>
              <a:rPr lang="en-US" sz="2600" dirty="0" smtClean="0"/>
              <a:t>When SVT is suspected </a:t>
            </a:r>
            <a:r>
              <a:rPr lang="en-US" sz="2600" dirty="0"/>
              <a:t>Adenosine </a:t>
            </a:r>
            <a:r>
              <a:rPr lang="en-US" sz="2600" dirty="0" smtClean="0"/>
              <a:t>can be used</a:t>
            </a:r>
          </a:p>
          <a:p>
            <a:pPr lvl="1"/>
            <a:r>
              <a:rPr lang="en-US" sz="2200" dirty="0" smtClean="0"/>
              <a:t>Causes </a:t>
            </a:r>
            <a:r>
              <a:rPr lang="en-US" sz="2200" dirty="0"/>
              <a:t>transient cardiac pause</a:t>
            </a:r>
          </a:p>
          <a:p>
            <a:pPr lvl="1"/>
            <a:r>
              <a:rPr lang="en-US" sz="2200" dirty="0"/>
              <a:t>6 mg </a:t>
            </a:r>
            <a:r>
              <a:rPr lang="en-US" sz="2200" dirty="0" err="1"/>
              <a:t>i.v.</a:t>
            </a:r>
            <a:r>
              <a:rPr lang="en-US" sz="2200" dirty="0"/>
              <a:t> push. If no response repeat at 12 mg </a:t>
            </a:r>
            <a:r>
              <a:rPr lang="en-US" sz="2200" dirty="0" err="1" smtClean="0"/>
              <a:t>i.v.</a:t>
            </a:r>
            <a:r>
              <a:rPr lang="en-US" sz="2200" dirty="0" smtClean="0"/>
              <a:t> push.</a:t>
            </a:r>
            <a:endParaRPr lang="en-US" sz="2200" dirty="0"/>
          </a:p>
          <a:p>
            <a:endParaRPr lang="en-US" sz="2600" dirty="0" smtClean="0"/>
          </a:p>
        </p:txBody>
      </p:sp>
    </p:spTree>
    <p:extLst>
      <p:ext uri="{BB962C8B-B14F-4D97-AF65-F5344CB8AC3E}">
        <p14:creationId xmlns:p14="http://schemas.microsoft.com/office/powerpoint/2010/main" val="39749165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Ventricular Tachycardia</a:t>
            </a:r>
          </a:p>
        </p:txBody>
      </p:sp>
      <p:sp>
        <p:nvSpPr>
          <p:cNvPr id="3" name="Content Placeholder 2"/>
          <p:cNvSpPr>
            <a:spLocks noGrp="1"/>
          </p:cNvSpPr>
          <p:nvPr>
            <p:ph idx="1"/>
          </p:nvPr>
        </p:nvSpPr>
        <p:spPr>
          <a:noFill/>
        </p:spPr>
        <p:txBody>
          <a:bodyPr/>
          <a:lstStyle/>
          <a:p>
            <a:r>
              <a:rPr lang="en-US" dirty="0"/>
              <a:t>Sustained Monomorphic Ventricular Tachycardia </a:t>
            </a:r>
          </a:p>
          <a:p>
            <a:pPr lvl="1">
              <a:buFont typeface="Arial"/>
              <a:buChar char="•"/>
            </a:pPr>
            <a:r>
              <a:rPr lang="en-US" dirty="0"/>
              <a:t>Unstable = Cardioversion and ACLS</a:t>
            </a:r>
          </a:p>
          <a:p>
            <a:pPr lvl="1">
              <a:buFont typeface="Arial"/>
              <a:buChar char="•"/>
            </a:pPr>
            <a:r>
              <a:rPr lang="en-US" dirty="0"/>
              <a:t>Stable </a:t>
            </a:r>
          </a:p>
          <a:p>
            <a:pPr lvl="2"/>
            <a:r>
              <a:rPr lang="en-US" dirty="0"/>
              <a:t>Related to structural heart disease</a:t>
            </a:r>
          </a:p>
          <a:p>
            <a:pPr lvl="3"/>
            <a:r>
              <a:rPr lang="en-US" dirty="0"/>
              <a:t>Amiodarone then cardioversion if not terminated</a:t>
            </a:r>
          </a:p>
          <a:p>
            <a:pPr lvl="2"/>
            <a:r>
              <a:rPr lang="en-US" dirty="0"/>
              <a:t>Idiopathic </a:t>
            </a:r>
          </a:p>
          <a:p>
            <a:pPr lvl="3"/>
            <a:r>
              <a:rPr lang="en-US" dirty="0"/>
              <a:t>Verapamil if history of verapamil sensitive VT</a:t>
            </a:r>
          </a:p>
          <a:p>
            <a:pPr lvl="3"/>
            <a:r>
              <a:rPr lang="en-US" dirty="0" smtClean="0"/>
              <a:t>β-blockers </a:t>
            </a:r>
            <a:r>
              <a:rPr lang="en-US" dirty="0"/>
              <a:t>for outflow track VT</a:t>
            </a:r>
          </a:p>
          <a:p>
            <a:r>
              <a:rPr lang="en-US" dirty="0" smtClean="0"/>
              <a:t>Cardiology consult for further support</a:t>
            </a:r>
            <a:endParaRPr lang="en-US" dirty="0"/>
          </a:p>
          <a:p>
            <a:pPr marL="457200" lvl="1" indent="0">
              <a:buNone/>
            </a:pPr>
            <a:r>
              <a:rPr lang="en-US" dirty="0"/>
              <a:t>  </a:t>
            </a:r>
          </a:p>
        </p:txBody>
      </p:sp>
    </p:spTree>
    <p:extLst>
      <p:ext uri="{BB962C8B-B14F-4D97-AF65-F5344CB8AC3E}">
        <p14:creationId xmlns:p14="http://schemas.microsoft.com/office/powerpoint/2010/main" val="38375383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Coronary Syndrome</a:t>
            </a:r>
            <a:endParaRPr lang="en-US" dirty="0"/>
          </a:p>
        </p:txBody>
      </p:sp>
      <p:sp>
        <p:nvSpPr>
          <p:cNvPr id="3" name="Content Placeholder 2"/>
          <p:cNvSpPr>
            <a:spLocks noGrp="1"/>
          </p:cNvSpPr>
          <p:nvPr>
            <p:ph idx="1"/>
          </p:nvPr>
        </p:nvSpPr>
        <p:spPr/>
        <p:txBody>
          <a:bodyPr/>
          <a:lstStyle/>
          <a:p>
            <a:pPr eaLnBrk="0" hangingPunct="0">
              <a:spcAft>
                <a:spcPct val="25000"/>
              </a:spcAft>
              <a:buClr>
                <a:schemeClr val="tx2"/>
              </a:buClr>
              <a:buFont typeface="Symbol" pitchFamily="18" charset="2"/>
              <a:buNone/>
              <a:tabLst>
                <a:tab pos="1889125" algn="l"/>
              </a:tabLst>
            </a:pPr>
            <a:r>
              <a:rPr lang="en-US" dirty="0" smtClean="0">
                <a:solidFill>
                  <a:srgbClr val="000000"/>
                </a:solidFill>
              </a:rPr>
              <a:t>Constellation </a:t>
            </a:r>
            <a:r>
              <a:rPr lang="en-US" dirty="0">
                <a:solidFill>
                  <a:srgbClr val="000000"/>
                </a:solidFill>
              </a:rPr>
              <a:t>of clinical symptoms compatible with acute myocardial ischemia</a:t>
            </a:r>
          </a:p>
          <a:p>
            <a:pPr lvl="1" eaLnBrk="0" hangingPunct="0">
              <a:spcAft>
                <a:spcPct val="25000"/>
              </a:spcAft>
              <a:buClr>
                <a:schemeClr val="tx2"/>
              </a:buClr>
              <a:buFont typeface="Arial"/>
              <a:buChar char="•"/>
              <a:tabLst>
                <a:tab pos="1889125" algn="l"/>
              </a:tabLst>
            </a:pPr>
            <a:r>
              <a:rPr lang="en-US" dirty="0">
                <a:solidFill>
                  <a:srgbClr val="000000"/>
                </a:solidFill>
              </a:rPr>
              <a:t>ST-segment elevation MI (STEMI): coronary occlusion resulting in </a:t>
            </a:r>
            <a:r>
              <a:rPr lang="en-US" dirty="0" err="1">
                <a:solidFill>
                  <a:srgbClr val="000000"/>
                </a:solidFill>
              </a:rPr>
              <a:t>transmural</a:t>
            </a:r>
            <a:r>
              <a:rPr lang="en-US" dirty="0">
                <a:solidFill>
                  <a:srgbClr val="000000"/>
                </a:solidFill>
              </a:rPr>
              <a:t> ischemia</a:t>
            </a:r>
          </a:p>
          <a:p>
            <a:pPr lvl="1" eaLnBrk="0" hangingPunct="0">
              <a:spcAft>
                <a:spcPct val="25000"/>
              </a:spcAft>
              <a:buClr>
                <a:schemeClr val="tx2"/>
              </a:buClr>
              <a:buFont typeface="Arial"/>
              <a:buChar char="•"/>
              <a:tabLst>
                <a:tab pos="1889125" algn="l"/>
              </a:tabLst>
            </a:pPr>
            <a:r>
              <a:rPr lang="en-US" dirty="0">
                <a:solidFill>
                  <a:srgbClr val="000000"/>
                </a:solidFill>
              </a:rPr>
              <a:t>non-ST-segment elevation MI (NSTEMI): Partial coronary obstruction resulting in </a:t>
            </a:r>
            <a:r>
              <a:rPr lang="en-US" dirty="0" err="1">
                <a:solidFill>
                  <a:srgbClr val="000000"/>
                </a:solidFill>
              </a:rPr>
              <a:t>subendocardial</a:t>
            </a:r>
            <a:r>
              <a:rPr lang="en-US" dirty="0">
                <a:solidFill>
                  <a:srgbClr val="000000"/>
                </a:solidFill>
              </a:rPr>
              <a:t> ischemia</a:t>
            </a:r>
          </a:p>
          <a:p>
            <a:pPr lvl="1" eaLnBrk="0" hangingPunct="0">
              <a:spcAft>
                <a:spcPct val="25000"/>
              </a:spcAft>
              <a:buClr>
                <a:schemeClr val="tx2"/>
              </a:buClr>
              <a:buFont typeface="Arial"/>
              <a:buChar char="•"/>
              <a:tabLst>
                <a:tab pos="1889125" algn="l"/>
              </a:tabLst>
            </a:pPr>
            <a:r>
              <a:rPr lang="en-US" dirty="0">
                <a:solidFill>
                  <a:srgbClr val="000000"/>
                </a:solidFill>
              </a:rPr>
              <a:t>unstable angina: pain at rest or with minimal exertion, crescendo pattern</a:t>
            </a:r>
          </a:p>
          <a:p>
            <a:endParaRPr lang="en-US" dirty="0"/>
          </a:p>
        </p:txBody>
      </p:sp>
    </p:spTree>
    <p:extLst>
      <p:ext uri="{BB962C8B-B14F-4D97-AF65-F5344CB8AC3E}">
        <p14:creationId xmlns:p14="http://schemas.microsoft.com/office/powerpoint/2010/main" val="31884305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Measures for MI</a:t>
            </a:r>
            <a:endParaRPr lang="en-US" dirty="0"/>
          </a:p>
        </p:txBody>
      </p:sp>
      <p:sp>
        <p:nvSpPr>
          <p:cNvPr id="3" name="Content Placeholder 2"/>
          <p:cNvSpPr>
            <a:spLocks noGrp="1"/>
          </p:cNvSpPr>
          <p:nvPr>
            <p:ph idx="1"/>
          </p:nvPr>
        </p:nvSpPr>
        <p:spPr/>
        <p:txBody>
          <a:bodyPr/>
          <a:lstStyle/>
          <a:p>
            <a:pPr>
              <a:buFont typeface="Wingdings" charset="2"/>
              <a:buChar char="§"/>
            </a:pPr>
            <a:r>
              <a:rPr lang="en-US" sz="2800" dirty="0"/>
              <a:t>Optimize oxygen </a:t>
            </a:r>
            <a:r>
              <a:rPr lang="en-US" sz="2800" dirty="0" smtClean="0"/>
              <a:t>delivery</a:t>
            </a:r>
          </a:p>
          <a:p>
            <a:pPr>
              <a:buFont typeface="Wingdings" charset="2"/>
              <a:buChar char="§"/>
            </a:pPr>
            <a:r>
              <a:rPr lang="en-US" sz="2800" dirty="0" smtClean="0"/>
              <a:t>Obtain EKG, ensure electrolytes are within normal limits</a:t>
            </a:r>
          </a:p>
          <a:p>
            <a:pPr>
              <a:buFont typeface="Wingdings" charset="2"/>
              <a:buChar char="§"/>
            </a:pPr>
            <a:r>
              <a:rPr lang="en-US" sz="2800" dirty="0" smtClean="0"/>
              <a:t>Decrease cardiac workload</a:t>
            </a:r>
          </a:p>
          <a:p>
            <a:pPr lvl="1">
              <a:buFont typeface="Arial"/>
              <a:buChar char="•"/>
            </a:pPr>
            <a:r>
              <a:rPr lang="en-US" sz="2400" dirty="0" smtClean="0"/>
              <a:t>β-blocker to decrease cardiac wall stress and heart rate</a:t>
            </a:r>
          </a:p>
          <a:p>
            <a:pPr lvl="1">
              <a:buFont typeface="Arial"/>
              <a:buChar char="•"/>
            </a:pPr>
            <a:r>
              <a:rPr lang="en-US" sz="2400" dirty="0" smtClean="0"/>
              <a:t>Make sure the patient is adequately resuscitated as decrease in heart rate may result in decreased cardiac output in the setting of </a:t>
            </a:r>
            <a:r>
              <a:rPr lang="en-US" sz="2400" dirty="0" err="1" smtClean="0"/>
              <a:t>hypovolemia</a:t>
            </a:r>
            <a:endParaRPr lang="en-US" sz="2400" dirty="0" smtClean="0"/>
          </a:p>
          <a:p>
            <a:pPr>
              <a:buFont typeface="Wingdings" charset="2"/>
              <a:buChar char="§"/>
            </a:pPr>
            <a:r>
              <a:rPr lang="en-US" sz="2800" dirty="0"/>
              <a:t>Serial troponin levels</a:t>
            </a:r>
          </a:p>
          <a:p>
            <a:pPr>
              <a:buFont typeface="Wingdings" charset="2"/>
              <a:buChar char="§"/>
            </a:pPr>
            <a:r>
              <a:rPr lang="en-US" sz="2800" dirty="0" smtClean="0"/>
              <a:t>Echocardiogram</a:t>
            </a:r>
            <a:endParaRPr lang="en-US" sz="2800" dirty="0"/>
          </a:p>
          <a:p>
            <a:pPr>
              <a:buFont typeface="Wingdings" charset="2"/>
              <a:buChar char="§"/>
            </a:pPr>
            <a:endParaRPr lang="en-US" sz="2800" dirty="0"/>
          </a:p>
        </p:txBody>
      </p:sp>
    </p:spTree>
    <p:extLst>
      <p:ext uri="{BB962C8B-B14F-4D97-AF65-F5344CB8AC3E}">
        <p14:creationId xmlns:p14="http://schemas.microsoft.com/office/powerpoint/2010/main" val="11662970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STEMI</a:t>
            </a:r>
            <a:endParaRPr lang="en-US" dirty="0"/>
          </a:p>
        </p:txBody>
      </p:sp>
      <p:sp>
        <p:nvSpPr>
          <p:cNvPr id="3" name="Content Placeholder 2"/>
          <p:cNvSpPr>
            <a:spLocks noGrp="1"/>
          </p:cNvSpPr>
          <p:nvPr>
            <p:ph idx="1"/>
          </p:nvPr>
        </p:nvSpPr>
        <p:spPr>
          <a:xfrm>
            <a:off x="430177" y="1791482"/>
            <a:ext cx="8229600" cy="2815420"/>
          </a:xfrm>
        </p:spPr>
        <p:txBody>
          <a:bodyPr/>
          <a:lstStyle/>
          <a:p>
            <a:r>
              <a:rPr lang="en-US" dirty="0" smtClean="0"/>
              <a:t>Percutaneous coronary intervention</a:t>
            </a:r>
          </a:p>
          <a:p>
            <a:r>
              <a:rPr lang="en-US" dirty="0" smtClean="0"/>
              <a:t>Fibrinolytic therapy for cases where PCI cannot be performed in a timely fashion</a:t>
            </a:r>
            <a:endParaRPr lang="en-US" dirty="0"/>
          </a:p>
        </p:txBody>
      </p:sp>
    </p:spTree>
    <p:extLst>
      <p:ext uri="{BB962C8B-B14F-4D97-AF65-F5344CB8AC3E}">
        <p14:creationId xmlns:p14="http://schemas.microsoft.com/office/powerpoint/2010/main" val="23880124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Treatment of NSTEMI/UA</a:t>
            </a:r>
            <a:endParaRPr lang="en-US" sz="3200" dirty="0">
              <a:solidFill>
                <a:srgbClr val="000000"/>
              </a:solidFill>
            </a:endParaRPr>
          </a:p>
        </p:txBody>
      </p:sp>
      <p:sp>
        <p:nvSpPr>
          <p:cNvPr id="3" name="Content Placeholder 2"/>
          <p:cNvSpPr>
            <a:spLocks noGrp="1"/>
          </p:cNvSpPr>
          <p:nvPr>
            <p:ph idx="1"/>
          </p:nvPr>
        </p:nvSpPr>
        <p:spPr/>
        <p:txBody>
          <a:bodyPr anchor="ctr"/>
          <a:lstStyle/>
          <a:p>
            <a:r>
              <a:rPr lang="en-US" dirty="0">
                <a:solidFill>
                  <a:srgbClr val="000000"/>
                </a:solidFill>
              </a:rPr>
              <a:t>A</a:t>
            </a:r>
            <a:r>
              <a:rPr lang="en-US" dirty="0" smtClean="0">
                <a:solidFill>
                  <a:srgbClr val="000000"/>
                </a:solidFill>
              </a:rPr>
              <a:t>ntiplatelet therapy</a:t>
            </a:r>
          </a:p>
          <a:p>
            <a:pPr lvl="1">
              <a:buFont typeface="Arial"/>
              <a:buChar char="•"/>
            </a:pPr>
            <a:r>
              <a:rPr lang="en-US" dirty="0" smtClean="0">
                <a:solidFill>
                  <a:srgbClr val="000000"/>
                </a:solidFill>
              </a:rPr>
              <a:t>aspirin</a:t>
            </a:r>
          </a:p>
          <a:p>
            <a:pPr lvl="1">
              <a:buFont typeface="Arial"/>
              <a:buChar char="•"/>
            </a:pPr>
            <a:r>
              <a:rPr lang="en-US" dirty="0" err="1" smtClean="0">
                <a:solidFill>
                  <a:srgbClr val="000000"/>
                </a:solidFill>
              </a:rPr>
              <a:t>clopidogrel</a:t>
            </a:r>
            <a:endParaRPr lang="en-US" dirty="0" smtClean="0">
              <a:solidFill>
                <a:srgbClr val="000000"/>
              </a:solidFill>
            </a:endParaRPr>
          </a:p>
          <a:p>
            <a:pPr lvl="1">
              <a:buFont typeface="Arial"/>
              <a:buChar char="•"/>
            </a:pPr>
            <a:r>
              <a:rPr lang="en-US" dirty="0" smtClean="0">
                <a:solidFill>
                  <a:srgbClr val="000000"/>
                </a:solidFill>
              </a:rPr>
              <a:t>glycoprotein 2b/3a inhibitors</a:t>
            </a:r>
          </a:p>
          <a:p>
            <a:r>
              <a:rPr lang="en-US" dirty="0" err="1" smtClean="0">
                <a:solidFill>
                  <a:srgbClr val="000000"/>
                </a:solidFill>
              </a:rPr>
              <a:t>β</a:t>
            </a:r>
            <a:r>
              <a:rPr lang="en-US" dirty="0" smtClean="0">
                <a:solidFill>
                  <a:srgbClr val="000000"/>
                </a:solidFill>
              </a:rPr>
              <a:t>-blockers,  </a:t>
            </a:r>
            <a:r>
              <a:rPr lang="en-US" dirty="0" err="1" smtClean="0">
                <a:solidFill>
                  <a:srgbClr val="000000"/>
                </a:solidFill>
              </a:rPr>
              <a:t>ACEIs</a:t>
            </a:r>
            <a:r>
              <a:rPr lang="en-US" dirty="0" smtClean="0">
                <a:solidFill>
                  <a:srgbClr val="000000"/>
                </a:solidFill>
              </a:rPr>
              <a:t>,  </a:t>
            </a:r>
            <a:r>
              <a:rPr lang="en-US" dirty="0" err="1" smtClean="0">
                <a:solidFill>
                  <a:srgbClr val="000000"/>
                </a:solidFill>
              </a:rPr>
              <a:t>statins</a:t>
            </a:r>
            <a:endParaRPr lang="en-US" dirty="0" smtClean="0">
              <a:solidFill>
                <a:srgbClr val="000000"/>
              </a:solidFill>
            </a:endParaRPr>
          </a:p>
          <a:p>
            <a:r>
              <a:rPr lang="en-US" dirty="0" smtClean="0">
                <a:solidFill>
                  <a:srgbClr val="000000"/>
                </a:solidFill>
              </a:rPr>
              <a:t>Avoid </a:t>
            </a:r>
            <a:r>
              <a:rPr lang="en-US" dirty="0">
                <a:solidFill>
                  <a:srgbClr val="000000"/>
                </a:solidFill>
              </a:rPr>
              <a:t>c</a:t>
            </a:r>
            <a:r>
              <a:rPr lang="en-US" dirty="0" smtClean="0">
                <a:solidFill>
                  <a:srgbClr val="000000"/>
                </a:solidFill>
              </a:rPr>
              <a:t>alcium channel blockers in the acute setting</a:t>
            </a:r>
          </a:p>
          <a:p>
            <a:endParaRPr lang="en-US" dirty="0">
              <a:solidFill>
                <a:srgbClr val="000000"/>
              </a:solidFill>
            </a:endParaRPr>
          </a:p>
        </p:txBody>
      </p:sp>
    </p:spTree>
    <p:extLst>
      <p:ext uri="{BB962C8B-B14F-4D97-AF65-F5344CB8AC3E}">
        <p14:creationId xmlns:p14="http://schemas.microsoft.com/office/powerpoint/2010/main" val="19561787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350838"/>
            <a:ext cx="7925982" cy="715962"/>
          </a:xfrm>
        </p:spPr>
        <p:txBody>
          <a:bodyPr/>
          <a:lstStyle/>
          <a:p>
            <a:r>
              <a:rPr lang="en-US" dirty="0" smtClean="0"/>
              <a:t>Acute Kidney Injury and Renal Failure</a:t>
            </a:r>
            <a:endParaRPr lang="en-US" dirty="0"/>
          </a:p>
        </p:txBody>
      </p:sp>
      <p:pic>
        <p:nvPicPr>
          <p:cNvPr id="2" name="Content Placeholder 1"/>
          <p:cNvPicPr>
            <a:picLocks noGrp="1" noChangeAspect="1"/>
          </p:cNvPicPr>
          <p:nvPr>
            <p:ph sz="half" idx="4294967295"/>
          </p:nvPr>
        </p:nvPicPr>
        <p:blipFill>
          <a:blip r:embed="rId2"/>
          <a:srcRect t="9035" b="9035"/>
          <a:stretch>
            <a:fillRect/>
          </a:stretch>
        </p:blipFill>
        <p:spPr>
          <a:xfrm>
            <a:off x="2687870" y="1398389"/>
            <a:ext cx="3657600" cy="4309927"/>
          </a:xfrm>
        </p:spPr>
      </p:pic>
    </p:spTree>
    <p:extLst>
      <p:ext uri="{BB962C8B-B14F-4D97-AF65-F5344CB8AC3E}">
        <p14:creationId xmlns:p14="http://schemas.microsoft.com/office/powerpoint/2010/main" val="19865516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RIFLE Criteria</a:t>
            </a:r>
            <a:endParaRPr lang="en-US" dirty="0"/>
          </a:p>
        </p:txBody>
      </p:sp>
      <p:pic>
        <p:nvPicPr>
          <p:cNvPr id="3" name="Picture 2"/>
          <p:cNvPicPr>
            <a:picLocks noChangeAspect="1"/>
          </p:cNvPicPr>
          <p:nvPr/>
        </p:nvPicPr>
        <p:blipFill rotWithShape="1">
          <a:blip r:embed="rId2"/>
          <a:srcRect t="8256" r="50753" b="5704"/>
          <a:stretch/>
        </p:blipFill>
        <p:spPr>
          <a:xfrm>
            <a:off x="1231900" y="1116693"/>
            <a:ext cx="3787341" cy="4874529"/>
          </a:xfrm>
          <a:prstGeom prst="rect">
            <a:avLst/>
          </a:prstGeom>
        </p:spPr>
      </p:pic>
      <p:sp>
        <p:nvSpPr>
          <p:cNvPr id="4" name="TextBox 3"/>
          <p:cNvSpPr txBox="1"/>
          <p:nvPr/>
        </p:nvSpPr>
        <p:spPr>
          <a:xfrm>
            <a:off x="4561984" y="5264091"/>
            <a:ext cx="3536081" cy="584776"/>
          </a:xfrm>
          <a:prstGeom prst="rect">
            <a:avLst/>
          </a:prstGeom>
          <a:noFill/>
        </p:spPr>
        <p:txBody>
          <a:bodyPr wrap="square" rtlCol="0">
            <a:spAutoFit/>
          </a:bodyPr>
          <a:lstStyle/>
          <a:p>
            <a:r>
              <a:rPr lang="en-US" sz="1600" dirty="0" smtClean="0"/>
              <a:t>Developed by the Acute Dialysis Quality Initiative (ADQI)</a:t>
            </a:r>
            <a:endParaRPr lang="en-US" sz="1600" dirty="0"/>
          </a:p>
        </p:txBody>
      </p:sp>
      <p:sp>
        <p:nvSpPr>
          <p:cNvPr id="5" name="TextBox 4"/>
          <p:cNvSpPr txBox="1"/>
          <p:nvPr/>
        </p:nvSpPr>
        <p:spPr>
          <a:xfrm>
            <a:off x="4648004" y="3890872"/>
            <a:ext cx="4310212" cy="830997"/>
          </a:xfrm>
          <a:prstGeom prst="rect">
            <a:avLst/>
          </a:prstGeom>
          <a:noFill/>
        </p:spPr>
        <p:txBody>
          <a:bodyPr wrap="square" rtlCol="0">
            <a:spAutoFit/>
          </a:bodyPr>
          <a:lstStyle/>
          <a:p>
            <a:r>
              <a:rPr lang="en-US" sz="2400" dirty="0" smtClean="0"/>
              <a:t>Oliguria: urine output less than 0.5 ml/kg/</a:t>
            </a:r>
            <a:r>
              <a:rPr lang="en-US" sz="2400" dirty="0" err="1" smtClean="0"/>
              <a:t>hr</a:t>
            </a:r>
            <a:endParaRPr lang="en-US" sz="2400" dirty="0"/>
          </a:p>
        </p:txBody>
      </p:sp>
    </p:spTree>
    <p:extLst>
      <p:ext uri="{BB962C8B-B14F-4D97-AF65-F5344CB8AC3E}">
        <p14:creationId xmlns:p14="http://schemas.microsoft.com/office/powerpoint/2010/main" val="91609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COVID-19</a:t>
            </a:r>
            <a:endParaRPr lang="en-US" dirty="0">
              <a:solidFill>
                <a:schemeClr val="tx1"/>
              </a:solidFill>
            </a:endParaRPr>
          </a:p>
        </p:txBody>
      </p:sp>
      <p:sp>
        <p:nvSpPr>
          <p:cNvPr id="4" name="Content Placeholder 3"/>
          <p:cNvSpPr>
            <a:spLocks noGrp="1"/>
          </p:cNvSpPr>
          <p:nvPr>
            <p:ph idx="1"/>
          </p:nvPr>
        </p:nvSpPr>
        <p:spPr/>
        <p:txBody>
          <a:bodyPr/>
          <a:lstStyle/>
          <a:p>
            <a:r>
              <a:rPr lang="en-US" dirty="0"/>
              <a:t>Coronavirus disease 2019 (COVID-19) is a respiratory tract infection caused by a newly emergent coronavirus, SARS-CoV-2, that was first recognized in Wuhan, China, in December 2019. </a:t>
            </a:r>
            <a:endParaRPr lang="en-US" dirty="0" smtClean="0"/>
          </a:p>
          <a:p>
            <a:r>
              <a:rPr lang="en-US" dirty="0" smtClean="0"/>
              <a:t>Genetic </a:t>
            </a:r>
            <a:r>
              <a:rPr lang="en-US" dirty="0"/>
              <a:t>sequencing of the virus suggests that SARS-CoV-2 is a </a:t>
            </a:r>
            <a:r>
              <a:rPr lang="en-US" dirty="0" err="1"/>
              <a:t>betacoronavirus</a:t>
            </a:r>
            <a:r>
              <a:rPr lang="en-US" dirty="0"/>
              <a:t> closely linked to the </a:t>
            </a:r>
            <a:r>
              <a:rPr lang="en-US" dirty="0" smtClean="0"/>
              <a:t>SARS.</a:t>
            </a:r>
            <a:endParaRPr lang="en-US" dirty="0"/>
          </a:p>
        </p:txBody>
      </p:sp>
    </p:spTree>
    <p:extLst>
      <p:ext uri="{BB962C8B-B14F-4D97-AF65-F5344CB8AC3E}">
        <p14:creationId xmlns:p14="http://schemas.microsoft.com/office/powerpoint/2010/main" val="6715845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0838"/>
            <a:ext cx="7975600" cy="715962"/>
          </a:xfrm>
        </p:spPr>
        <p:txBody>
          <a:bodyPr/>
          <a:lstStyle/>
          <a:p>
            <a:r>
              <a:rPr lang="en-US" dirty="0" smtClean="0"/>
              <a:t>Acute Kidney Injury Network (AKIN)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19791251"/>
              </p:ext>
            </p:extLst>
          </p:nvPr>
        </p:nvGraphicFramePr>
        <p:xfrm>
          <a:off x="1295400" y="1502924"/>
          <a:ext cx="6502401" cy="4021577"/>
        </p:xfrm>
        <a:graphic>
          <a:graphicData uri="http://schemas.openxmlformats.org/drawingml/2006/table">
            <a:tbl>
              <a:tblPr firstRow="1" bandRow="1">
                <a:tableStyleId>{5940675A-B579-460E-94D1-54222C63F5DA}</a:tableStyleId>
              </a:tblPr>
              <a:tblGrid>
                <a:gridCol w="1070186">
                  <a:extLst>
                    <a:ext uri="{9D8B030D-6E8A-4147-A177-3AD203B41FA5}">
                      <a16:colId xmlns:a16="http://schemas.microsoft.com/office/drawing/2014/main" val="20000"/>
                    </a:ext>
                  </a:extLst>
                </a:gridCol>
                <a:gridCol w="3264748">
                  <a:extLst>
                    <a:ext uri="{9D8B030D-6E8A-4147-A177-3AD203B41FA5}">
                      <a16:colId xmlns:a16="http://schemas.microsoft.com/office/drawing/2014/main" val="20001"/>
                    </a:ext>
                  </a:extLst>
                </a:gridCol>
                <a:gridCol w="2167467">
                  <a:extLst>
                    <a:ext uri="{9D8B030D-6E8A-4147-A177-3AD203B41FA5}">
                      <a16:colId xmlns:a16="http://schemas.microsoft.com/office/drawing/2014/main" val="20002"/>
                    </a:ext>
                  </a:extLst>
                </a:gridCol>
              </a:tblGrid>
              <a:tr h="432070">
                <a:tc>
                  <a:txBody>
                    <a:bodyPr/>
                    <a:lstStyle/>
                    <a:p>
                      <a:r>
                        <a:rPr lang="en-US" sz="2000" dirty="0" smtClean="0"/>
                        <a:t>Stage</a:t>
                      </a:r>
                      <a:endParaRPr lang="en-US" sz="2000" b="0" dirty="0"/>
                    </a:p>
                  </a:txBody>
                  <a:tcPr marL="68580" marR="68580"/>
                </a:tc>
                <a:tc>
                  <a:txBody>
                    <a:bodyPr/>
                    <a:lstStyle/>
                    <a:p>
                      <a:r>
                        <a:rPr lang="en-US" sz="2000" dirty="0" smtClean="0"/>
                        <a:t>Serum </a:t>
                      </a:r>
                      <a:r>
                        <a:rPr lang="en-US" sz="2000" dirty="0" err="1" smtClean="0"/>
                        <a:t>Creatinine</a:t>
                      </a:r>
                      <a:endParaRPr lang="en-US" sz="2000" b="0" dirty="0"/>
                    </a:p>
                  </a:txBody>
                  <a:tcPr marL="68580" marR="68580"/>
                </a:tc>
                <a:tc>
                  <a:txBody>
                    <a:bodyPr/>
                    <a:lstStyle/>
                    <a:p>
                      <a:r>
                        <a:rPr lang="en-US" sz="2000" dirty="0" smtClean="0"/>
                        <a:t>Urine Output</a:t>
                      </a:r>
                      <a:endParaRPr lang="en-US" sz="2000" b="0" dirty="0"/>
                    </a:p>
                  </a:txBody>
                  <a:tcPr marL="68580" marR="68580"/>
                </a:tc>
                <a:extLst>
                  <a:ext uri="{0D108BD9-81ED-4DB2-BD59-A6C34878D82A}">
                    <a16:rowId xmlns:a16="http://schemas.microsoft.com/office/drawing/2014/main" val="10000"/>
                  </a:ext>
                </a:extLst>
              </a:tr>
              <a:tr h="997085">
                <a:tc>
                  <a:txBody>
                    <a:bodyPr/>
                    <a:lstStyle/>
                    <a:p>
                      <a:pPr algn="ctr"/>
                      <a:r>
                        <a:rPr lang="en-US" dirty="0" smtClean="0"/>
                        <a:t>1</a:t>
                      </a:r>
                      <a:endParaRPr lang="en-US" dirty="0"/>
                    </a:p>
                  </a:txBody>
                  <a:tcPr marL="68580" marR="68580"/>
                </a:tc>
                <a:tc>
                  <a:txBody>
                    <a:bodyPr/>
                    <a:lstStyle/>
                    <a:p>
                      <a:r>
                        <a:rPr lang="en-US" dirty="0" smtClean="0"/>
                        <a:t>1.5-1.9 times</a:t>
                      </a:r>
                      <a:r>
                        <a:rPr lang="en-US" baseline="0" dirty="0" smtClean="0"/>
                        <a:t> baseline</a:t>
                      </a:r>
                    </a:p>
                    <a:p>
                      <a:r>
                        <a:rPr lang="en-US" baseline="0" dirty="0" smtClean="0"/>
                        <a:t>OR</a:t>
                      </a:r>
                    </a:p>
                    <a:p>
                      <a:r>
                        <a:rPr lang="en-US" baseline="0" dirty="0" smtClean="0"/>
                        <a:t>≥0.3 mg/dl increase</a:t>
                      </a:r>
                      <a:endParaRPr lang="en-US" dirty="0"/>
                    </a:p>
                  </a:txBody>
                  <a:tcPr marL="68580" marR="68580"/>
                </a:tc>
                <a:tc>
                  <a:txBody>
                    <a:bodyPr/>
                    <a:lstStyle/>
                    <a:p>
                      <a:r>
                        <a:rPr lang="en-US" dirty="0" smtClean="0"/>
                        <a:t>&lt;0.5 ml/kg/</a:t>
                      </a:r>
                      <a:r>
                        <a:rPr lang="en-US" dirty="0" err="1" smtClean="0"/>
                        <a:t>hr</a:t>
                      </a:r>
                      <a:r>
                        <a:rPr lang="en-US" dirty="0" smtClean="0"/>
                        <a:t> for 6-12 hours</a:t>
                      </a:r>
                      <a:endParaRPr lang="en-US" dirty="0"/>
                    </a:p>
                  </a:txBody>
                  <a:tcPr marL="68580" marR="68580"/>
                </a:tc>
                <a:extLst>
                  <a:ext uri="{0D108BD9-81ED-4DB2-BD59-A6C34878D82A}">
                    <a16:rowId xmlns:a16="http://schemas.microsoft.com/office/drawing/2014/main" val="10001"/>
                  </a:ext>
                </a:extLst>
              </a:tr>
              <a:tr h="697960">
                <a:tc>
                  <a:txBody>
                    <a:bodyPr/>
                    <a:lstStyle/>
                    <a:p>
                      <a:pPr algn="ctr"/>
                      <a:r>
                        <a:rPr lang="en-US" dirty="0" smtClean="0"/>
                        <a:t>2</a:t>
                      </a:r>
                      <a:endParaRPr lang="en-US" dirty="0"/>
                    </a:p>
                  </a:txBody>
                  <a:tcPr marL="68580" marR="68580"/>
                </a:tc>
                <a:tc>
                  <a:txBody>
                    <a:bodyPr/>
                    <a:lstStyle/>
                    <a:p>
                      <a:r>
                        <a:rPr lang="en-US" dirty="0" smtClean="0"/>
                        <a:t>2.0-2.9 times baseline</a:t>
                      </a:r>
                      <a:endParaRPr lang="en-US" dirty="0"/>
                    </a:p>
                  </a:txBody>
                  <a:tcPr marL="68580" marR="68580"/>
                </a:tc>
                <a:tc>
                  <a:txBody>
                    <a:bodyPr/>
                    <a:lstStyle/>
                    <a:p>
                      <a:r>
                        <a:rPr lang="en-US" dirty="0" smtClean="0"/>
                        <a:t>&lt;0.5 ml/kg/</a:t>
                      </a:r>
                      <a:r>
                        <a:rPr lang="en-US" dirty="0" err="1" smtClean="0"/>
                        <a:t>hr</a:t>
                      </a:r>
                      <a:r>
                        <a:rPr lang="en-US" baseline="0" dirty="0" smtClean="0"/>
                        <a:t> for ≥12 hours</a:t>
                      </a:r>
                      <a:endParaRPr lang="en-US" dirty="0"/>
                    </a:p>
                  </a:txBody>
                  <a:tcPr marL="68580" marR="68580"/>
                </a:tc>
                <a:extLst>
                  <a:ext uri="{0D108BD9-81ED-4DB2-BD59-A6C34878D82A}">
                    <a16:rowId xmlns:a16="http://schemas.microsoft.com/office/drawing/2014/main" val="10002"/>
                  </a:ext>
                </a:extLst>
              </a:tr>
              <a:tr h="1894462">
                <a:tc>
                  <a:txBody>
                    <a:bodyPr/>
                    <a:lstStyle/>
                    <a:p>
                      <a:pPr algn="ctr"/>
                      <a:r>
                        <a:rPr lang="en-US" dirty="0" smtClean="0"/>
                        <a:t>3</a:t>
                      </a:r>
                      <a:endParaRPr lang="en-US" dirty="0"/>
                    </a:p>
                  </a:txBody>
                  <a:tcPr marL="68580" marR="68580"/>
                </a:tc>
                <a:tc>
                  <a:txBody>
                    <a:bodyPr/>
                    <a:lstStyle/>
                    <a:p>
                      <a:r>
                        <a:rPr lang="en-US" dirty="0" smtClean="0"/>
                        <a:t>3.0 times baseline</a:t>
                      </a:r>
                    </a:p>
                    <a:p>
                      <a:r>
                        <a:rPr lang="en-US" dirty="0" smtClean="0"/>
                        <a:t>OR</a:t>
                      </a:r>
                    </a:p>
                    <a:p>
                      <a:r>
                        <a:rPr lang="en-US" baseline="0" dirty="0" smtClean="0"/>
                        <a:t>Increase to ≥4.0</a:t>
                      </a:r>
                    </a:p>
                    <a:p>
                      <a:r>
                        <a:rPr lang="en-US" baseline="0" dirty="0" smtClean="0"/>
                        <a:t>OR</a:t>
                      </a:r>
                    </a:p>
                    <a:p>
                      <a:r>
                        <a:rPr lang="en-US" baseline="0" dirty="0" smtClean="0"/>
                        <a:t>Initiation of renal replacement therapy</a:t>
                      </a:r>
                      <a:endParaRPr lang="en-US" dirty="0"/>
                    </a:p>
                  </a:txBody>
                  <a:tcPr marL="68580" marR="68580"/>
                </a:tc>
                <a:tc>
                  <a:txBody>
                    <a:bodyPr/>
                    <a:lstStyle/>
                    <a:p>
                      <a:r>
                        <a:rPr lang="en-US" dirty="0" smtClean="0"/>
                        <a:t>&lt;0.3 mg/kg/</a:t>
                      </a:r>
                      <a:r>
                        <a:rPr lang="en-US" dirty="0" err="1" smtClean="0"/>
                        <a:t>hr</a:t>
                      </a:r>
                      <a:r>
                        <a:rPr lang="en-US" dirty="0" smtClean="0"/>
                        <a:t> for ≥24 hours</a:t>
                      </a:r>
                    </a:p>
                    <a:p>
                      <a:r>
                        <a:rPr lang="en-US" dirty="0" smtClean="0"/>
                        <a:t>OR</a:t>
                      </a:r>
                    </a:p>
                    <a:p>
                      <a:r>
                        <a:rPr lang="en-US" dirty="0" smtClean="0"/>
                        <a:t>Anuria for ≥12 hours</a:t>
                      </a:r>
                      <a:endParaRPr lang="en-US" dirty="0"/>
                    </a:p>
                  </a:txBody>
                  <a:tcPr marL="68580" marR="68580"/>
                </a:tc>
                <a:extLst>
                  <a:ext uri="{0D108BD9-81ED-4DB2-BD59-A6C34878D82A}">
                    <a16:rowId xmlns:a16="http://schemas.microsoft.com/office/drawing/2014/main" val="10003"/>
                  </a:ext>
                </a:extLst>
              </a:tr>
            </a:tbl>
          </a:graphicData>
        </a:graphic>
      </p:graphicFrame>
      <p:sp>
        <p:nvSpPr>
          <p:cNvPr id="5" name="TextBox 4"/>
          <p:cNvSpPr txBox="1"/>
          <p:nvPr/>
        </p:nvSpPr>
        <p:spPr>
          <a:xfrm>
            <a:off x="5054600" y="5650987"/>
            <a:ext cx="3798935" cy="307777"/>
          </a:xfrm>
          <a:prstGeom prst="rect">
            <a:avLst/>
          </a:prstGeom>
          <a:noFill/>
        </p:spPr>
        <p:txBody>
          <a:bodyPr wrap="square" rtlCol="0">
            <a:spAutoFit/>
          </a:bodyPr>
          <a:lstStyle/>
          <a:p>
            <a:r>
              <a:rPr lang="en-US" sz="1400" dirty="0" smtClean="0"/>
              <a:t>Kidney International </a:t>
            </a:r>
            <a:r>
              <a:rPr lang="en-US" sz="1400" dirty="0" err="1" smtClean="0"/>
              <a:t>Suppl</a:t>
            </a:r>
            <a:r>
              <a:rPr lang="en-US" sz="1400" dirty="0" smtClean="0"/>
              <a:t> 2012; 2(1) </a:t>
            </a:r>
            <a:endParaRPr lang="en-US" sz="1400" dirty="0"/>
          </a:p>
        </p:txBody>
      </p:sp>
    </p:spTree>
    <p:extLst>
      <p:ext uri="{BB962C8B-B14F-4D97-AF65-F5344CB8AC3E}">
        <p14:creationId xmlns:p14="http://schemas.microsoft.com/office/powerpoint/2010/main" val="15202744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350838"/>
            <a:ext cx="7874000" cy="715962"/>
          </a:xfrm>
        </p:spPr>
        <p:txBody>
          <a:bodyPr/>
          <a:lstStyle/>
          <a:p>
            <a:r>
              <a:rPr lang="en-US" dirty="0" smtClean="0"/>
              <a:t>Acute Kidney Injury Network (AKIN)</a:t>
            </a:r>
            <a:endParaRPr lang="en-US" dirty="0"/>
          </a:p>
        </p:txBody>
      </p:sp>
      <p:sp>
        <p:nvSpPr>
          <p:cNvPr id="6" name="Content Placeholder 5"/>
          <p:cNvSpPr>
            <a:spLocks noGrp="1"/>
          </p:cNvSpPr>
          <p:nvPr>
            <p:ph idx="1"/>
          </p:nvPr>
        </p:nvSpPr>
        <p:spPr>
          <a:xfrm>
            <a:off x="495300" y="1803403"/>
            <a:ext cx="8229600" cy="3289298"/>
          </a:xfrm>
        </p:spPr>
        <p:txBody>
          <a:bodyPr/>
          <a:lstStyle/>
          <a:p>
            <a:pPr>
              <a:buFont typeface="Wingdings" charset="2"/>
              <a:buChar char="§"/>
            </a:pPr>
            <a:r>
              <a:rPr lang="en-US" dirty="0"/>
              <a:t>Does not require known historical </a:t>
            </a:r>
            <a:r>
              <a:rPr lang="en-US" dirty="0" err="1"/>
              <a:t>creatinine</a:t>
            </a:r>
            <a:r>
              <a:rPr lang="en-US" dirty="0"/>
              <a:t> </a:t>
            </a:r>
          </a:p>
          <a:p>
            <a:pPr>
              <a:buFont typeface="Wingdings" charset="2"/>
              <a:buChar char="§"/>
            </a:pPr>
            <a:r>
              <a:rPr lang="en-US" dirty="0"/>
              <a:t>Only considered after adequate volume resuscitation</a:t>
            </a:r>
          </a:p>
          <a:p>
            <a:pPr>
              <a:buFont typeface="Wingdings" charset="2"/>
              <a:buChar char="§"/>
            </a:pPr>
            <a:r>
              <a:rPr lang="en-US" dirty="0"/>
              <a:t>Post-renal obstruction has been ruled out</a:t>
            </a:r>
          </a:p>
          <a:p>
            <a:endParaRPr lang="en-US" dirty="0"/>
          </a:p>
        </p:txBody>
      </p:sp>
      <p:sp>
        <p:nvSpPr>
          <p:cNvPr id="5" name="TextBox 4"/>
          <p:cNvSpPr txBox="1"/>
          <p:nvPr/>
        </p:nvSpPr>
        <p:spPr>
          <a:xfrm>
            <a:off x="4964065" y="5625587"/>
            <a:ext cx="3875135" cy="307777"/>
          </a:xfrm>
          <a:prstGeom prst="rect">
            <a:avLst/>
          </a:prstGeom>
          <a:noFill/>
        </p:spPr>
        <p:txBody>
          <a:bodyPr wrap="square" rtlCol="0">
            <a:spAutoFit/>
          </a:bodyPr>
          <a:lstStyle/>
          <a:p>
            <a:r>
              <a:rPr lang="en-US" sz="1400" dirty="0" smtClean="0"/>
              <a:t>Kidney International </a:t>
            </a:r>
            <a:r>
              <a:rPr lang="en-US" sz="1400" dirty="0" err="1" smtClean="0"/>
              <a:t>Suppl</a:t>
            </a:r>
            <a:r>
              <a:rPr lang="en-US" sz="1400" dirty="0" smtClean="0"/>
              <a:t> 2012; 2(1) </a:t>
            </a:r>
            <a:endParaRPr lang="en-US" sz="1400" dirty="0"/>
          </a:p>
        </p:txBody>
      </p:sp>
    </p:spTree>
    <p:extLst>
      <p:ext uri="{BB962C8B-B14F-4D97-AF65-F5344CB8AC3E}">
        <p14:creationId xmlns:p14="http://schemas.microsoft.com/office/powerpoint/2010/main" val="6477206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rPr>
              <a:t>Pre-Renal AKI</a:t>
            </a:r>
            <a:endParaRPr lang="en-US" sz="4000" dirty="0">
              <a:solidFill>
                <a:schemeClr val="tx1"/>
              </a:solidFill>
            </a:endParaRPr>
          </a:p>
        </p:txBody>
      </p:sp>
      <p:sp>
        <p:nvSpPr>
          <p:cNvPr id="3" name="Content Placeholder 2"/>
          <p:cNvSpPr>
            <a:spLocks noGrp="1"/>
          </p:cNvSpPr>
          <p:nvPr>
            <p:ph idx="1"/>
          </p:nvPr>
        </p:nvSpPr>
        <p:spPr/>
        <p:txBody>
          <a:bodyPr/>
          <a:lstStyle/>
          <a:p>
            <a:pPr marL="82550" indent="0">
              <a:buNone/>
            </a:pPr>
            <a:r>
              <a:rPr lang="en-US" dirty="0" smtClean="0"/>
              <a:t>Intravascular volume depletion</a:t>
            </a:r>
          </a:p>
          <a:p>
            <a:pPr marL="82550" indent="0">
              <a:buNone/>
            </a:pPr>
            <a:r>
              <a:rPr lang="en-US" dirty="0" smtClean="0"/>
              <a:t>Decreased effective volume</a:t>
            </a:r>
          </a:p>
          <a:p>
            <a:r>
              <a:rPr lang="en-US" dirty="0" smtClean="0">
                <a:solidFill>
                  <a:srgbClr val="000000"/>
                </a:solidFill>
              </a:rPr>
              <a:t>CHF</a:t>
            </a:r>
          </a:p>
          <a:p>
            <a:r>
              <a:rPr lang="en-US" dirty="0" smtClean="0">
                <a:solidFill>
                  <a:srgbClr val="000000"/>
                </a:solidFill>
              </a:rPr>
              <a:t>Hypovolemia and dehydration</a:t>
            </a:r>
          </a:p>
          <a:p>
            <a:r>
              <a:rPr lang="en-US" dirty="0" smtClean="0">
                <a:solidFill>
                  <a:srgbClr val="000000"/>
                </a:solidFill>
              </a:rPr>
              <a:t>Cirrhosis</a:t>
            </a:r>
          </a:p>
          <a:p>
            <a:r>
              <a:rPr lang="en-US" dirty="0" smtClean="0">
                <a:solidFill>
                  <a:srgbClr val="000000"/>
                </a:solidFill>
              </a:rPr>
              <a:t>Early sepsis</a:t>
            </a:r>
          </a:p>
          <a:p>
            <a:r>
              <a:rPr lang="en-US" dirty="0" smtClean="0">
                <a:solidFill>
                  <a:srgbClr val="000000"/>
                </a:solidFill>
              </a:rPr>
              <a:t>Renal </a:t>
            </a:r>
            <a:r>
              <a:rPr lang="en-US" dirty="0" err="1" smtClean="0">
                <a:solidFill>
                  <a:srgbClr val="000000"/>
                </a:solidFill>
              </a:rPr>
              <a:t>vasocontriction</a:t>
            </a:r>
            <a:endParaRPr lang="en-US" dirty="0" smtClean="0">
              <a:solidFill>
                <a:srgbClr val="000000"/>
              </a:solidFill>
            </a:endParaRPr>
          </a:p>
          <a:p>
            <a:pPr marL="82550" indent="0">
              <a:buNone/>
            </a:pPr>
            <a:r>
              <a:rPr lang="en-US" dirty="0" smtClean="0">
                <a:solidFill>
                  <a:srgbClr val="000000"/>
                </a:solidFill>
              </a:rPr>
              <a:t>Selective ischemia- renal artery stenosis</a:t>
            </a:r>
            <a:endParaRPr lang="en-US" dirty="0">
              <a:solidFill>
                <a:srgbClr val="000000"/>
              </a:solidFill>
            </a:endParaRPr>
          </a:p>
        </p:txBody>
      </p:sp>
    </p:spTree>
    <p:extLst>
      <p:ext uri="{BB962C8B-B14F-4D97-AF65-F5344CB8AC3E}">
        <p14:creationId xmlns:p14="http://schemas.microsoft.com/office/powerpoint/2010/main" val="26992703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000000"/>
                </a:solidFill>
              </a:rPr>
              <a:t>Diagnosis of Pre-Renal AKI</a:t>
            </a:r>
            <a:endParaRPr lang="en-US" dirty="0">
              <a:solidFill>
                <a:srgbClr val="000000"/>
              </a:solidFill>
            </a:endParaRPr>
          </a:p>
        </p:txBody>
      </p:sp>
      <p:sp>
        <p:nvSpPr>
          <p:cNvPr id="33794" name="Content Placeholder 2"/>
          <p:cNvSpPr>
            <a:spLocks noGrp="1"/>
          </p:cNvSpPr>
          <p:nvPr>
            <p:ph idx="1"/>
          </p:nvPr>
        </p:nvSpPr>
        <p:spPr>
          <a:xfrm>
            <a:off x="444370" y="1912664"/>
            <a:ext cx="8229600" cy="2577026"/>
          </a:xfrm>
        </p:spPr>
        <p:txBody>
          <a:bodyPr/>
          <a:lstStyle/>
          <a:p>
            <a:pPr marL="539750" indent="-457200">
              <a:buFont typeface="Wingdings" charset="2"/>
              <a:buChar char="§"/>
            </a:pPr>
            <a:r>
              <a:rPr lang="en-US" dirty="0" smtClean="0">
                <a:solidFill>
                  <a:srgbClr val="000000"/>
                </a:solidFill>
              </a:rPr>
              <a:t>Urine specific gravity &gt; 1.020</a:t>
            </a:r>
          </a:p>
          <a:p>
            <a:pPr marL="539750" indent="-457200">
              <a:buFont typeface="Wingdings" charset="2"/>
              <a:buChar char="§"/>
            </a:pPr>
            <a:r>
              <a:rPr lang="en-US" dirty="0" err="1" smtClean="0">
                <a:solidFill>
                  <a:srgbClr val="000000"/>
                </a:solidFill>
              </a:rPr>
              <a:t>FeNa</a:t>
            </a:r>
            <a:r>
              <a:rPr lang="en-US" dirty="0" smtClean="0">
                <a:solidFill>
                  <a:srgbClr val="000000"/>
                </a:solidFill>
              </a:rPr>
              <a:t> &lt; 1%</a:t>
            </a:r>
          </a:p>
          <a:p>
            <a:pPr marL="539750" indent="-457200">
              <a:buFont typeface="Wingdings" charset="2"/>
              <a:buChar char="§"/>
            </a:pPr>
            <a:r>
              <a:rPr lang="en-US" dirty="0" smtClean="0">
                <a:solidFill>
                  <a:srgbClr val="000000"/>
                </a:solidFill>
              </a:rPr>
              <a:t>Urine </a:t>
            </a:r>
            <a:r>
              <a:rPr lang="en-US" dirty="0" err="1" smtClean="0">
                <a:solidFill>
                  <a:srgbClr val="000000"/>
                </a:solidFill>
              </a:rPr>
              <a:t>osmolarity</a:t>
            </a:r>
            <a:r>
              <a:rPr lang="en-US" dirty="0" smtClean="0">
                <a:solidFill>
                  <a:srgbClr val="000000"/>
                </a:solidFill>
              </a:rPr>
              <a:t> &gt;350</a:t>
            </a:r>
          </a:p>
        </p:txBody>
      </p:sp>
    </p:spTree>
    <p:extLst>
      <p:ext uri="{BB962C8B-B14F-4D97-AF65-F5344CB8AC3E}">
        <p14:creationId xmlns:p14="http://schemas.microsoft.com/office/powerpoint/2010/main" val="34467932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idx="4294967295"/>
          </p:nvPr>
        </p:nvSpPr>
        <p:spPr bwMode="auto">
          <a:xfrm>
            <a:off x="1498600" y="228600"/>
            <a:ext cx="6197600" cy="990600"/>
          </a:xfrm>
          <a:noFill/>
        </p:spPr>
        <p:txBody>
          <a:bodyPr vert="horz" wrap="square" lIns="91440" tIns="45720" rIns="91440" bIns="45720" numCol="1" anchorCtr="0" compatLnSpc="1">
            <a:prstTxWarp prst="textNoShape">
              <a:avLst/>
            </a:prstTxWarp>
          </a:bodyPr>
          <a:lstStyle/>
          <a:p>
            <a:r>
              <a:rPr lang="en-US" sz="3200" dirty="0">
                <a:solidFill>
                  <a:srgbClr val="000000"/>
                </a:solidFill>
              </a:rPr>
              <a:t>Etiology of (intra-renal) AKD</a:t>
            </a:r>
            <a:r>
              <a:rPr lang="en-US" sz="2800" dirty="0">
                <a:solidFill>
                  <a:srgbClr val="000000"/>
                </a:solidFill>
              </a:rPr>
              <a:t/>
            </a:r>
            <a:br>
              <a:rPr lang="en-US" sz="2800" dirty="0">
                <a:solidFill>
                  <a:srgbClr val="000000"/>
                </a:solidFill>
              </a:rPr>
            </a:br>
            <a:r>
              <a:rPr lang="en-US" sz="2200" dirty="0">
                <a:solidFill>
                  <a:srgbClr val="000000"/>
                </a:solidFill>
              </a:rPr>
              <a:t>and Typical* Urinalysis Findings</a:t>
            </a:r>
            <a:endParaRPr lang="en-US" sz="2200" dirty="0" smtClean="0">
              <a:solidFill>
                <a:srgbClr val="000000"/>
              </a:solidFill>
            </a:endParaRPr>
          </a:p>
        </p:txBody>
      </p:sp>
      <p:sp>
        <p:nvSpPr>
          <p:cNvPr id="55299" name="Rectangle 3"/>
          <p:cNvSpPr>
            <a:spLocks noGrp="1"/>
          </p:cNvSpPr>
          <p:nvPr>
            <p:ph type="body" idx="4294967295"/>
          </p:nvPr>
        </p:nvSpPr>
        <p:spPr>
          <a:xfrm>
            <a:off x="744592" y="1345140"/>
            <a:ext cx="7264400" cy="4876800"/>
          </a:xfrm>
        </p:spPr>
        <p:txBody>
          <a:bodyPr/>
          <a:lstStyle/>
          <a:p>
            <a:pPr marL="82550" indent="0">
              <a:lnSpc>
                <a:spcPct val="90000"/>
              </a:lnSpc>
              <a:buClr>
                <a:schemeClr val="tx1"/>
              </a:buClr>
              <a:buNone/>
            </a:pPr>
            <a:r>
              <a:rPr lang="en-US" sz="2400" dirty="0" smtClean="0">
                <a:solidFill>
                  <a:srgbClr val="000000"/>
                </a:solidFill>
              </a:rPr>
              <a:t>Acute Tubular Necrosis (ATN) [~ 90% of AKD cases]</a:t>
            </a:r>
          </a:p>
          <a:p>
            <a:pPr lvl="1">
              <a:lnSpc>
                <a:spcPct val="90000"/>
              </a:lnSpc>
              <a:buClr>
                <a:srgbClr val="006666"/>
              </a:buClr>
              <a:buFontTx/>
              <a:buChar char="•"/>
            </a:pPr>
            <a:r>
              <a:rPr lang="en-US" sz="1800" dirty="0" smtClean="0">
                <a:solidFill>
                  <a:srgbClr val="000000"/>
                </a:solidFill>
              </a:rPr>
              <a:t>urine sediment benign, mild proteinuria/hematuria</a:t>
            </a:r>
          </a:p>
          <a:p>
            <a:pPr lvl="1">
              <a:lnSpc>
                <a:spcPct val="90000"/>
              </a:lnSpc>
              <a:buClr>
                <a:srgbClr val="006666"/>
              </a:buClr>
              <a:buFontTx/>
              <a:buChar char="•"/>
            </a:pPr>
            <a:r>
              <a:rPr lang="en-US" sz="1800" dirty="0" smtClean="0">
                <a:solidFill>
                  <a:srgbClr val="000000"/>
                </a:solidFill>
              </a:rPr>
              <a:t>muddy-brown casts </a:t>
            </a:r>
          </a:p>
          <a:p>
            <a:pPr lvl="1">
              <a:lnSpc>
                <a:spcPct val="90000"/>
              </a:lnSpc>
              <a:buFont typeface="Verdana" pitchFamily="34" charset="0"/>
              <a:buNone/>
            </a:pPr>
            <a:endParaRPr lang="en-US" sz="500" dirty="0" smtClean="0">
              <a:solidFill>
                <a:srgbClr val="000000"/>
              </a:solidFill>
            </a:endParaRPr>
          </a:p>
          <a:p>
            <a:pPr marL="82550" indent="0">
              <a:lnSpc>
                <a:spcPct val="90000"/>
              </a:lnSpc>
              <a:buClr>
                <a:schemeClr val="tx1"/>
              </a:buClr>
              <a:buNone/>
            </a:pPr>
            <a:r>
              <a:rPr lang="en-US" sz="2400" dirty="0" smtClean="0">
                <a:solidFill>
                  <a:srgbClr val="000000"/>
                </a:solidFill>
              </a:rPr>
              <a:t>Allergic Interstitial Nephritis</a:t>
            </a:r>
          </a:p>
          <a:p>
            <a:pPr lvl="1">
              <a:lnSpc>
                <a:spcPct val="90000"/>
              </a:lnSpc>
              <a:buClr>
                <a:srgbClr val="006666"/>
              </a:buClr>
              <a:buFontTx/>
              <a:buChar char="•"/>
            </a:pPr>
            <a:r>
              <a:rPr lang="en-US" sz="1800" dirty="0" smtClean="0">
                <a:solidFill>
                  <a:srgbClr val="000000"/>
                </a:solidFill>
              </a:rPr>
              <a:t>urine </a:t>
            </a:r>
            <a:r>
              <a:rPr lang="en-US" sz="1800" dirty="0" err="1" smtClean="0">
                <a:solidFill>
                  <a:srgbClr val="000000"/>
                </a:solidFill>
              </a:rPr>
              <a:t>eosinophils</a:t>
            </a:r>
            <a:endParaRPr lang="en-US" sz="1800" dirty="0" smtClean="0">
              <a:solidFill>
                <a:srgbClr val="000000"/>
              </a:solidFill>
            </a:endParaRPr>
          </a:p>
          <a:p>
            <a:pPr lvl="1">
              <a:lnSpc>
                <a:spcPct val="90000"/>
              </a:lnSpc>
              <a:buClr>
                <a:srgbClr val="006666"/>
              </a:buClr>
              <a:buFontTx/>
              <a:buChar char="•"/>
            </a:pPr>
            <a:r>
              <a:rPr lang="en-US" sz="1800" dirty="0" smtClean="0">
                <a:solidFill>
                  <a:srgbClr val="000000"/>
                </a:solidFill>
              </a:rPr>
              <a:t>variable urine sediment, proteinuria and hematuria</a:t>
            </a:r>
          </a:p>
          <a:p>
            <a:pPr lvl="1">
              <a:lnSpc>
                <a:spcPct val="90000"/>
              </a:lnSpc>
              <a:buFont typeface="Verdana" pitchFamily="34" charset="0"/>
              <a:buNone/>
            </a:pPr>
            <a:endParaRPr lang="en-US" sz="500" dirty="0" smtClean="0">
              <a:solidFill>
                <a:srgbClr val="000000"/>
              </a:solidFill>
            </a:endParaRPr>
          </a:p>
          <a:p>
            <a:pPr marL="82550" indent="0">
              <a:lnSpc>
                <a:spcPct val="90000"/>
              </a:lnSpc>
              <a:buClr>
                <a:schemeClr val="tx1"/>
              </a:buClr>
              <a:buNone/>
            </a:pPr>
            <a:r>
              <a:rPr lang="en-US" sz="2400" dirty="0" err="1" smtClean="0">
                <a:solidFill>
                  <a:srgbClr val="000000"/>
                </a:solidFill>
              </a:rPr>
              <a:t>Rhabdomyolysis</a:t>
            </a:r>
            <a:endParaRPr lang="en-US" sz="2400" dirty="0" smtClean="0">
              <a:solidFill>
                <a:srgbClr val="000000"/>
              </a:solidFill>
            </a:endParaRPr>
          </a:p>
          <a:p>
            <a:pPr lvl="1">
              <a:lnSpc>
                <a:spcPct val="90000"/>
              </a:lnSpc>
              <a:buClr>
                <a:srgbClr val="006666"/>
              </a:buClr>
              <a:buFontTx/>
              <a:buChar char="•"/>
            </a:pPr>
            <a:r>
              <a:rPr lang="en-US" sz="1800" dirty="0" smtClean="0">
                <a:solidFill>
                  <a:srgbClr val="000000"/>
                </a:solidFill>
              </a:rPr>
              <a:t>brown urine, dip stick (+) blood but RBC (-) by microscopy</a:t>
            </a:r>
          </a:p>
          <a:p>
            <a:pPr lvl="1">
              <a:lnSpc>
                <a:spcPct val="90000"/>
              </a:lnSpc>
              <a:buClr>
                <a:srgbClr val="006666"/>
              </a:buClr>
              <a:buFontTx/>
              <a:buChar char="•"/>
            </a:pPr>
            <a:r>
              <a:rPr lang="en-US" sz="1800" dirty="0" smtClean="0">
                <a:solidFill>
                  <a:srgbClr val="000000"/>
                </a:solidFill>
              </a:rPr>
              <a:t>myoglobin (+)</a:t>
            </a:r>
          </a:p>
          <a:p>
            <a:pPr lvl="1">
              <a:lnSpc>
                <a:spcPct val="90000"/>
              </a:lnSpc>
              <a:buFont typeface="Verdana" pitchFamily="34" charset="0"/>
              <a:buNone/>
            </a:pPr>
            <a:endParaRPr lang="en-US" sz="500" dirty="0" smtClean="0">
              <a:solidFill>
                <a:srgbClr val="000000"/>
              </a:solidFill>
            </a:endParaRPr>
          </a:p>
          <a:p>
            <a:pPr marL="82550" indent="0">
              <a:lnSpc>
                <a:spcPct val="90000"/>
              </a:lnSpc>
              <a:buClr>
                <a:schemeClr val="tx1"/>
              </a:buClr>
              <a:buNone/>
            </a:pPr>
            <a:r>
              <a:rPr lang="en-US" sz="2400" dirty="0" smtClean="0">
                <a:solidFill>
                  <a:srgbClr val="000000"/>
                </a:solidFill>
              </a:rPr>
              <a:t>Glomerulonephritis</a:t>
            </a:r>
          </a:p>
          <a:p>
            <a:pPr lvl="1">
              <a:lnSpc>
                <a:spcPct val="90000"/>
              </a:lnSpc>
              <a:buClr>
                <a:srgbClr val="006666"/>
              </a:buClr>
              <a:buFontTx/>
              <a:buChar char="•"/>
            </a:pPr>
            <a:r>
              <a:rPr lang="en-US" sz="1800" dirty="0" smtClean="0">
                <a:solidFill>
                  <a:srgbClr val="000000"/>
                </a:solidFill>
              </a:rPr>
              <a:t>marked proteinuria</a:t>
            </a:r>
          </a:p>
          <a:p>
            <a:pPr lvl="1">
              <a:lnSpc>
                <a:spcPct val="90000"/>
              </a:lnSpc>
              <a:buClr>
                <a:srgbClr val="006666"/>
              </a:buClr>
              <a:buFontTx/>
              <a:buChar char="•"/>
            </a:pPr>
            <a:r>
              <a:rPr lang="en-US" sz="1800" dirty="0" smtClean="0">
                <a:solidFill>
                  <a:srgbClr val="000000"/>
                </a:solidFill>
              </a:rPr>
              <a:t>RBC casts (highly specific)</a:t>
            </a:r>
          </a:p>
        </p:txBody>
      </p:sp>
      <p:sp>
        <p:nvSpPr>
          <p:cNvPr id="55300" name="Text Box 4"/>
          <p:cNvSpPr txBox="1">
            <a:spLocks noChangeArrowheads="1"/>
          </p:cNvSpPr>
          <p:nvPr/>
        </p:nvSpPr>
        <p:spPr bwMode="auto">
          <a:xfrm>
            <a:off x="5943600" y="5410200"/>
            <a:ext cx="2492375" cy="366713"/>
          </a:xfrm>
          <a:prstGeom prst="rect">
            <a:avLst/>
          </a:prstGeom>
          <a:noFill/>
          <a:ln w="9525">
            <a:noFill/>
            <a:miter lim="800000"/>
            <a:headEnd/>
            <a:tailEnd/>
          </a:ln>
          <a:effectLst/>
        </p:spPr>
        <p:txBody>
          <a:bodyPr wrap="none">
            <a:spAutoFit/>
          </a:bodyPr>
          <a:lstStyle/>
          <a:p>
            <a:r>
              <a:rPr lang="en-US" sz="1200" b="1">
                <a:solidFill>
                  <a:srgbClr val="000000"/>
                </a:solidFill>
                <a:latin typeface="Times New Roman" pitchFamily="18" charset="0"/>
                <a:cs typeface="Arial" charset="0"/>
              </a:rPr>
              <a:t>* urinalysis is often non-diagnostic</a:t>
            </a:r>
            <a:r>
              <a:rPr lang="en-US">
                <a:solidFill>
                  <a:srgbClr val="000000"/>
                </a:solidFill>
                <a:latin typeface="Times New Roman" pitchFamily="18" charset="0"/>
                <a:cs typeface="Arial" charset="0"/>
              </a:rPr>
              <a:t> </a:t>
            </a:r>
          </a:p>
        </p:txBody>
      </p:sp>
    </p:spTree>
    <p:extLst>
      <p:ext uri="{BB962C8B-B14F-4D97-AF65-F5344CB8AC3E}">
        <p14:creationId xmlns:p14="http://schemas.microsoft.com/office/powerpoint/2010/main" val="7403678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Acute Tubular Necrosis</a:t>
            </a:r>
            <a:endParaRPr lang="en-US" dirty="0">
              <a:solidFill>
                <a:srgbClr val="000000"/>
              </a:solidFill>
            </a:endParaRPr>
          </a:p>
        </p:txBody>
      </p:sp>
      <p:sp>
        <p:nvSpPr>
          <p:cNvPr id="3" name="Content Placeholder 2"/>
          <p:cNvSpPr>
            <a:spLocks noGrp="1"/>
          </p:cNvSpPr>
          <p:nvPr>
            <p:ph idx="1"/>
          </p:nvPr>
        </p:nvSpPr>
        <p:spPr/>
        <p:txBody>
          <a:bodyPr/>
          <a:lstStyle/>
          <a:p>
            <a:pPr marL="82550" indent="0">
              <a:buNone/>
            </a:pPr>
            <a:r>
              <a:rPr lang="en-US" dirty="0" smtClean="0">
                <a:solidFill>
                  <a:srgbClr val="000000"/>
                </a:solidFill>
              </a:rPr>
              <a:t>Death of renal tubular cells</a:t>
            </a:r>
          </a:p>
          <a:p>
            <a:r>
              <a:rPr lang="en-US" sz="2800" dirty="0" smtClean="0">
                <a:solidFill>
                  <a:srgbClr val="000000"/>
                </a:solidFill>
              </a:rPr>
              <a:t>Hypotension/hypoxia</a:t>
            </a:r>
          </a:p>
          <a:p>
            <a:r>
              <a:rPr lang="en-US" sz="2800" dirty="0" err="1" smtClean="0">
                <a:solidFill>
                  <a:srgbClr val="000000"/>
                </a:solidFill>
              </a:rPr>
              <a:t>Rhabdomyolysis</a:t>
            </a:r>
            <a:endParaRPr lang="en-US" sz="2800" dirty="0" smtClean="0">
              <a:solidFill>
                <a:srgbClr val="000000"/>
              </a:solidFill>
            </a:endParaRPr>
          </a:p>
          <a:p>
            <a:r>
              <a:rPr lang="en-US" sz="2800" dirty="0" smtClean="0">
                <a:solidFill>
                  <a:srgbClr val="000000"/>
                </a:solidFill>
              </a:rPr>
              <a:t>Cytotoxic drugs</a:t>
            </a:r>
          </a:p>
          <a:p>
            <a:r>
              <a:rPr lang="en-US" sz="2800" dirty="0" smtClean="0">
                <a:solidFill>
                  <a:srgbClr val="000000"/>
                </a:solidFill>
              </a:rPr>
              <a:t>Aminoglycosides</a:t>
            </a:r>
          </a:p>
          <a:p>
            <a:r>
              <a:rPr lang="en-US" sz="2800" dirty="0" smtClean="0">
                <a:solidFill>
                  <a:srgbClr val="000000"/>
                </a:solidFill>
              </a:rPr>
              <a:t>Blood transfusion reactions</a:t>
            </a:r>
          </a:p>
          <a:p>
            <a:pPr marL="82550" indent="0">
              <a:buNone/>
            </a:pPr>
            <a:r>
              <a:rPr lang="en-US" dirty="0" smtClean="0">
                <a:solidFill>
                  <a:srgbClr val="FF0000"/>
                </a:solidFill>
              </a:rPr>
              <a:t>Usually reversible if underlying cause is remedied</a:t>
            </a:r>
          </a:p>
          <a:p>
            <a:pPr marL="82550" indent="0">
              <a:buNone/>
            </a:pPr>
            <a:endParaRPr lang="en-US" dirty="0" smtClean="0">
              <a:solidFill>
                <a:srgbClr val="000000"/>
              </a:solidFill>
            </a:endParaRPr>
          </a:p>
        </p:txBody>
      </p:sp>
    </p:spTree>
    <p:extLst>
      <p:ext uri="{BB962C8B-B14F-4D97-AF65-F5344CB8AC3E}">
        <p14:creationId xmlns:p14="http://schemas.microsoft.com/office/powerpoint/2010/main" val="38128682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Prevention</a:t>
            </a:r>
            <a:endParaRPr lang="en-US" dirty="0">
              <a:solidFill>
                <a:srgbClr val="000000"/>
              </a:solidFill>
            </a:endParaRPr>
          </a:p>
        </p:txBody>
      </p:sp>
      <p:sp>
        <p:nvSpPr>
          <p:cNvPr id="3" name="Content Placeholder 2"/>
          <p:cNvSpPr>
            <a:spLocks noGrp="1"/>
          </p:cNvSpPr>
          <p:nvPr>
            <p:ph idx="1"/>
          </p:nvPr>
        </p:nvSpPr>
        <p:spPr/>
        <p:txBody>
          <a:bodyPr anchor="ctr">
            <a:normAutofit/>
          </a:bodyPr>
          <a:lstStyle/>
          <a:p>
            <a:r>
              <a:rPr lang="en-US" dirty="0" smtClean="0"/>
              <a:t>Maintain hydration (isotonic </a:t>
            </a:r>
            <a:r>
              <a:rPr lang="en-US" dirty="0" err="1" smtClean="0"/>
              <a:t>i.v.</a:t>
            </a:r>
            <a:r>
              <a:rPr lang="en-US" dirty="0" smtClean="0"/>
              <a:t> fluids)</a:t>
            </a:r>
          </a:p>
          <a:p>
            <a:r>
              <a:rPr lang="en-US" dirty="0" smtClean="0">
                <a:solidFill>
                  <a:srgbClr val="000000"/>
                </a:solidFill>
              </a:rPr>
              <a:t>Reducing risk from </a:t>
            </a:r>
            <a:r>
              <a:rPr lang="en-US" dirty="0" err="1" smtClean="0">
                <a:solidFill>
                  <a:srgbClr val="000000"/>
                </a:solidFill>
              </a:rPr>
              <a:t>nephrotoxins</a:t>
            </a:r>
            <a:r>
              <a:rPr lang="en-US" dirty="0" smtClean="0">
                <a:solidFill>
                  <a:srgbClr val="000000"/>
                </a:solidFill>
              </a:rPr>
              <a:t> </a:t>
            </a:r>
          </a:p>
          <a:p>
            <a:pPr lvl="1">
              <a:buFont typeface="Arial"/>
              <a:buChar char="•"/>
            </a:pPr>
            <a:r>
              <a:rPr lang="en-US" dirty="0" smtClean="0">
                <a:solidFill>
                  <a:srgbClr val="000000"/>
                </a:solidFill>
              </a:rPr>
              <a:t>Single vs. multiple daily doses of </a:t>
            </a:r>
            <a:r>
              <a:rPr lang="en-US" dirty="0" err="1" smtClean="0">
                <a:solidFill>
                  <a:srgbClr val="000000"/>
                </a:solidFill>
              </a:rPr>
              <a:t>aminoglycosides</a:t>
            </a:r>
            <a:endParaRPr lang="en-US" dirty="0" smtClean="0">
              <a:solidFill>
                <a:srgbClr val="000000"/>
              </a:solidFill>
            </a:endParaRPr>
          </a:p>
          <a:p>
            <a:pPr lvl="1">
              <a:buFont typeface="Arial"/>
              <a:buChar char="•"/>
            </a:pPr>
            <a:r>
              <a:rPr lang="en-US" dirty="0" smtClean="0">
                <a:solidFill>
                  <a:srgbClr val="000000"/>
                </a:solidFill>
              </a:rPr>
              <a:t>Lipid complex vs. standard </a:t>
            </a:r>
            <a:r>
              <a:rPr lang="en-US" dirty="0" err="1" smtClean="0">
                <a:solidFill>
                  <a:srgbClr val="000000"/>
                </a:solidFill>
              </a:rPr>
              <a:t>amphotericin</a:t>
            </a:r>
            <a:endParaRPr lang="en-US" dirty="0" smtClean="0">
              <a:solidFill>
                <a:srgbClr val="000000"/>
              </a:solidFill>
            </a:endParaRPr>
          </a:p>
          <a:p>
            <a:pPr lvl="1">
              <a:buFont typeface="Arial"/>
              <a:buChar char="•"/>
            </a:pPr>
            <a:r>
              <a:rPr lang="en-US" dirty="0" err="1" smtClean="0">
                <a:solidFill>
                  <a:srgbClr val="000000"/>
                </a:solidFill>
              </a:rPr>
              <a:t>Iso-osmomotic</a:t>
            </a:r>
            <a:r>
              <a:rPr lang="en-US" dirty="0" smtClean="0">
                <a:solidFill>
                  <a:srgbClr val="000000"/>
                </a:solidFill>
              </a:rPr>
              <a:t> vs. standard or “low” </a:t>
            </a:r>
            <a:r>
              <a:rPr lang="en-US" dirty="0" err="1" smtClean="0">
                <a:solidFill>
                  <a:srgbClr val="000000"/>
                </a:solidFill>
              </a:rPr>
              <a:t>osmolality</a:t>
            </a:r>
            <a:r>
              <a:rPr lang="en-US" dirty="0" smtClean="0">
                <a:solidFill>
                  <a:srgbClr val="000000"/>
                </a:solidFill>
              </a:rPr>
              <a:t> </a:t>
            </a:r>
            <a:r>
              <a:rPr lang="en-US" dirty="0" err="1" smtClean="0">
                <a:solidFill>
                  <a:srgbClr val="000000"/>
                </a:solidFill>
              </a:rPr>
              <a:t>radiocontrast</a:t>
            </a:r>
            <a:r>
              <a:rPr lang="en-US" dirty="0" smtClean="0">
                <a:solidFill>
                  <a:srgbClr val="000000"/>
                </a:solidFill>
              </a:rPr>
              <a:t> media</a:t>
            </a:r>
          </a:p>
          <a:p>
            <a:r>
              <a:rPr lang="en-US" dirty="0" smtClean="0">
                <a:solidFill>
                  <a:srgbClr val="000000"/>
                </a:solidFill>
              </a:rPr>
              <a:t>Maintain perfusion pressure</a:t>
            </a:r>
          </a:p>
          <a:p>
            <a:endParaRPr lang="en-US" dirty="0">
              <a:solidFill>
                <a:srgbClr val="000000"/>
              </a:solidFill>
            </a:endParaRPr>
          </a:p>
        </p:txBody>
      </p:sp>
    </p:spTree>
    <p:extLst>
      <p:ext uri="{BB962C8B-B14F-4D97-AF65-F5344CB8AC3E}">
        <p14:creationId xmlns:p14="http://schemas.microsoft.com/office/powerpoint/2010/main" val="10151962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Kidney Injury</a:t>
            </a:r>
            <a:endParaRPr lang="en-US" dirty="0"/>
          </a:p>
        </p:txBody>
      </p:sp>
      <p:grpSp>
        <p:nvGrpSpPr>
          <p:cNvPr id="4" name="Group 3"/>
          <p:cNvGrpSpPr/>
          <p:nvPr/>
        </p:nvGrpSpPr>
        <p:grpSpPr>
          <a:xfrm>
            <a:off x="720338" y="1168400"/>
            <a:ext cx="7445762" cy="4140200"/>
            <a:chOff x="473075" y="569913"/>
            <a:chExt cx="8001000" cy="5105400"/>
          </a:xfrm>
        </p:grpSpPr>
        <p:sp>
          <p:nvSpPr>
            <p:cNvPr id="5" name="Rectangle 2"/>
            <p:cNvSpPr>
              <a:spLocks noChangeArrowheads="1"/>
            </p:cNvSpPr>
            <p:nvPr/>
          </p:nvSpPr>
          <p:spPr bwMode="auto">
            <a:xfrm>
              <a:off x="4664075" y="5370513"/>
              <a:ext cx="3810000" cy="304800"/>
            </a:xfrm>
            <a:prstGeom prst="rect">
              <a:avLst/>
            </a:prstGeom>
            <a:solidFill>
              <a:schemeClr val="bg2"/>
            </a:solidFill>
            <a:ln w="9525">
              <a:solidFill>
                <a:schemeClr val="tx1"/>
              </a:solidFill>
              <a:miter lim="800000"/>
              <a:headEnd/>
              <a:tailEnd/>
            </a:ln>
          </p:spPr>
          <p:txBody>
            <a:bodyPr wrap="none" anchor="ctr"/>
            <a:lstStyle/>
            <a:p>
              <a:pPr algn="l"/>
              <a:r>
                <a:rPr lang="en-US" sz="1600" u="none" dirty="0"/>
                <a:t>Avoid </a:t>
              </a:r>
              <a:r>
                <a:rPr lang="en-US" sz="1600" u="none" dirty="0" err="1"/>
                <a:t>subclavian</a:t>
              </a:r>
              <a:r>
                <a:rPr lang="en-US" sz="1600" u="none" dirty="0"/>
                <a:t> catheters if possible</a:t>
              </a:r>
            </a:p>
          </p:txBody>
        </p:sp>
        <p:sp>
          <p:nvSpPr>
            <p:cNvPr id="7" name="Text Box 3"/>
            <p:cNvSpPr txBox="1">
              <a:spLocks noChangeArrowheads="1"/>
            </p:cNvSpPr>
            <p:nvPr/>
          </p:nvSpPr>
          <p:spPr bwMode="auto">
            <a:xfrm>
              <a:off x="473075" y="627003"/>
              <a:ext cx="171670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u="sng">
                  <a:solidFill>
                    <a:srgbClr val="004990"/>
                  </a:solidFill>
                  <a:latin typeface="Arial" charset="0"/>
                  <a:ea typeface="ＭＳ Ｐゴシック" charset="0"/>
                </a:defRPr>
              </a:lvl1pPr>
              <a:lvl2pPr marL="742950" indent="-285750" eaLnBrk="0" hangingPunct="0">
                <a:defRPr sz="2400" b="1" u="sng">
                  <a:solidFill>
                    <a:srgbClr val="004990"/>
                  </a:solidFill>
                  <a:latin typeface="Arial" charset="0"/>
                  <a:ea typeface="ＭＳ Ｐゴシック" charset="0"/>
                </a:defRPr>
              </a:lvl2pPr>
              <a:lvl3pPr marL="1143000" indent="-228600" eaLnBrk="0" hangingPunct="0">
                <a:defRPr sz="2400" b="1" u="sng">
                  <a:solidFill>
                    <a:srgbClr val="004990"/>
                  </a:solidFill>
                  <a:latin typeface="Arial" charset="0"/>
                  <a:ea typeface="ＭＳ Ｐゴシック" charset="0"/>
                </a:defRPr>
              </a:lvl3pPr>
              <a:lvl4pPr marL="1600200" indent="-228600" eaLnBrk="0" hangingPunct="0">
                <a:defRPr sz="2400" b="1" u="sng">
                  <a:solidFill>
                    <a:srgbClr val="004990"/>
                  </a:solidFill>
                  <a:latin typeface="Arial" charset="0"/>
                  <a:ea typeface="ＭＳ Ｐゴシック" charset="0"/>
                </a:defRPr>
              </a:lvl4pPr>
              <a:lvl5pPr marL="2057400" indent="-228600" eaLnBrk="0" hangingPunct="0">
                <a:defRPr sz="2400" b="1" u="sng">
                  <a:solidFill>
                    <a:srgbClr val="004990"/>
                  </a:solidFill>
                  <a:latin typeface="Arial" charset="0"/>
                  <a:ea typeface="ＭＳ Ｐゴシック" charset="0"/>
                </a:defRPr>
              </a:lvl5pPr>
              <a:lvl6pPr marL="2514600" indent="-228600" algn="ctr" eaLnBrk="0" fontAlgn="base" hangingPunct="0">
                <a:spcBef>
                  <a:spcPct val="0"/>
                </a:spcBef>
                <a:spcAft>
                  <a:spcPct val="0"/>
                </a:spcAft>
                <a:defRPr sz="2400" b="1" u="sng">
                  <a:solidFill>
                    <a:srgbClr val="004990"/>
                  </a:solidFill>
                  <a:latin typeface="Arial" charset="0"/>
                  <a:ea typeface="ＭＳ Ｐゴシック" charset="0"/>
                </a:defRPr>
              </a:lvl6pPr>
              <a:lvl7pPr marL="2971800" indent="-228600" algn="ctr" eaLnBrk="0" fontAlgn="base" hangingPunct="0">
                <a:spcBef>
                  <a:spcPct val="0"/>
                </a:spcBef>
                <a:spcAft>
                  <a:spcPct val="0"/>
                </a:spcAft>
                <a:defRPr sz="2400" b="1" u="sng">
                  <a:solidFill>
                    <a:srgbClr val="004990"/>
                  </a:solidFill>
                  <a:latin typeface="Arial" charset="0"/>
                  <a:ea typeface="ＭＳ Ｐゴシック" charset="0"/>
                </a:defRPr>
              </a:lvl7pPr>
              <a:lvl8pPr marL="3429000" indent="-228600" algn="ctr" eaLnBrk="0" fontAlgn="base" hangingPunct="0">
                <a:spcBef>
                  <a:spcPct val="0"/>
                </a:spcBef>
                <a:spcAft>
                  <a:spcPct val="0"/>
                </a:spcAft>
                <a:defRPr sz="2400" b="1" u="sng">
                  <a:solidFill>
                    <a:srgbClr val="004990"/>
                  </a:solidFill>
                  <a:latin typeface="Arial" charset="0"/>
                  <a:ea typeface="ＭＳ Ｐゴシック" charset="0"/>
                </a:defRPr>
              </a:lvl8pPr>
              <a:lvl9pPr marL="3886200" indent="-228600" algn="ctr" eaLnBrk="0" fontAlgn="base" hangingPunct="0">
                <a:spcBef>
                  <a:spcPct val="0"/>
                </a:spcBef>
                <a:spcAft>
                  <a:spcPct val="0"/>
                </a:spcAft>
                <a:defRPr sz="2400" b="1" u="sng">
                  <a:solidFill>
                    <a:srgbClr val="004990"/>
                  </a:solidFill>
                  <a:latin typeface="Arial" charset="0"/>
                  <a:ea typeface="ＭＳ Ｐゴシック" charset="0"/>
                </a:defRPr>
              </a:lvl9pPr>
            </a:lstStyle>
            <a:p>
              <a:pPr algn="l" eaLnBrk="1" hangingPunct="1"/>
              <a:r>
                <a:rPr lang="en-US" sz="2000" b="0" u="none" dirty="0">
                  <a:solidFill>
                    <a:schemeClr val="tx1"/>
                  </a:solidFill>
                </a:rPr>
                <a:t>High Risk</a:t>
              </a:r>
            </a:p>
          </p:txBody>
        </p:sp>
        <p:sp>
          <p:nvSpPr>
            <p:cNvPr id="8" name="Line 4"/>
            <p:cNvSpPr>
              <a:spLocks noChangeShapeType="1"/>
            </p:cNvSpPr>
            <p:nvPr/>
          </p:nvSpPr>
          <p:spPr bwMode="auto">
            <a:xfrm>
              <a:off x="1920875" y="569913"/>
              <a:ext cx="0" cy="5029200"/>
            </a:xfrm>
            <a:prstGeom prst="line">
              <a:avLst/>
            </a:prstGeom>
            <a:noFill/>
            <a:ln w="9525">
              <a:solidFill>
                <a:schemeClr val="tx1"/>
              </a:solidFill>
              <a:prstDash val="lg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 name="Line 5"/>
            <p:cNvSpPr>
              <a:spLocks noChangeShapeType="1"/>
            </p:cNvSpPr>
            <p:nvPr/>
          </p:nvSpPr>
          <p:spPr bwMode="auto">
            <a:xfrm>
              <a:off x="3368675" y="569913"/>
              <a:ext cx="0" cy="5105400"/>
            </a:xfrm>
            <a:prstGeom prst="line">
              <a:avLst/>
            </a:prstGeom>
            <a:noFill/>
            <a:ln w="9525">
              <a:solidFill>
                <a:schemeClr val="tx1"/>
              </a:solidFill>
              <a:prstDash val="lg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 name="Line 6"/>
            <p:cNvSpPr>
              <a:spLocks noChangeShapeType="1"/>
            </p:cNvSpPr>
            <p:nvPr/>
          </p:nvSpPr>
          <p:spPr bwMode="auto">
            <a:xfrm>
              <a:off x="4664075" y="569913"/>
              <a:ext cx="0" cy="5105400"/>
            </a:xfrm>
            <a:prstGeom prst="line">
              <a:avLst/>
            </a:prstGeom>
            <a:noFill/>
            <a:ln w="9525">
              <a:solidFill>
                <a:schemeClr val="tx1"/>
              </a:solidFill>
              <a:prstDash val="lg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 name="Rectangle 7"/>
            <p:cNvSpPr>
              <a:spLocks noChangeArrowheads="1"/>
            </p:cNvSpPr>
            <p:nvPr/>
          </p:nvSpPr>
          <p:spPr bwMode="auto">
            <a:xfrm>
              <a:off x="473075" y="1179513"/>
              <a:ext cx="8001000" cy="304800"/>
            </a:xfrm>
            <a:prstGeom prst="rect">
              <a:avLst/>
            </a:prstGeom>
            <a:gradFill rotWithShape="1">
              <a:gsLst>
                <a:gs pos="0">
                  <a:srgbClr val="C0C0C0"/>
                </a:gs>
                <a:gs pos="100000">
                  <a:srgbClr val="595959"/>
                </a:gs>
              </a:gsLst>
              <a:lin ang="0" scaled="1"/>
            </a:gradFill>
            <a:ln w="9525">
              <a:solidFill>
                <a:schemeClr val="tx1"/>
              </a:solidFill>
              <a:miter lim="800000"/>
              <a:headEnd/>
              <a:tailEnd/>
            </a:ln>
          </p:spPr>
          <p:txBody>
            <a:bodyPr wrap="none" anchor="ctr"/>
            <a:lstStyle/>
            <a:p>
              <a:pPr algn="l"/>
              <a:r>
                <a:rPr lang="en-US" sz="1600" u="none" dirty="0"/>
                <a:t>Discontinue all nephrotoxic agents when possible</a:t>
              </a:r>
            </a:p>
          </p:txBody>
        </p:sp>
        <p:sp>
          <p:nvSpPr>
            <p:cNvPr id="12" name="Rectangle 8"/>
            <p:cNvSpPr>
              <a:spLocks noChangeArrowheads="1"/>
            </p:cNvSpPr>
            <p:nvPr/>
          </p:nvSpPr>
          <p:spPr bwMode="auto">
            <a:xfrm>
              <a:off x="1920875" y="3846513"/>
              <a:ext cx="6553200" cy="304800"/>
            </a:xfrm>
            <a:prstGeom prst="rect">
              <a:avLst/>
            </a:prstGeom>
            <a:gradFill rotWithShape="1">
              <a:gsLst>
                <a:gs pos="0">
                  <a:srgbClr val="C0C0C0"/>
                </a:gs>
                <a:gs pos="100000">
                  <a:srgbClr val="595959"/>
                </a:gs>
              </a:gsLst>
              <a:lin ang="0" scaled="1"/>
            </a:gradFill>
            <a:ln w="9525">
              <a:solidFill>
                <a:schemeClr val="tx1"/>
              </a:solidFill>
              <a:miter lim="800000"/>
              <a:headEnd/>
              <a:tailEnd/>
            </a:ln>
          </p:spPr>
          <p:txBody>
            <a:bodyPr wrap="none" anchor="ctr"/>
            <a:lstStyle/>
            <a:p>
              <a:pPr algn="l"/>
              <a:r>
                <a:rPr lang="en-US" sz="1600" u="none"/>
                <a:t>Consider invasive diagnostic workup</a:t>
              </a:r>
            </a:p>
          </p:txBody>
        </p:sp>
        <p:sp>
          <p:nvSpPr>
            <p:cNvPr id="13" name="Rectangle 9"/>
            <p:cNvSpPr>
              <a:spLocks noChangeArrowheads="1"/>
            </p:cNvSpPr>
            <p:nvPr/>
          </p:nvSpPr>
          <p:spPr bwMode="auto">
            <a:xfrm>
              <a:off x="3368675" y="4608513"/>
              <a:ext cx="5105400" cy="304800"/>
            </a:xfrm>
            <a:prstGeom prst="rect">
              <a:avLst/>
            </a:prstGeom>
            <a:gradFill rotWithShape="1">
              <a:gsLst>
                <a:gs pos="0">
                  <a:srgbClr val="C0C0C0"/>
                </a:gs>
                <a:gs pos="100000">
                  <a:srgbClr val="595959"/>
                </a:gs>
              </a:gsLst>
              <a:lin ang="0" scaled="1"/>
            </a:gradFill>
            <a:ln w="9525">
              <a:solidFill>
                <a:schemeClr val="tx1"/>
              </a:solidFill>
              <a:miter lim="800000"/>
              <a:headEnd/>
              <a:tailEnd/>
            </a:ln>
          </p:spPr>
          <p:txBody>
            <a:bodyPr wrap="none" anchor="ctr"/>
            <a:lstStyle/>
            <a:p>
              <a:pPr algn="l"/>
              <a:r>
                <a:rPr lang="en-US" sz="1600" u="none"/>
                <a:t>Consider Renal Replacement Therapy</a:t>
              </a:r>
            </a:p>
          </p:txBody>
        </p:sp>
        <p:sp>
          <p:nvSpPr>
            <p:cNvPr id="14" name="Text Box 10"/>
            <p:cNvSpPr txBox="1">
              <a:spLocks noChangeArrowheads="1"/>
            </p:cNvSpPr>
            <p:nvPr/>
          </p:nvSpPr>
          <p:spPr bwMode="auto">
            <a:xfrm>
              <a:off x="2465174" y="584201"/>
              <a:ext cx="493468"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u="sng">
                  <a:solidFill>
                    <a:srgbClr val="004990"/>
                  </a:solidFill>
                  <a:latin typeface="Arial" charset="0"/>
                  <a:ea typeface="ＭＳ Ｐゴシック" charset="0"/>
                </a:defRPr>
              </a:lvl1pPr>
              <a:lvl2pPr marL="742950" indent="-285750" eaLnBrk="0" hangingPunct="0">
                <a:defRPr sz="2400" b="1" u="sng">
                  <a:solidFill>
                    <a:srgbClr val="004990"/>
                  </a:solidFill>
                  <a:latin typeface="Arial" charset="0"/>
                  <a:ea typeface="ＭＳ Ｐゴシック" charset="0"/>
                </a:defRPr>
              </a:lvl2pPr>
              <a:lvl3pPr marL="1143000" indent="-228600" eaLnBrk="0" hangingPunct="0">
                <a:defRPr sz="2400" b="1" u="sng">
                  <a:solidFill>
                    <a:srgbClr val="004990"/>
                  </a:solidFill>
                  <a:latin typeface="Arial" charset="0"/>
                  <a:ea typeface="ＭＳ Ｐゴシック" charset="0"/>
                </a:defRPr>
              </a:lvl3pPr>
              <a:lvl4pPr marL="1600200" indent="-228600" eaLnBrk="0" hangingPunct="0">
                <a:defRPr sz="2400" b="1" u="sng">
                  <a:solidFill>
                    <a:srgbClr val="004990"/>
                  </a:solidFill>
                  <a:latin typeface="Arial" charset="0"/>
                  <a:ea typeface="ＭＳ Ｐゴシック" charset="0"/>
                </a:defRPr>
              </a:lvl4pPr>
              <a:lvl5pPr marL="2057400" indent="-228600" eaLnBrk="0" hangingPunct="0">
                <a:defRPr sz="2400" b="1" u="sng">
                  <a:solidFill>
                    <a:srgbClr val="004990"/>
                  </a:solidFill>
                  <a:latin typeface="Arial" charset="0"/>
                  <a:ea typeface="ＭＳ Ｐゴシック" charset="0"/>
                </a:defRPr>
              </a:lvl5pPr>
              <a:lvl6pPr marL="2514600" indent="-228600" algn="ctr" eaLnBrk="0" fontAlgn="base" hangingPunct="0">
                <a:spcBef>
                  <a:spcPct val="0"/>
                </a:spcBef>
                <a:spcAft>
                  <a:spcPct val="0"/>
                </a:spcAft>
                <a:defRPr sz="2400" b="1" u="sng">
                  <a:solidFill>
                    <a:srgbClr val="004990"/>
                  </a:solidFill>
                  <a:latin typeface="Arial" charset="0"/>
                  <a:ea typeface="ＭＳ Ｐゴシック" charset="0"/>
                </a:defRPr>
              </a:lvl6pPr>
              <a:lvl7pPr marL="2971800" indent="-228600" algn="ctr" eaLnBrk="0" fontAlgn="base" hangingPunct="0">
                <a:spcBef>
                  <a:spcPct val="0"/>
                </a:spcBef>
                <a:spcAft>
                  <a:spcPct val="0"/>
                </a:spcAft>
                <a:defRPr sz="2400" b="1" u="sng">
                  <a:solidFill>
                    <a:srgbClr val="004990"/>
                  </a:solidFill>
                  <a:latin typeface="Arial" charset="0"/>
                  <a:ea typeface="ＭＳ Ｐゴシック" charset="0"/>
                </a:defRPr>
              </a:lvl7pPr>
              <a:lvl8pPr marL="3429000" indent="-228600" algn="ctr" eaLnBrk="0" fontAlgn="base" hangingPunct="0">
                <a:spcBef>
                  <a:spcPct val="0"/>
                </a:spcBef>
                <a:spcAft>
                  <a:spcPct val="0"/>
                </a:spcAft>
                <a:defRPr sz="2400" b="1" u="sng">
                  <a:solidFill>
                    <a:srgbClr val="004990"/>
                  </a:solidFill>
                  <a:latin typeface="Arial" charset="0"/>
                  <a:ea typeface="ＭＳ Ｐゴシック" charset="0"/>
                </a:defRPr>
              </a:lvl8pPr>
              <a:lvl9pPr marL="3886200" indent="-228600" algn="ctr" eaLnBrk="0" fontAlgn="base" hangingPunct="0">
                <a:spcBef>
                  <a:spcPct val="0"/>
                </a:spcBef>
                <a:spcAft>
                  <a:spcPct val="0"/>
                </a:spcAft>
                <a:defRPr sz="2400" b="1" u="sng">
                  <a:solidFill>
                    <a:srgbClr val="004990"/>
                  </a:solidFill>
                  <a:latin typeface="Arial" charset="0"/>
                  <a:ea typeface="ＭＳ Ｐゴシック" charset="0"/>
                </a:defRPr>
              </a:lvl9pPr>
            </a:lstStyle>
            <a:p>
              <a:pPr algn="l" eaLnBrk="1" hangingPunct="1"/>
              <a:r>
                <a:rPr lang="en-US" sz="2600" b="0" u="none" dirty="0">
                  <a:solidFill>
                    <a:schemeClr val="tx1"/>
                  </a:solidFill>
                </a:rPr>
                <a:t>1</a:t>
              </a:r>
            </a:p>
          </p:txBody>
        </p:sp>
        <p:sp>
          <p:nvSpPr>
            <p:cNvPr id="15" name="Text Box 11"/>
            <p:cNvSpPr txBox="1">
              <a:spLocks noChangeArrowheads="1"/>
            </p:cNvSpPr>
            <p:nvPr/>
          </p:nvSpPr>
          <p:spPr bwMode="auto">
            <a:xfrm>
              <a:off x="3836774" y="584201"/>
              <a:ext cx="493468"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u="sng">
                  <a:solidFill>
                    <a:srgbClr val="004990"/>
                  </a:solidFill>
                  <a:latin typeface="Arial" charset="0"/>
                  <a:ea typeface="ＭＳ Ｐゴシック" charset="0"/>
                </a:defRPr>
              </a:lvl1pPr>
              <a:lvl2pPr marL="742950" indent="-285750" eaLnBrk="0" hangingPunct="0">
                <a:defRPr sz="2400" b="1" u="sng">
                  <a:solidFill>
                    <a:srgbClr val="004990"/>
                  </a:solidFill>
                  <a:latin typeface="Arial" charset="0"/>
                  <a:ea typeface="ＭＳ Ｐゴシック" charset="0"/>
                </a:defRPr>
              </a:lvl2pPr>
              <a:lvl3pPr marL="1143000" indent="-228600" eaLnBrk="0" hangingPunct="0">
                <a:defRPr sz="2400" b="1" u="sng">
                  <a:solidFill>
                    <a:srgbClr val="004990"/>
                  </a:solidFill>
                  <a:latin typeface="Arial" charset="0"/>
                  <a:ea typeface="ＭＳ Ｐゴシック" charset="0"/>
                </a:defRPr>
              </a:lvl3pPr>
              <a:lvl4pPr marL="1600200" indent="-228600" eaLnBrk="0" hangingPunct="0">
                <a:defRPr sz="2400" b="1" u="sng">
                  <a:solidFill>
                    <a:srgbClr val="004990"/>
                  </a:solidFill>
                  <a:latin typeface="Arial" charset="0"/>
                  <a:ea typeface="ＭＳ Ｐゴシック" charset="0"/>
                </a:defRPr>
              </a:lvl4pPr>
              <a:lvl5pPr marL="2057400" indent="-228600" eaLnBrk="0" hangingPunct="0">
                <a:defRPr sz="2400" b="1" u="sng">
                  <a:solidFill>
                    <a:srgbClr val="004990"/>
                  </a:solidFill>
                  <a:latin typeface="Arial" charset="0"/>
                  <a:ea typeface="ＭＳ Ｐゴシック" charset="0"/>
                </a:defRPr>
              </a:lvl5pPr>
              <a:lvl6pPr marL="2514600" indent="-228600" algn="ctr" eaLnBrk="0" fontAlgn="base" hangingPunct="0">
                <a:spcBef>
                  <a:spcPct val="0"/>
                </a:spcBef>
                <a:spcAft>
                  <a:spcPct val="0"/>
                </a:spcAft>
                <a:defRPr sz="2400" b="1" u="sng">
                  <a:solidFill>
                    <a:srgbClr val="004990"/>
                  </a:solidFill>
                  <a:latin typeface="Arial" charset="0"/>
                  <a:ea typeface="ＭＳ Ｐゴシック" charset="0"/>
                </a:defRPr>
              </a:lvl6pPr>
              <a:lvl7pPr marL="2971800" indent="-228600" algn="ctr" eaLnBrk="0" fontAlgn="base" hangingPunct="0">
                <a:spcBef>
                  <a:spcPct val="0"/>
                </a:spcBef>
                <a:spcAft>
                  <a:spcPct val="0"/>
                </a:spcAft>
                <a:defRPr sz="2400" b="1" u="sng">
                  <a:solidFill>
                    <a:srgbClr val="004990"/>
                  </a:solidFill>
                  <a:latin typeface="Arial" charset="0"/>
                  <a:ea typeface="ＭＳ Ｐゴシック" charset="0"/>
                </a:defRPr>
              </a:lvl7pPr>
              <a:lvl8pPr marL="3429000" indent="-228600" algn="ctr" eaLnBrk="0" fontAlgn="base" hangingPunct="0">
                <a:spcBef>
                  <a:spcPct val="0"/>
                </a:spcBef>
                <a:spcAft>
                  <a:spcPct val="0"/>
                </a:spcAft>
                <a:defRPr sz="2400" b="1" u="sng">
                  <a:solidFill>
                    <a:srgbClr val="004990"/>
                  </a:solidFill>
                  <a:latin typeface="Arial" charset="0"/>
                  <a:ea typeface="ＭＳ Ｐゴシック" charset="0"/>
                </a:defRPr>
              </a:lvl8pPr>
              <a:lvl9pPr marL="3886200" indent="-228600" algn="ctr" eaLnBrk="0" fontAlgn="base" hangingPunct="0">
                <a:spcBef>
                  <a:spcPct val="0"/>
                </a:spcBef>
                <a:spcAft>
                  <a:spcPct val="0"/>
                </a:spcAft>
                <a:defRPr sz="2400" b="1" u="sng">
                  <a:solidFill>
                    <a:srgbClr val="004990"/>
                  </a:solidFill>
                  <a:latin typeface="Arial" charset="0"/>
                  <a:ea typeface="ＭＳ Ｐゴシック" charset="0"/>
                </a:defRPr>
              </a:lvl9pPr>
            </a:lstStyle>
            <a:p>
              <a:pPr algn="l" eaLnBrk="1" hangingPunct="1"/>
              <a:r>
                <a:rPr lang="en-US" sz="2600" b="0" u="none" dirty="0">
                  <a:solidFill>
                    <a:schemeClr val="tx1"/>
                  </a:solidFill>
                </a:rPr>
                <a:t>2</a:t>
              </a:r>
            </a:p>
          </p:txBody>
        </p:sp>
        <p:sp>
          <p:nvSpPr>
            <p:cNvPr id="16" name="Text Box 12"/>
            <p:cNvSpPr txBox="1">
              <a:spLocks noChangeArrowheads="1"/>
            </p:cNvSpPr>
            <p:nvPr/>
          </p:nvSpPr>
          <p:spPr bwMode="auto">
            <a:xfrm>
              <a:off x="5055974" y="584201"/>
              <a:ext cx="493468"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u="sng">
                  <a:solidFill>
                    <a:srgbClr val="004990"/>
                  </a:solidFill>
                  <a:latin typeface="Arial" charset="0"/>
                  <a:ea typeface="ＭＳ Ｐゴシック" charset="0"/>
                </a:defRPr>
              </a:lvl1pPr>
              <a:lvl2pPr marL="742950" indent="-285750" eaLnBrk="0" hangingPunct="0">
                <a:defRPr sz="2400" b="1" u="sng">
                  <a:solidFill>
                    <a:srgbClr val="004990"/>
                  </a:solidFill>
                  <a:latin typeface="Arial" charset="0"/>
                  <a:ea typeface="ＭＳ Ｐゴシック" charset="0"/>
                </a:defRPr>
              </a:lvl2pPr>
              <a:lvl3pPr marL="1143000" indent="-228600" eaLnBrk="0" hangingPunct="0">
                <a:defRPr sz="2400" b="1" u="sng">
                  <a:solidFill>
                    <a:srgbClr val="004990"/>
                  </a:solidFill>
                  <a:latin typeface="Arial" charset="0"/>
                  <a:ea typeface="ＭＳ Ｐゴシック" charset="0"/>
                </a:defRPr>
              </a:lvl3pPr>
              <a:lvl4pPr marL="1600200" indent="-228600" eaLnBrk="0" hangingPunct="0">
                <a:defRPr sz="2400" b="1" u="sng">
                  <a:solidFill>
                    <a:srgbClr val="004990"/>
                  </a:solidFill>
                  <a:latin typeface="Arial" charset="0"/>
                  <a:ea typeface="ＭＳ Ｐゴシック" charset="0"/>
                </a:defRPr>
              </a:lvl4pPr>
              <a:lvl5pPr marL="2057400" indent="-228600" eaLnBrk="0" hangingPunct="0">
                <a:defRPr sz="2400" b="1" u="sng">
                  <a:solidFill>
                    <a:srgbClr val="004990"/>
                  </a:solidFill>
                  <a:latin typeface="Arial" charset="0"/>
                  <a:ea typeface="ＭＳ Ｐゴシック" charset="0"/>
                </a:defRPr>
              </a:lvl5pPr>
              <a:lvl6pPr marL="2514600" indent="-228600" algn="ctr" eaLnBrk="0" fontAlgn="base" hangingPunct="0">
                <a:spcBef>
                  <a:spcPct val="0"/>
                </a:spcBef>
                <a:spcAft>
                  <a:spcPct val="0"/>
                </a:spcAft>
                <a:defRPr sz="2400" b="1" u="sng">
                  <a:solidFill>
                    <a:srgbClr val="004990"/>
                  </a:solidFill>
                  <a:latin typeface="Arial" charset="0"/>
                  <a:ea typeface="ＭＳ Ｐゴシック" charset="0"/>
                </a:defRPr>
              </a:lvl6pPr>
              <a:lvl7pPr marL="2971800" indent="-228600" algn="ctr" eaLnBrk="0" fontAlgn="base" hangingPunct="0">
                <a:spcBef>
                  <a:spcPct val="0"/>
                </a:spcBef>
                <a:spcAft>
                  <a:spcPct val="0"/>
                </a:spcAft>
                <a:defRPr sz="2400" b="1" u="sng">
                  <a:solidFill>
                    <a:srgbClr val="004990"/>
                  </a:solidFill>
                  <a:latin typeface="Arial" charset="0"/>
                  <a:ea typeface="ＭＳ Ｐゴシック" charset="0"/>
                </a:defRPr>
              </a:lvl7pPr>
              <a:lvl8pPr marL="3429000" indent="-228600" algn="ctr" eaLnBrk="0" fontAlgn="base" hangingPunct="0">
                <a:spcBef>
                  <a:spcPct val="0"/>
                </a:spcBef>
                <a:spcAft>
                  <a:spcPct val="0"/>
                </a:spcAft>
                <a:defRPr sz="2400" b="1" u="sng">
                  <a:solidFill>
                    <a:srgbClr val="004990"/>
                  </a:solidFill>
                  <a:latin typeface="Arial" charset="0"/>
                  <a:ea typeface="ＭＳ Ｐゴシック" charset="0"/>
                </a:defRPr>
              </a:lvl8pPr>
              <a:lvl9pPr marL="3886200" indent="-228600" algn="ctr" eaLnBrk="0" fontAlgn="base" hangingPunct="0">
                <a:spcBef>
                  <a:spcPct val="0"/>
                </a:spcBef>
                <a:spcAft>
                  <a:spcPct val="0"/>
                </a:spcAft>
                <a:defRPr sz="2400" b="1" u="sng">
                  <a:solidFill>
                    <a:srgbClr val="004990"/>
                  </a:solidFill>
                  <a:latin typeface="Arial" charset="0"/>
                  <a:ea typeface="ＭＳ Ｐゴシック" charset="0"/>
                </a:defRPr>
              </a:lvl9pPr>
            </a:lstStyle>
            <a:p>
              <a:pPr algn="l" eaLnBrk="1" hangingPunct="1"/>
              <a:r>
                <a:rPr lang="en-US" sz="2600" b="0" u="none" dirty="0">
                  <a:solidFill>
                    <a:schemeClr val="tx1"/>
                  </a:solidFill>
                </a:rPr>
                <a:t>3</a:t>
              </a:r>
            </a:p>
          </p:txBody>
        </p:sp>
        <p:sp>
          <p:nvSpPr>
            <p:cNvPr id="17" name="Rectangle 13"/>
            <p:cNvSpPr>
              <a:spLocks noChangeArrowheads="1"/>
            </p:cNvSpPr>
            <p:nvPr/>
          </p:nvSpPr>
          <p:spPr bwMode="auto">
            <a:xfrm>
              <a:off x="1920875" y="3465513"/>
              <a:ext cx="6553200" cy="304800"/>
            </a:xfrm>
            <a:prstGeom prst="rect">
              <a:avLst/>
            </a:prstGeom>
            <a:solidFill>
              <a:schemeClr val="bg2"/>
            </a:solidFill>
            <a:ln w="9525">
              <a:solidFill>
                <a:schemeClr val="tx1"/>
              </a:solidFill>
              <a:miter lim="800000"/>
              <a:headEnd/>
              <a:tailEnd/>
            </a:ln>
          </p:spPr>
          <p:txBody>
            <a:bodyPr wrap="none" anchor="ctr"/>
            <a:lstStyle/>
            <a:p>
              <a:pPr algn="l"/>
              <a:r>
                <a:rPr lang="en-US" sz="1600" u="none"/>
                <a:t>Non-invasive diagnostic workup</a:t>
              </a:r>
            </a:p>
          </p:txBody>
        </p:sp>
        <p:sp>
          <p:nvSpPr>
            <p:cNvPr id="18" name="Rectangle 14"/>
            <p:cNvSpPr>
              <a:spLocks noChangeArrowheads="1"/>
            </p:cNvSpPr>
            <p:nvPr/>
          </p:nvSpPr>
          <p:spPr bwMode="auto">
            <a:xfrm>
              <a:off x="473075" y="1560513"/>
              <a:ext cx="8001000" cy="304800"/>
            </a:xfrm>
            <a:prstGeom prst="rect">
              <a:avLst/>
            </a:prstGeom>
            <a:gradFill rotWithShape="1">
              <a:gsLst>
                <a:gs pos="0">
                  <a:srgbClr val="C0C0C0"/>
                </a:gs>
                <a:gs pos="100000">
                  <a:srgbClr val="595959"/>
                </a:gs>
              </a:gsLst>
              <a:lin ang="0" scaled="1"/>
            </a:gradFill>
            <a:ln w="9525">
              <a:solidFill>
                <a:schemeClr val="tx1"/>
              </a:solidFill>
              <a:miter lim="800000"/>
              <a:headEnd/>
              <a:tailEnd/>
            </a:ln>
          </p:spPr>
          <p:txBody>
            <a:bodyPr wrap="none" anchor="ctr"/>
            <a:lstStyle/>
            <a:p>
              <a:pPr algn="l"/>
              <a:r>
                <a:rPr lang="en-US" sz="1600" u="none">
                  <a:cs typeface="Arial" charset="0"/>
                </a:rPr>
                <a:t>Ensure volume status and perfusion pressure</a:t>
              </a:r>
            </a:p>
          </p:txBody>
        </p:sp>
        <p:sp>
          <p:nvSpPr>
            <p:cNvPr id="19" name="Rectangle 17"/>
            <p:cNvSpPr>
              <a:spLocks noChangeArrowheads="1"/>
            </p:cNvSpPr>
            <p:nvPr/>
          </p:nvSpPr>
          <p:spPr bwMode="auto">
            <a:xfrm>
              <a:off x="3368675" y="4227513"/>
              <a:ext cx="5105400" cy="304800"/>
            </a:xfrm>
            <a:prstGeom prst="rect">
              <a:avLst/>
            </a:prstGeom>
            <a:solidFill>
              <a:schemeClr val="bg2"/>
            </a:solidFill>
            <a:ln w="9525">
              <a:solidFill>
                <a:schemeClr val="tx1"/>
              </a:solidFill>
              <a:miter lim="800000"/>
              <a:headEnd/>
              <a:tailEnd/>
            </a:ln>
          </p:spPr>
          <p:txBody>
            <a:bodyPr wrap="none" anchor="ctr"/>
            <a:lstStyle/>
            <a:p>
              <a:pPr algn="l"/>
              <a:r>
                <a:rPr lang="en-US" sz="1600" u="none"/>
                <a:t>Check for changes in drug dosing</a:t>
              </a:r>
            </a:p>
          </p:txBody>
        </p:sp>
        <p:sp>
          <p:nvSpPr>
            <p:cNvPr id="20" name="Rectangle 19"/>
            <p:cNvSpPr>
              <a:spLocks noChangeArrowheads="1"/>
            </p:cNvSpPr>
            <p:nvPr/>
          </p:nvSpPr>
          <p:spPr bwMode="auto">
            <a:xfrm>
              <a:off x="473075" y="1941513"/>
              <a:ext cx="8001000" cy="304800"/>
            </a:xfrm>
            <a:prstGeom prst="rect">
              <a:avLst/>
            </a:prstGeom>
            <a:gradFill rotWithShape="1">
              <a:gsLst>
                <a:gs pos="0">
                  <a:srgbClr val="C0C0C0"/>
                </a:gs>
                <a:gs pos="100000">
                  <a:srgbClr val="595959"/>
                </a:gs>
              </a:gsLst>
              <a:lin ang="0" scaled="1"/>
            </a:gradFill>
            <a:ln w="9525">
              <a:solidFill>
                <a:schemeClr val="tx1"/>
              </a:solidFill>
              <a:miter lim="800000"/>
              <a:headEnd/>
              <a:tailEnd/>
            </a:ln>
          </p:spPr>
          <p:txBody>
            <a:bodyPr wrap="none" anchor="ctr"/>
            <a:lstStyle/>
            <a:p>
              <a:pPr algn="l"/>
              <a:r>
                <a:rPr lang="en-US" sz="1600" u="none"/>
                <a:t>Consider functional hemodynamic monitoring</a:t>
              </a:r>
            </a:p>
          </p:txBody>
        </p:sp>
        <p:sp>
          <p:nvSpPr>
            <p:cNvPr id="21" name="Rectangle 20"/>
            <p:cNvSpPr>
              <a:spLocks noChangeArrowheads="1"/>
            </p:cNvSpPr>
            <p:nvPr/>
          </p:nvSpPr>
          <p:spPr bwMode="auto">
            <a:xfrm>
              <a:off x="473075" y="2322513"/>
              <a:ext cx="8001000" cy="304800"/>
            </a:xfrm>
            <a:prstGeom prst="rect">
              <a:avLst/>
            </a:prstGeom>
            <a:gradFill rotWithShape="1">
              <a:gsLst>
                <a:gs pos="0">
                  <a:srgbClr val="C0C0C0"/>
                </a:gs>
                <a:gs pos="100000">
                  <a:srgbClr val="595959"/>
                </a:gs>
              </a:gsLst>
              <a:lin ang="0" scaled="1"/>
            </a:gradFill>
            <a:ln w="9525">
              <a:solidFill>
                <a:schemeClr val="tx1"/>
              </a:solidFill>
              <a:miter lim="800000"/>
              <a:headEnd/>
              <a:tailEnd/>
            </a:ln>
          </p:spPr>
          <p:txBody>
            <a:bodyPr wrap="none" anchor="ctr"/>
            <a:lstStyle/>
            <a:p>
              <a:pPr algn="l"/>
              <a:r>
                <a:rPr lang="en-US" sz="1600" u="none" dirty="0"/>
                <a:t>Monitor Serum </a:t>
              </a:r>
              <a:r>
                <a:rPr lang="en-US" sz="1600" u="none" dirty="0" err="1"/>
                <a:t>creatinine</a:t>
              </a:r>
              <a:r>
                <a:rPr lang="en-US" sz="1600" u="none" dirty="0"/>
                <a:t> and urine output</a:t>
              </a:r>
            </a:p>
          </p:txBody>
        </p:sp>
        <p:sp>
          <p:nvSpPr>
            <p:cNvPr id="22" name="Rectangle 22"/>
            <p:cNvSpPr>
              <a:spLocks noChangeArrowheads="1"/>
            </p:cNvSpPr>
            <p:nvPr/>
          </p:nvSpPr>
          <p:spPr bwMode="auto">
            <a:xfrm>
              <a:off x="3368675" y="4989513"/>
              <a:ext cx="5105400" cy="304800"/>
            </a:xfrm>
            <a:prstGeom prst="rect">
              <a:avLst/>
            </a:prstGeom>
            <a:gradFill rotWithShape="1">
              <a:gsLst>
                <a:gs pos="0">
                  <a:srgbClr val="C0C0C0"/>
                </a:gs>
                <a:gs pos="100000">
                  <a:srgbClr val="595959"/>
                </a:gs>
              </a:gsLst>
              <a:lin ang="0" scaled="1"/>
            </a:gradFill>
            <a:ln w="9525">
              <a:solidFill>
                <a:schemeClr val="tx1"/>
              </a:solidFill>
              <a:miter lim="800000"/>
              <a:headEnd/>
              <a:tailEnd/>
            </a:ln>
          </p:spPr>
          <p:txBody>
            <a:bodyPr wrap="none" anchor="ctr"/>
            <a:lstStyle/>
            <a:p>
              <a:pPr algn="l"/>
              <a:r>
                <a:rPr lang="en-US" sz="1600" u="none"/>
                <a:t>Consider ICU admission </a:t>
              </a:r>
            </a:p>
          </p:txBody>
        </p:sp>
        <p:sp>
          <p:nvSpPr>
            <p:cNvPr id="23" name="Rectangle 23"/>
            <p:cNvSpPr>
              <a:spLocks noChangeArrowheads="1"/>
            </p:cNvSpPr>
            <p:nvPr/>
          </p:nvSpPr>
          <p:spPr bwMode="auto">
            <a:xfrm>
              <a:off x="473075" y="2703513"/>
              <a:ext cx="8001000" cy="304800"/>
            </a:xfrm>
            <a:prstGeom prst="rect">
              <a:avLst/>
            </a:prstGeom>
            <a:gradFill rotWithShape="1">
              <a:gsLst>
                <a:gs pos="0">
                  <a:srgbClr val="C0C0C0"/>
                </a:gs>
                <a:gs pos="100000">
                  <a:srgbClr val="595959"/>
                </a:gs>
              </a:gsLst>
              <a:lin ang="0" scaled="1"/>
            </a:gradFill>
            <a:ln w="9525">
              <a:solidFill>
                <a:schemeClr val="tx1"/>
              </a:solidFill>
              <a:miter lim="800000"/>
              <a:headEnd/>
              <a:tailEnd/>
            </a:ln>
          </p:spPr>
          <p:txBody>
            <a:bodyPr wrap="none" anchor="ctr"/>
            <a:lstStyle/>
            <a:p>
              <a:pPr algn="l"/>
              <a:r>
                <a:rPr lang="en-US" sz="1600" u="none"/>
                <a:t>Avoid hyperglycemia</a:t>
              </a:r>
            </a:p>
          </p:txBody>
        </p:sp>
        <p:sp>
          <p:nvSpPr>
            <p:cNvPr id="24" name="Rectangle 24"/>
            <p:cNvSpPr>
              <a:spLocks noChangeArrowheads="1"/>
            </p:cNvSpPr>
            <p:nvPr/>
          </p:nvSpPr>
          <p:spPr bwMode="auto">
            <a:xfrm>
              <a:off x="473075" y="3084513"/>
              <a:ext cx="8001000" cy="304800"/>
            </a:xfrm>
            <a:prstGeom prst="rect">
              <a:avLst/>
            </a:prstGeom>
            <a:gradFill rotWithShape="1">
              <a:gsLst>
                <a:gs pos="0">
                  <a:srgbClr val="C0C0C0"/>
                </a:gs>
                <a:gs pos="100000">
                  <a:srgbClr val="595959"/>
                </a:gs>
              </a:gsLst>
              <a:lin ang="0" scaled="1"/>
            </a:gradFill>
            <a:ln w="9525">
              <a:solidFill>
                <a:schemeClr val="tx1"/>
              </a:solidFill>
              <a:miter lim="800000"/>
              <a:headEnd/>
              <a:tailEnd/>
            </a:ln>
          </p:spPr>
          <p:txBody>
            <a:bodyPr wrap="none" anchor="ctr"/>
            <a:lstStyle/>
            <a:p>
              <a:pPr algn="l"/>
              <a:r>
                <a:rPr lang="en-US" sz="1600" u="none" dirty="0"/>
                <a:t>Consider alternatives to </a:t>
              </a:r>
              <a:r>
                <a:rPr lang="en-US" sz="1600" u="none" dirty="0" err="1"/>
                <a:t>radiocontrast</a:t>
              </a:r>
              <a:r>
                <a:rPr lang="en-US" sz="1600" u="none" dirty="0"/>
                <a:t> procedures</a:t>
              </a:r>
            </a:p>
          </p:txBody>
        </p:sp>
      </p:grpSp>
      <p:sp>
        <p:nvSpPr>
          <p:cNvPr id="25" name="TextBox 24"/>
          <p:cNvSpPr txBox="1"/>
          <p:nvPr/>
        </p:nvSpPr>
        <p:spPr>
          <a:xfrm>
            <a:off x="4991100" y="5664876"/>
            <a:ext cx="3544935" cy="307777"/>
          </a:xfrm>
          <a:prstGeom prst="rect">
            <a:avLst/>
          </a:prstGeom>
          <a:noFill/>
        </p:spPr>
        <p:txBody>
          <a:bodyPr wrap="square" rtlCol="0">
            <a:spAutoFit/>
          </a:bodyPr>
          <a:lstStyle/>
          <a:p>
            <a:r>
              <a:rPr lang="en-US" sz="1400" dirty="0" smtClean="0"/>
              <a:t>Kidney International </a:t>
            </a:r>
            <a:r>
              <a:rPr lang="en-US" sz="1400" dirty="0" err="1" smtClean="0"/>
              <a:t>Suppl</a:t>
            </a:r>
            <a:r>
              <a:rPr lang="en-US" sz="1400" dirty="0" smtClean="0"/>
              <a:t> 2012; 2(1) </a:t>
            </a:r>
            <a:endParaRPr lang="en-US" sz="1400" dirty="0"/>
          </a:p>
        </p:txBody>
      </p:sp>
    </p:spTree>
    <p:extLst>
      <p:ext uri="{BB962C8B-B14F-4D97-AF65-F5344CB8AC3E}">
        <p14:creationId xmlns:p14="http://schemas.microsoft.com/office/powerpoint/2010/main" val="39868136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AKI</a:t>
            </a:r>
            <a:endParaRPr lang="en-US" dirty="0"/>
          </a:p>
        </p:txBody>
      </p:sp>
      <p:sp>
        <p:nvSpPr>
          <p:cNvPr id="3" name="Content Placeholder 2"/>
          <p:cNvSpPr>
            <a:spLocks noGrp="1"/>
          </p:cNvSpPr>
          <p:nvPr>
            <p:ph idx="1"/>
          </p:nvPr>
        </p:nvSpPr>
        <p:spPr/>
        <p:txBody>
          <a:bodyPr/>
          <a:lstStyle/>
          <a:p>
            <a:r>
              <a:rPr lang="en-US" sz="2800" dirty="0" smtClean="0"/>
              <a:t>Avoid or minimize exposure to nephrotoxic agents</a:t>
            </a:r>
          </a:p>
          <a:p>
            <a:r>
              <a:rPr lang="en-US" sz="2800" dirty="0" smtClean="0">
                <a:solidFill>
                  <a:srgbClr val="FF0000"/>
                </a:solidFill>
              </a:rPr>
              <a:t>Diuretics only used to treat volume overload</a:t>
            </a:r>
          </a:p>
          <a:p>
            <a:pPr lvl="1"/>
            <a:r>
              <a:rPr lang="en-US" dirty="0" smtClean="0">
                <a:solidFill>
                  <a:srgbClr val="FF0000"/>
                </a:solidFill>
              </a:rPr>
              <a:t>Have no impact on recovery or prognosis</a:t>
            </a:r>
          </a:p>
          <a:p>
            <a:r>
              <a:rPr lang="en-US" sz="2800" dirty="0" smtClean="0"/>
              <a:t>Use crystalloids for volume expansion except in cases of hypovolemic shock</a:t>
            </a:r>
          </a:p>
          <a:p>
            <a:r>
              <a:rPr lang="en-US" sz="2800" dirty="0" smtClean="0"/>
              <a:t>Vasopressors may be used </a:t>
            </a:r>
            <a:r>
              <a:rPr lang="en-US" sz="2800" b="1" dirty="0" smtClean="0"/>
              <a:t>in conjunction with fluid resuscitation</a:t>
            </a:r>
            <a:r>
              <a:rPr lang="en-US" sz="2800" dirty="0" smtClean="0"/>
              <a:t> in cases of vasomotor shock</a:t>
            </a:r>
          </a:p>
          <a:p>
            <a:r>
              <a:rPr lang="en-US" sz="2800" dirty="0" smtClean="0"/>
              <a:t>Do not use low-dose dopamine</a:t>
            </a:r>
          </a:p>
          <a:p>
            <a:endParaRPr lang="en-US" sz="2800" dirty="0"/>
          </a:p>
        </p:txBody>
      </p:sp>
      <p:sp>
        <p:nvSpPr>
          <p:cNvPr id="4" name="TextBox 3"/>
          <p:cNvSpPr txBox="1"/>
          <p:nvPr/>
        </p:nvSpPr>
        <p:spPr>
          <a:xfrm>
            <a:off x="6240144" y="6146287"/>
            <a:ext cx="3032491" cy="523220"/>
          </a:xfrm>
          <a:prstGeom prst="rect">
            <a:avLst/>
          </a:prstGeom>
          <a:noFill/>
        </p:spPr>
        <p:txBody>
          <a:bodyPr wrap="square" rtlCol="0">
            <a:spAutoFit/>
          </a:bodyPr>
          <a:lstStyle/>
          <a:p>
            <a:r>
              <a:rPr lang="en-US" sz="1400" dirty="0" smtClean="0"/>
              <a:t>Kidney International </a:t>
            </a:r>
            <a:r>
              <a:rPr lang="en-US" sz="1400" dirty="0" err="1" smtClean="0"/>
              <a:t>Suppl</a:t>
            </a:r>
            <a:r>
              <a:rPr lang="en-US" sz="1400" dirty="0" smtClean="0"/>
              <a:t> 2012; 2(1) </a:t>
            </a:r>
            <a:endParaRPr lang="en-US" sz="1400" dirty="0"/>
          </a:p>
        </p:txBody>
      </p:sp>
    </p:spTree>
    <p:extLst>
      <p:ext uri="{BB962C8B-B14F-4D97-AF65-F5344CB8AC3E}">
        <p14:creationId xmlns:p14="http://schemas.microsoft.com/office/powerpoint/2010/main" val="20416926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350838"/>
            <a:ext cx="7239000" cy="525462"/>
          </a:xfrm>
        </p:spPr>
        <p:txBody>
          <a:bodyPr/>
          <a:lstStyle/>
          <a:p>
            <a:r>
              <a:rPr lang="en-US" dirty="0" smtClean="0"/>
              <a:t>Indications For Dialysis</a:t>
            </a:r>
            <a:endParaRPr lang="en-US" dirty="0"/>
          </a:p>
        </p:txBody>
      </p:sp>
      <p:sp>
        <p:nvSpPr>
          <p:cNvPr id="5" name="Content Placeholder 4"/>
          <p:cNvSpPr>
            <a:spLocks noGrp="1"/>
          </p:cNvSpPr>
          <p:nvPr>
            <p:ph idx="1"/>
          </p:nvPr>
        </p:nvSpPr>
        <p:spPr>
          <a:xfrm>
            <a:off x="457200" y="926845"/>
            <a:ext cx="8229600" cy="5168897"/>
          </a:xfrm>
        </p:spPr>
        <p:txBody>
          <a:bodyPr/>
          <a:lstStyle/>
          <a:p>
            <a:r>
              <a:rPr lang="en-US" sz="2800" dirty="0" smtClean="0"/>
              <a:t>Life-threatening conditions </a:t>
            </a:r>
          </a:p>
          <a:p>
            <a:pPr lvl="1">
              <a:buFont typeface="Arial"/>
              <a:buChar char="•"/>
            </a:pPr>
            <a:r>
              <a:rPr lang="en-US" dirty="0" smtClean="0"/>
              <a:t>Acute pulmonary edema from volume overload</a:t>
            </a:r>
          </a:p>
          <a:p>
            <a:pPr lvl="1">
              <a:buFont typeface="Arial"/>
              <a:buChar char="•"/>
            </a:pPr>
            <a:r>
              <a:rPr lang="en-US" dirty="0" smtClean="0"/>
              <a:t>Electrolyte Imbalance</a:t>
            </a:r>
          </a:p>
          <a:p>
            <a:pPr lvl="2">
              <a:buFont typeface="Arial"/>
              <a:buChar char="•"/>
            </a:pPr>
            <a:r>
              <a:rPr lang="en-US" dirty="0" smtClean="0"/>
              <a:t>Hyperkalemia </a:t>
            </a:r>
          </a:p>
          <a:p>
            <a:pPr lvl="2">
              <a:buFont typeface="Arial"/>
              <a:buChar char="•"/>
            </a:pPr>
            <a:r>
              <a:rPr lang="en-US" dirty="0" smtClean="0"/>
              <a:t>Hyponatremia</a:t>
            </a:r>
          </a:p>
          <a:p>
            <a:pPr lvl="2">
              <a:buFont typeface="Arial"/>
              <a:buChar char="•"/>
            </a:pPr>
            <a:r>
              <a:rPr lang="en-US" dirty="0" smtClean="0"/>
              <a:t>Increased calcium phosphate product</a:t>
            </a:r>
          </a:p>
          <a:p>
            <a:pPr lvl="1">
              <a:buFont typeface="Arial"/>
              <a:buChar char="•"/>
            </a:pPr>
            <a:r>
              <a:rPr lang="en-US" dirty="0" smtClean="0"/>
              <a:t>Uremia</a:t>
            </a:r>
          </a:p>
          <a:p>
            <a:pPr lvl="2">
              <a:buFont typeface="Arial"/>
              <a:buChar char="•"/>
            </a:pPr>
            <a:r>
              <a:rPr lang="en-US" dirty="0" smtClean="0"/>
              <a:t>Encephalopathy</a:t>
            </a:r>
          </a:p>
          <a:p>
            <a:pPr lvl="2">
              <a:buFont typeface="Arial"/>
              <a:buChar char="•"/>
            </a:pPr>
            <a:r>
              <a:rPr lang="en-US" dirty="0" smtClean="0"/>
              <a:t>Pericarditis </a:t>
            </a:r>
          </a:p>
          <a:p>
            <a:pPr lvl="2">
              <a:buFont typeface="Arial"/>
              <a:buChar char="•"/>
            </a:pPr>
            <a:r>
              <a:rPr lang="en-US" dirty="0" smtClean="0"/>
              <a:t>Intractable nausea and vomiting</a:t>
            </a:r>
          </a:p>
          <a:p>
            <a:pPr lvl="1">
              <a:buFont typeface="Arial"/>
              <a:buChar char="•"/>
            </a:pPr>
            <a:r>
              <a:rPr lang="en-US" dirty="0" smtClean="0"/>
              <a:t>Acidosis</a:t>
            </a:r>
            <a:endParaRPr lang="en-US" dirty="0"/>
          </a:p>
        </p:txBody>
      </p:sp>
      <p:sp>
        <p:nvSpPr>
          <p:cNvPr id="3" name="TextBox 2"/>
          <p:cNvSpPr txBox="1"/>
          <p:nvPr/>
        </p:nvSpPr>
        <p:spPr>
          <a:xfrm>
            <a:off x="3055754" y="6146287"/>
            <a:ext cx="3032491" cy="523220"/>
          </a:xfrm>
          <a:prstGeom prst="rect">
            <a:avLst/>
          </a:prstGeom>
          <a:noFill/>
        </p:spPr>
        <p:txBody>
          <a:bodyPr wrap="square" rtlCol="0">
            <a:spAutoFit/>
          </a:bodyPr>
          <a:lstStyle/>
          <a:p>
            <a:r>
              <a:rPr lang="en-US" sz="1400" dirty="0" smtClean="0"/>
              <a:t>Kidney International </a:t>
            </a:r>
            <a:r>
              <a:rPr lang="en-US" sz="1400" dirty="0" err="1" smtClean="0"/>
              <a:t>Suppl</a:t>
            </a:r>
            <a:r>
              <a:rPr lang="en-US" sz="1400" dirty="0" smtClean="0"/>
              <a:t> 2012; 2(1) </a:t>
            </a:r>
            <a:endParaRPr lang="en-US" sz="1400" dirty="0"/>
          </a:p>
        </p:txBody>
      </p:sp>
    </p:spTree>
    <p:extLst>
      <p:ext uri="{BB962C8B-B14F-4D97-AF65-F5344CB8AC3E}">
        <p14:creationId xmlns:p14="http://schemas.microsoft.com/office/powerpoint/2010/main" val="419728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Personal Protective Equipment</a:t>
            </a:r>
            <a:endParaRPr lang="en-US" dirty="0">
              <a:solidFill>
                <a:schemeClr val="tx1"/>
              </a:solidFill>
            </a:endParaRPr>
          </a:p>
        </p:txBody>
      </p:sp>
      <p:sp>
        <p:nvSpPr>
          <p:cNvPr id="3" name="Content Placeholder 2"/>
          <p:cNvSpPr>
            <a:spLocks noGrp="1"/>
          </p:cNvSpPr>
          <p:nvPr>
            <p:ph idx="1"/>
          </p:nvPr>
        </p:nvSpPr>
        <p:spPr>
          <a:xfrm>
            <a:off x="457200" y="1299302"/>
            <a:ext cx="8229600" cy="2960075"/>
          </a:xfrm>
        </p:spPr>
        <p:txBody>
          <a:bodyPr/>
          <a:lstStyle/>
          <a:p>
            <a:pPr marL="82296" indent="0">
              <a:buNone/>
            </a:pPr>
            <a:r>
              <a:rPr lang="en-US" dirty="0" smtClean="0"/>
              <a:t>When taking care of COVID-19 patients, please adhere to all of your institution’s policies regarding personal protective equipment (PPE)</a:t>
            </a:r>
          </a:p>
          <a:p>
            <a:pPr marL="82296" indent="0">
              <a:buNone/>
            </a:pPr>
            <a:endParaRPr lang="en-US" dirty="0" smtClean="0"/>
          </a:p>
          <a:p>
            <a:pPr marL="82296" indent="0">
              <a:buNone/>
            </a:pPr>
            <a:r>
              <a:rPr lang="en-US" dirty="0" smtClean="0"/>
              <a:t>To help others, you must </a:t>
            </a:r>
            <a:r>
              <a:rPr lang="en-US" dirty="0" smtClean="0">
                <a:solidFill>
                  <a:srgbClr val="FF0000"/>
                </a:solidFill>
              </a:rPr>
              <a:t>stay healthy </a:t>
            </a:r>
            <a:r>
              <a:rPr lang="en-US" dirty="0" smtClean="0"/>
              <a:t>yourself!</a:t>
            </a:r>
            <a:endParaRPr lang="en-US" dirty="0"/>
          </a:p>
        </p:txBody>
      </p:sp>
    </p:spTree>
    <p:extLst>
      <p:ext uri="{BB962C8B-B14F-4D97-AF65-F5344CB8AC3E}">
        <p14:creationId xmlns:p14="http://schemas.microsoft.com/office/powerpoint/2010/main" val="26646389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Palliative Care</a:t>
            </a:r>
            <a:endParaRPr lang="en-US" dirty="0"/>
          </a:p>
        </p:txBody>
      </p:sp>
      <p:sp>
        <p:nvSpPr>
          <p:cNvPr id="3" name="Content Placeholder 2"/>
          <p:cNvSpPr>
            <a:spLocks noGrp="1"/>
          </p:cNvSpPr>
          <p:nvPr>
            <p:ph idx="1"/>
          </p:nvPr>
        </p:nvSpPr>
        <p:spPr/>
        <p:txBody>
          <a:bodyPr/>
          <a:lstStyle/>
          <a:p>
            <a:pPr marL="0" indent="0">
              <a:buNone/>
            </a:pPr>
            <a:r>
              <a:rPr lang="en-US" dirty="0" smtClean="0"/>
              <a:t>Ultimately, the goal of treatment is to facilitate a patient’s recovery to </a:t>
            </a:r>
            <a:r>
              <a:rPr lang="en-US" dirty="0" smtClean="0">
                <a:solidFill>
                  <a:srgbClr val="FF0000"/>
                </a:solidFill>
              </a:rPr>
              <a:t>a condition that the patient would find acceptable</a:t>
            </a:r>
            <a:r>
              <a:rPr lang="en-US" dirty="0" smtClean="0"/>
              <a:t>.  </a:t>
            </a:r>
          </a:p>
          <a:p>
            <a:pPr marL="0" indent="0">
              <a:buNone/>
            </a:pPr>
            <a:r>
              <a:rPr lang="en-US" dirty="0" smtClean="0"/>
              <a:t>If this cannot be achieved, limitations of care should be discussed with the patient and the patient’s family.</a:t>
            </a:r>
          </a:p>
          <a:p>
            <a:pPr marL="0" indent="0">
              <a:buNone/>
            </a:pPr>
            <a:r>
              <a:rPr lang="en-US" dirty="0" smtClean="0"/>
              <a:t>A provider may choose to withhold a therapy if it is believed to be futile in the care of the patient.</a:t>
            </a:r>
            <a:endParaRPr lang="en-US" dirty="0"/>
          </a:p>
        </p:txBody>
      </p:sp>
    </p:spTree>
    <p:extLst>
      <p:ext uri="{BB962C8B-B14F-4D97-AF65-F5344CB8AC3E}">
        <p14:creationId xmlns:p14="http://schemas.microsoft.com/office/powerpoint/2010/main" val="4531448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Palliative Care</a:t>
            </a:r>
            <a:endParaRPr lang="en-US" dirty="0"/>
          </a:p>
        </p:txBody>
      </p:sp>
      <p:sp>
        <p:nvSpPr>
          <p:cNvPr id="3" name="Content Placeholder 2"/>
          <p:cNvSpPr>
            <a:spLocks noGrp="1"/>
          </p:cNvSpPr>
          <p:nvPr>
            <p:ph idx="1"/>
          </p:nvPr>
        </p:nvSpPr>
        <p:spPr/>
        <p:txBody>
          <a:bodyPr/>
          <a:lstStyle/>
          <a:p>
            <a:pPr marL="0" indent="0">
              <a:buNone/>
            </a:pPr>
            <a:r>
              <a:rPr lang="en-US" sz="2400" dirty="0" smtClean="0"/>
              <a:t>Limitations of care may include (but are not limited to):</a:t>
            </a:r>
          </a:p>
          <a:p>
            <a:r>
              <a:rPr lang="en-US" dirty="0" smtClean="0"/>
              <a:t>DNR Arrest</a:t>
            </a:r>
          </a:p>
          <a:p>
            <a:pPr lvl="1">
              <a:buFont typeface="Arial"/>
              <a:buChar char="•"/>
            </a:pPr>
            <a:r>
              <a:rPr lang="en-US" dirty="0" smtClean="0"/>
              <a:t>Pursue all care unless patient suffers a cardiac arrest</a:t>
            </a:r>
          </a:p>
          <a:p>
            <a:r>
              <a:rPr lang="en-US" dirty="0" smtClean="0"/>
              <a:t>DNI</a:t>
            </a:r>
          </a:p>
          <a:p>
            <a:pPr lvl="1">
              <a:buFont typeface="Arial"/>
              <a:buChar char="•"/>
            </a:pPr>
            <a:r>
              <a:rPr lang="en-US" dirty="0" smtClean="0"/>
              <a:t>Do not intubate</a:t>
            </a:r>
          </a:p>
          <a:p>
            <a:r>
              <a:rPr lang="en-US" dirty="0" smtClean="0"/>
              <a:t>DNR Comfort Care</a:t>
            </a:r>
          </a:p>
          <a:p>
            <a:pPr lvl="1">
              <a:buFont typeface="Arial"/>
              <a:buChar char="•"/>
            </a:pPr>
            <a:r>
              <a:rPr lang="en-US" dirty="0" smtClean="0"/>
              <a:t>Withdraw supportive measures</a:t>
            </a:r>
          </a:p>
          <a:p>
            <a:pPr lvl="1">
              <a:buFont typeface="Arial"/>
              <a:buChar char="•"/>
            </a:pPr>
            <a:r>
              <a:rPr lang="en-US" dirty="0" smtClean="0"/>
              <a:t>Patient’s comfort becomes the highest priority</a:t>
            </a:r>
            <a:endParaRPr lang="en-US" dirty="0"/>
          </a:p>
          <a:p>
            <a:pPr marL="457200" lvl="1" indent="0">
              <a:buNone/>
            </a:pPr>
            <a:endParaRPr lang="en-US" dirty="0" smtClean="0"/>
          </a:p>
        </p:txBody>
      </p:sp>
    </p:spTree>
    <p:extLst>
      <p:ext uri="{BB962C8B-B14F-4D97-AF65-F5344CB8AC3E}">
        <p14:creationId xmlns:p14="http://schemas.microsoft.com/office/powerpoint/2010/main" val="15856770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Palliative Care</a:t>
            </a:r>
            <a:endParaRPr lang="en-US" dirty="0"/>
          </a:p>
        </p:txBody>
      </p:sp>
      <p:sp>
        <p:nvSpPr>
          <p:cNvPr id="3" name="Content Placeholder 2"/>
          <p:cNvSpPr>
            <a:spLocks noGrp="1"/>
          </p:cNvSpPr>
          <p:nvPr>
            <p:ph idx="1"/>
          </p:nvPr>
        </p:nvSpPr>
        <p:spPr/>
        <p:txBody>
          <a:bodyPr/>
          <a:lstStyle/>
          <a:p>
            <a:pPr marL="0" indent="0">
              <a:buNone/>
            </a:pPr>
            <a:r>
              <a:rPr lang="en-US" dirty="0" smtClean="0"/>
              <a:t>May consider specific therapies individually:</a:t>
            </a:r>
          </a:p>
          <a:p>
            <a:r>
              <a:rPr lang="en-US" dirty="0" smtClean="0"/>
              <a:t>Dialysis</a:t>
            </a:r>
          </a:p>
          <a:p>
            <a:r>
              <a:rPr lang="en-US" dirty="0" smtClean="0"/>
              <a:t>Vasopressors</a:t>
            </a:r>
          </a:p>
          <a:p>
            <a:r>
              <a:rPr lang="en-US" dirty="0" smtClean="0"/>
              <a:t>Antibiotics</a:t>
            </a:r>
          </a:p>
          <a:p>
            <a:r>
              <a:rPr lang="en-US" dirty="0" smtClean="0"/>
              <a:t>Procedures</a:t>
            </a:r>
          </a:p>
          <a:p>
            <a:pPr lvl="1">
              <a:buFont typeface="Arial"/>
              <a:buChar char="•"/>
            </a:pPr>
            <a:r>
              <a:rPr lang="en-US" dirty="0" smtClean="0"/>
              <a:t>Tracheostomy</a:t>
            </a:r>
          </a:p>
          <a:p>
            <a:pPr lvl="1">
              <a:buFont typeface="Arial"/>
              <a:buChar char="•"/>
            </a:pPr>
            <a:r>
              <a:rPr lang="en-US" dirty="0" smtClean="0"/>
              <a:t>Percutaneous </a:t>
            </a:r>
            <a:r>
              <a:rPr lang="en-US" dirty="0" err="1" smtClean="0"/>
              <a:t>gastostomy</a:t>
            </a:r>
            <a:r>
              <a:rPr lang="en-US" dirty="0" smtClean="0"/>
              <a:t>/feeding tube</a:t>
            </a:r>
          </a:p>
          <a:p>
            <a:pPr lvl="1">
              <a:buFont typeface="Arial"/>
              <a:buChar char="•"/>
            </a:pPr>
            <a:r>
              <a:rPr lang="en-US" dirty="0" smtClean="0"/>
              <a:t>Vascular access</a:t>
            </a:r>
            <a:endParaRPr lang="en-US" dirty="0"/>
          </a:p>
        </p:txBody>
      </p:sp>
    </p:spTree>
    <p:extLst>
      <p:ext uri="{BB962C8B-B14F-4D97-AF65-F5344CB8AC3E}">
        <p14:creationId xmlns:p14="http://schemas.microsoft.com/office/powerpoint/2010/main" val="9720905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Palliative Care – ICU Triggers </a:t>
            </a:r>
            <a:endParaRPr lang="en-US" dirty="0"/>
          </a:p>
        </p:txBody>
      </p:sp>
      <p:sp>
        <p:nvSpPr>
          <p:cNvPr id="3" name="Content Placeholder 2"/>
          <p:cNvSpPr>
            <a:spLocks noGrp="1"/>
          </p:cNvSpPr>
          <p:nvPr>
            <p:ph idx="1"/>
          </p:nvPr>
        </p:nvSpPr>
        <p:spPr/>
        <p:txBody>
          <a:bodyPr/>
          <a:lstStyle/>
          <a:p>
            <a:pPr lvl="0"/>
            <a:r>
              <a:rPr lang="en-US" sz="2000" dirty="0"/>
              <a:t>SNF </a:t>
            </a:r>
            <a:r>
              <a:rPr lang="en-US" sz="2000" dirty="0" smtClean="0"/>
              <a:t>patient with poor performance status</a:t>
            </a:r>
            <a:endParaRPr lang="en-US" sz="2000" dirty="0"/>
          </a:p>
          <a:p>
            <a:pPr lvl="0"/>
            <a:r>
              <a:rPr lang="en-US" sz="2000" dirty="0"/>
              <a:t>Advanced </a:t>
            </a:r>
            <a:r>
              <a:rPr lang="en-US" sz="2000" dirty="0" smtClean="0"/>
              <a:t>dementia   </a:t>
            </a:r>
            <a:endParaRPr lang="en-US" sz="2000" dirty="0"/>
          </a:p>
          <a:p>
            <a:pPr lvl="0"/>
            <a:r>
              <a:rPr lang="en-US" sz="2000" dirty="0"/>
              <a:t>Age over 80 – all COVID +</a:t>
            </a:r>
          </a:p>
          <a:p>
            <a:pPr lvl="0"/>
            <a:r>
              <a:rPr lang="en-US" sz="2000" dirty="0"/>
              <a:t>Age over 70 + 1 advanced organ system disease – ESRD, O</a:t>
            </a:r>
            <a:r>
              <a:rPr lang="en-US" sz="2000" baseline="-25000" dirty="0"/>
              <a:t>2</a:t>
            </a:r>
            <a:r>
              <a:rPr lang="en-US" sz="2000" dirty="0"/>
              <a:t>-dependent COPD, Stage C/D CHF, Childs B/C cirrhosis</a:t>
            </a:r>
          </a:p>
          <a:p>
            <a:pPr lvl="0"/>
            <a:r>
              <a:rPr lang="en-US" sz="2000" dirty="0"/>
              <a:t>Metastatic malignancy</a:t>
            </a:r>
          </a:p>
          <a:p>
            <a:pPr lvl="0"/>
            <a:r>
              <a:rPr lang="en-US" sz="2000" dirty="0"/>
              <a:t>Advanced organ system disease </a:t>
            </a:r>
          </a:p>
          <a:p>
            <a:pPr lvl="1"/>
            <a:r>
              <a:rPr lang="en-US" sz="2000" dirty="0"/>
              <a:t>ESRD</a:t>
            </a:r>
          </a:p>
          <a:p>
            <a:pPr lvl="1"/>
            <a:r>
              <a:rPr lang="en-US" sz="2000" dirty="0"/>
              <a:t>O</a:t>
            </a:r>
            <a:r>
              <a:rPr lang="en-US" sz="2000" baseline="-25000" dirty="0"/>
              <a:t>2</a:t>
            </a:r>
            <a:r>
              <a:rPr lang="en-US" sz="2000" dirty="0"/>
              <a:t> dependent COPD</a:t>
            </a:r>
          </a:p>
          <a:p>
            <a:pPr lvl="1"/>
            <a:r>
              <a:rPr lang="en-US" sz="2000" dirty="0"/>
              <a:t>Advanced CHF</a:t>
            </a:r>
          </a:p>
          <a:p>
            <a:pPr lvl="1"/>
            <a:r>
              <a:rPr lang="en-US" sz="2000" dirty="0"/>
              <a:t>Child B/C cirrhosis</a:t>
            </a:r>
          </a:p>
          <a:p>
            <a:pPr lvl="0"/>
            <a:r>
              <a:rPr lang="en-US" sz="2000" dirty="0"/>
              <a:t>Worsening clinical course on </a:t>
            </a:r>
            <a:r>
              <a:rPr lang="en-US" sz="2000" dirty="0" smtClean="0"/>
              <a:t>mechanical </a:t>
            </a:r>
            <a:r>
              <a:rPr lang="en-US" sz="2000" dirty="0"/>
              <a:t>ventilation</a:t>
            </a:r>
          </a:p>
          <a:p>
            <a:pPr lvl="0"/>
            <a:r>
              <a:rPr lang="en-US" sz="2000" dirty="0"/>
              <a:t>Shock state needing </a:t>
            </a:r>
            <a:r>
              <a:rPr lang="en-US" sz="2000" dirty="0" err="1"/>
              <a:t>pressors</a:t>
            </a:r>
            <a:r>
              <a:rPr lang="en-US" sz="2000" dirty="0"/>
              <a:t> for more than 2 days</a:t>
            </a:r>
          </a:p>
          <a:p>
            <a:endParaRPr lang="en-US" sz="2000" dirty="0"/>
          </a:p>
        </p:txBody>
      </p:sp>
    </p:spTree>
    <p:extLst>
      <p:ext uri="{BB962C8B-B14F-4D97-AF65-F5344CB8AC3E}">
        <p14:creationId xmlns:p14="http://schemas.microsoft.com/office/powerpoint/2010/main" val="16361100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98080" cy="1143000"/>
          </a:xfrm>
        </p:spPr>
        <p:txBody>
          <a:bodyPr>
            <a:normAutofit/>
          </a:bodyPr>
          <a:lstStyle/>
          <a:p>
            <a:pPr algn="ctr"/>
            <a:r>
              <a:rPr lang="en-US" sz="5400" dirty="0" smtClean="0">
                <a:solidFill>
                  <a:srgbClr val="FF0000"/>
                </a:solidFill>
              </a:rPr>
              <a:t>The End</a:t>
            </a:r>
            <a:endParaRPr lang="en-US" sz="5400" dirty="0">
              <a:solidFill>
                <a:srgbClr val="FF0000"/>
              </a:solidFill>
            </a:endParaRPr>
          </a:p>
        </p:txBody>
      </p:sp>
      <p:sp>
        <p:nvSpPr>
          <p:cNvPr id="3" name="Content Placeholder 2"/>
          <p:cNvSpPr>
            <a:spLocks noGrp="1"/>
          </p:cNvSpPr>
          <p:nvPr>
            <p:ph idx="1"/>
          </p:nvPr>
        </p:nvSpPr>
        <p:spPr>
          <a:xfrm>
            <a:off x="875019" y="1487001"/>
            <a:ext cx="7498080" cy="2568402"/>
          </a:xfrm>
        </p:spPr>
        <p:txBody>
          <a:bodyPr>
            <a:normAutofit/>
          </a:bodyPr>
          <a:lstStyle/>
          <a:p>
            <a:pPr marL="82296" indent="0" algn="ctr">
              <a:buNone/>
            </a:pPr>
            <a:r>
              <a:rPr lang="en-US" sz="4000" dirty="0" smtClean="0"/>
              <a:t>Remember:</a:t>
            </a:r>
          </a:p>
          <a:p>
            <a:pPr marL="82296" indent="0" algn="ctr">
              <a:buNone/>
            </a:pPr>
            <a:r>
              <a:rPr lang="en-US" sz="3600" dirty="0" smtClean="0">
                <a:solidFill>
                  <a:srgbClr val="FF0000"/>
                </a:solidFill>
              </a:rPr>
              <a:t>Follow your local protocols</a:t>
            </a:r>
          </a:p>
          <a:p>
            <a:pPr marL="82296" indent="0" algn="ctr">
              <a:buNone/>
            </a:pPr>
            <a:r>
              <a:rPr lang="en-US" sz="3600" dirty="0" smtClean="0">
                <a:solidFill>
                  <a:srgbClr val="FF0000"/>
                </a:solidFill>
              </a:rPr>
              <a:t>Stay safe and healthy</a:t>
            </a:r>
            <a:endParaRPr lang="en-US" sz="3600" dirty="0">
              <a:solidFill>
                <a:srgbClr val="FF0000"/>
              </a:solidFill>
            </a:endParaRPr>
          </a:p>
        </p:txBody>
      </p:sp>
      <p:sp>
        <p:nvSpPr>
          <p:cNvPr id="4" name="TextBox 3"/>
          <p:cNvSpPr txBox="1"/>
          <p:nvPr/>
        </p:nvSpPr>
        <p:spPr>
          <a:xfrm>
            <a:off x="696424" y="4328494"/>
            <a:ext cx="7824547" cy="1200329"/>
          </a:xfrm>
          <a:prstGeom prst="rect">
            <a:avLst/>
          </a:prstGeom>
          <a:noFill/>
        </p:spPr>
        <p:txBody>
          <a:bodyPr wrap="square" rtlCol="0">
            <a:spAutoFit/>
          </a:bodyPr>
          <a:lstStyle/>
          <a:p>
            <a:r>
              <a:rPr lang="en-US" dirty="0" smtClean="0"/>
              <a:t>Special thanks to: </a:t>
            </a:r>
          </a:p>
          <a:p>
            <a:r>
              <a:rPr lang="en-US" b="1" dirty="0" err="1" smtClean="0"/>
              <a:t>Berje</a:t>
            </a:r>
            <a:r>
              <a:rPr lang="en-US" b="1" dirty="0" smtClean="0"/>
              <a:t> </a:t>
            </a:r>
            <a:r>
              <a:rPr lang="en-US" b="1" dirty="0" err="1" smtClean="0"/>
              <a:t>Shammassian</a:t>
            </a:r>
            <a:r>
              <a:rPr lang="en-US" b="1" dirty="0" smtClean="0"/>
              <a:t>, M.D </a:t>
            </a:r>
          </a:p>
          <a:p>
            <a:r>
              <a:rPr lang="en-US" dirty="0"/>
              <a:t>Neurosurgery Training </a:t>
            </a:r>
            <a:r>
              <a:rPr lang="en-US" dirty="0" smtClean="0"/>
              <a:t>Program</a:t>
            </a:r>
            <a:endParaRPr lang="en-US" b="1" dirty="0" smtClean="0"/>
          </a:p>
          <a:p>
            <a:r>
              <a:rPr lang="en-US" dirty="0" smtClean="0"/>
              <a:t>University Hospitals of Cleveland/Case Western Reserve University</a:t>
            </a:r>
            <a:endParaRPr lang="en-US" dirty="0"/>
          </a:p>
        </p:txBody>
      </p:sp>
    </p:spTree>
    <p:extLst>
      <p:ext uri="{BB962C8B-B14F-4D97-AF65-F5344CB8AC3E}">
        <p14:creationId xmlns:p14="http://schemas.microsoft.com/office/powerpoint/2010/main" val="16708140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1: Vasoactive Drugs</a:t>
            </a:r>
            <a:endParaRPr lang="en-US" dirty="0"/>
          </a:p>
        </p:txBody>
      </p:sp>
      <p:pic>
        <p:nvPicPr>
          <p:cNvPr id="5" name="Picture 4"/>
          <p:cNvPicPr>
            <a:picLocks noChangeAspect="1"/>
          </p:cNvPicPr>
          <p:nvPr/>
        </p:nvPicPr>
        <p:blipFill>
          <a:blip r:embed="rId2"/>
          <a:stretch>
            <a:fillRect/>
          </a:stretch>
        </p:blipFill>
        <p:spPr>
          <a:xfrm>
            <a:off x="670789" y="923383"/>
            <a:ext cx="7802422" cy="5421401"/>
          </a:xfrm>
          <a:prstGeom prst="rect">
            <a:avLst/>
          </a:prstGeom>
        </p:spPr>
      </p:pic>
    </p:spTree>
    <p:extLst>
      <p:ext uri="{BB962C8B-B14F-4D97-AF65-F5344CB8AC3E}">
        <p14:creationId xmlns:p14="http://schemas.microsoft.com/office/powerpoint/2010/main" val="16452600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1: Vasoactive Drugs</a:t>
            </a:r>
            <a:endParaRPr lang="en-US" dirty="0"/>
          </a:p>
        </p:txBody>
      </p:sp>
      <p:pic>
        <p:nvPicPr>
          <p:cNvPr id="4" name="Picture 3"/>
          <p:cNvPicPr>
            <a:picLocks noChangeAspect="1"/>
          </p:cNvPicPr>
          <p:nvPr/>
        </p:nvPicPr>
        <p:blipFill>
          <a:blip r:embed="rId2"/>
          <a:stretch>
            <a:fillRect/>
          </a:stretch>
        </p:blipFill>
        <p:spPr>
          <a:xfrm>
            <a:off x="691979" y="1066800"/>
            <a:ext cx="7760041" cy="4783837"/>
          </a:xfrm>
          <a:prstGeom prst="rect">
            <a:avLst/>
          </a:prstGeom>
        </p:spPr>
      </p:pic>
    </p:spTree>
    <p:extLst>
      <p:ext uri="{BB962C8B-B14F-4D97-AF65-F5344CB8AC3E}">
        <p14:creationId xmlns:p14="http://schemas.microsoft.com/office/powerpoint/2010/main" val="18259478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2: Sedative Drugs</a:t>
            </a:r>
            <a:endParaRPr lang="en-US" dirty="0"/>
          </a:p>
        </p:txBody>
      </p:sp>
      <p:pic>
        <p:nvPicPr>
          <p:cNvPr id="3" name="Picture 2"/>
          <p:cNvPicPr>
            <a:picLocks noChangeAspect="1"/>
          </p:cNvPicPr>
          <p:nvPr/>
        </p:nvPicPr>
        <p:blipFill>
          <a:blip r:embed="rId2"/>
          <a:stretch>
            <a:fillRect/>
          </a:stretch>
        </p:blipFill>
        <p:spPr>
          <a:xfrm>
            <a:off x="692698" y="1066800"/>
            <a:ext cx="7758603" cy="5421894"/>
          </a:xfrm>
          <a:prstGeom prst="rect">
            <a:avLst/>
          </a:prstGeom>
        </p:spPr>
      </p:pic>
    </p:spTree>
    <p:extLst>
      <p:ext uri="{BB962C8B-B14F-4D97-AF65-F5344CB8AC3E}">
        <p14:creationId xmlns:p14="http://schemas.microsoft.com/office/powerpoint/2010/main" val="2383060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316" y="616562"/>
            <a:ext cx="7239000" cy="715962"/>
          </a:xfrm>
        </p:spPr>
        <p:txBody>
          <a:bodyPr>
            <a:noAutofit/>
          </a:bodyPr>
          <a:lstStyle/>
          <a:p>
            <a:r>
              <a:rPr lang="en-US" sz="3000" dirty="0" smtClean="0">
                <a:solidFill>
                  <a:schemeClr val="tx1"/>
                </a:solidFill>
                <a:effectLst/>
              </a:rPr>
              <a:t>Appendix 3: Surviving </a:t>
            </a:r>
            <a:r>
              <a:rPr lang="en-US" sz="3000" dirty="0">
                <a:solidFill>
                  <a:schemeClr val="tx1"/>
                </a:solidFill>
                <a:effectLst/>
              </a:rPr>
              <a:t>Sepsis Campaign: Guidelines for the Management of COVID-19</a:t>
            </a:r>
            <a:br>
              <a:rPr lang="en-US" sz="3000" dirty="0">
                <a:solidFill>
                  <a:schemeClr val="tx1"/>
                </a:solidFill>
                <a:effectLst/>
              </a:rPr>
            </a:br>
            <a:endParaRPr lang="en-US" sz="3000" dirty="0">
              <a:solidFill>
                <a:schemeClr val="tx1"/>
              </a:solidFill>
            </a:endParaRPr>
          </a:p>
        </p:txBody>
      </p:sp>
      <p:sp>
        <p:nvSpPr>
          <p:cNvPr id="3" name="Content Placeholder 2"/>
          <p:cNvSpPr>
            <a:spLocks noGrp="1"/>
          </p:cNvSpPr>
          <p:nvPr>
            <p:ph idx="1"/>
          </p:nvPr>
        </p:nvSpPr>
        <p:spPr>
          <a:xfrm>
            <a:off x="1066800" y="1447800"/>
            <a:ext cx="7866888" cy="4457700"/>
          </a:xfrm>
        </p:spPr>
        <p:txBody>
          <a:bodyPr>
            <a:normAutofit fontScale="47500" lnSpcReduction="20000"/>
          </a:bodyPr>
          <a:lstStyle/>
          <a:p>
            <a:pPr marL="82296" indent="0">
              <a:buNone/>
            </a:pPr>
            <a:r>
              <a:rPr lang="en-US" b="1" dirty="0"/>
              <a:t>I. Infection Control </a:t>
            </a:r>
            <a:endParaRPr lang="en-US" sz="3600" dirty="0"/>
          </a:p>
          <a:p>
            <a:pPr lvl="0"/>
            <a:r>
              <a:rPr lang="en-US" dirty="0"/>
              <a:t>For aerosol-generating procedures, use fitted respirator masks (N95 respirators, FFP2, or equivalent) (best practice). </a:t>
            </a:r>
            <a:endParaRPr lang="en-US" sz="4400" dirty="0"/>
          </a:p>
          <a:p>
            <a:pPr lvl="0"/>
            <a:r>
              <a:rPr lang="en-US" dirty="0"/>
              <a:t>Perform aerosol-generating procedures in negative pressure room (best practice). </a:t>
            </a:r>
            <a:endParaRPr lang="en-US" sz="4400" dirty="0"/>
          </a:p>
          <a:p>
            <a:pPr lvl="0"/>
            <a:r>
              <a:rPr lang="en-US" dirty="0"/>
              <a:t>For usual care for non-ventilated patients, use surgical/medical masks (weak recommendation). </a:t>
            </a:r>
            <a:endParaRPr lang="en-US" sz="4400" dirty="0"/>
          </a:p>
          <a:p>
            <a:pPr lvl="0"/>
            <a:r>
              <a:rPr lang="en-US" dirty="0"/>
              <a:t>For non-aerosol-generating procedures on ventilated patients, use surgical/medical masks (weak recommendation). </a:t>
            </a:r>
            <a:endParaRPr lang="en-US" sz="4400" dirty="0"/>
          </a:p>
          <a:p>
            <a:pPr lvl="0"/>
            <a:r>
              <a:rPr lang="en-US" dirty="0"/>
              <a:t>For intubation, use video-guided laryngoscopy over direct laryngoscopy (weak recommendation). </a:t>
            </a:r>
            <a:endParaRPr lang="en-US" sz="4400" dirty="0"/>
          </a:p>
          <a:p>
            <a:pPr lvl="0"/>
            <a:r>
              <a:rPr lang="en-US" dirty="0"/>
              <a:t>Intubation should be performed by provider most experienced with airway management (best practice). </a:t>
            </a:r>
            <a:endParaRPr lang="en-US" sz="4400" dirty="0"/>
          </a:p>
          <a:p>
            <a:pPr marL="82296" indent="0">
              <a:buNone/>
            </a:pPr>
            <a:r>
              <a:rPr lang="en-US" dirty="0"/>
              <a:t> </a:t>
            </a:r>
            <a:endParaRPr lang="en-US" sz="5400" dirty="0"/>
          </a:p>
          <a:p>
            <a:pPr marL="82296" indent="0">
              <a:buNone/>
            </a:pPr>
            <a:r>
              <a:rPr lang="en-US" b="1" dirty="0"/>
              <a:t>II. Laboratory Diagnosis and Specimens </a:t>
            </a:r>
            <a:endParaRPr lang="en-US" sz="3600" dirty="0"/>
          </a:p>
          <a:p>
            <a:pPr lvl="0"/>
            <a:r>
              <a:rPr lang="en-US" dirty="0"/>
              <a:t>For intubated and mechanically ventilated adults: </a:t>
            </a:r>
            <a:endParaRPr lang="en-US" sz="4400" dirty="0"/>
          </a:p>
          <a:p>
            <a:pPr lvl="1"/>
            <a:r>
              <a:rPr lang="en-US" dirty="0"/>
              <a:t>Obtain lower respiratory tract over nasopharyngeal/</a:t>
            </a:r>
            <a:r>
              <a:rPr lang="en-US" dirty="0" err="1"/>
              <a:t>oropharyngeal</a:t>
            </a:r>
            <a:r>
              <a:rPr lang="en-US" dirty="0"/>
              <a:t> samples (weak recommendation). </a:t>
            </a:r>
            <a:endParaRPr lang="en-US" sz="4000" dirty="0"/>
          </a:p>
          <a:p>
            <a:pPr lvl="1"/>
            <a:r>
              <a:rPr lang="en-US" dirty="0"/>
              <a:t>Obtain endotracheal aspirates over bronchial wash/</a:t>
            </a:r>
            <a:r>
              <a:rPr lang="en-US" dirty="0" err="1"/>
              <a:t>bronchoalveolar</a:t>
            </a:r>
            <a:r>
              <a:rPr lang="en-US" dirty="0"/>
              <a:t> lavage samples (weak recommendation).</a:t>
            </a:r>
            <a:endParaRPr lang="en-US" sz="4000" dirty="0"/>
          </a:p>
        </p:txBody>
      </p:sp>
    </p:spTree>
    <p:extLst>
      <p:ext uri="{BB962C8B-B14F-4D97-AF65-F5344CB8AC3E}">
        <p14:creationId xmlns:p14="http://schemas.microsoft.com/office/powerpoint/2010/main" val="32492892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546223"/>
            <a:ext cx="7239000" cy="715962"/>
          </a:xfrm>
        </p:spPr>
        <p:txBody>
          <a:bodyPr>
            <a:noAutofit/>
          </a:bodyPr>
          <a:lstStyle/>
          <a:p>
            <a:r>
              <a:rPr lang="en-US" sz="3000" dirty="0" smtClean="0">
                <a:solidFill>
                  <a:srgbClr val="000000"/>
                </a:solidFill>
                <a:effectLst/>
              </a:rPr>
              <a:t>Appendix 3: Surviving </a:t>
            </a:r>
            <a:r>
              <a:rPr lang="en-US" sz="3000" dirty="0">
                <a:solidFill>
                  <a:srgbClr val="000000"/>
                </a:solidFill>
                <a:effectLst/>
              </a:rPr>
              <a:t>Sepsis Campaign: Guidelines for the Management of COVID-19</a:t>
            </a:r>
            <a:br>
              <a:rPr lang="en-US" sz="3000" dirty="0">
                <a:solidFill>
                  <a:srgbClr val="000000"/>
                </a:solidFill>
                <a:effectLst/>
              </a:rPr>
            </a:br>
            <a:endParaRPr lang="en-US" sz="3000" dirty="0">
              <a:solidFill>
                <a:srgbClr val="000000"/>
              </a:solidFill>
            </a:endParaRPr>
          </a:p>
        </p:txBody>
      </p:sp>
      <p:sp>
        <p:nvSpPr>
          <p:cNvPr id="3" name="Content Placeholder 2"/>
          <p:cNvSpPr>
            <a:spLocks noGrp="1"/>
          </p:cNvSpPr>
          <p:nvPr>
            <p:ph idx="1"/>
          </p:nvPr>
        </p:nvSpPr>
        <p:spPr>
          <a:xfrm>
            <a:off x="1135185" y="1330569"/>
            <a:ext cx="7912100" cy="4953000"/>
          </a:xfrm>
        </p:spPr>
        <p:txBody>
          <a:bodyPr>
            <a:normAutofit fontScale="47500" lnSpcReduction="20000"/>
          </a:bodyPr>
          <a:lstStyle/>
          <a:p>
            <a:pPr marL="82296" indent="0">
              <a:buNone/>
            </a:pPr>
            <a:r>
              <a:rPr lang="en-US" b="1" dirty="0"/>
              <a:t>III. Supportive Care </a:t>
            </a:r>
            <a:endParaRPr lang="en-US" dirty="0"/>
          </a:p>
          <a:p>
            <a:pPr lvl="0"/>
            <a:r>
              <a:rPr lang="en-US" dirty="0"/>
              <a:t>Use dynamic parameters, skin temperature, capillary refilling time, and/or serum lactate over static parameters to assess fluid responsiveness (weak recommendation).</a:t>
            </a:r>
          </a:p>
          <a:p>
            <a:pPr lvl="0"/>
            <a:r>
              <a:rPr lang="en-US" dirty="0"/>
              <a:t>Use conservative over liberal fluid strategy (weak recommendation).</a:t>
            </a:r>
          </a:p>
          <a:p>
            <a:pPr lvl="0"/>
            <a:r>
              <a:rPr lang="en-US" dirty="0"/>
              <a:t>Use crystalloids over colloids (strong recommendation).</a:t>
            </a:r>
          </a:p>
          <a:p>
            <a:pPr lvl="0"/>
            <a:r>
              <a:rPr lang="en-US" dirty="0"/>
              <a:t>Use buffered/balanced crystalloids over unbalanced crystalloids (weak recommendation).</a:t>
            </a:r>
          </a:p>
          <a:p>
            <a:pPr lvl="0"/>
            <a:r>
              <a:rPr lang="en-US" dirty="0"/>
              <a:t>Do not use </a:t>
            </a:r>
            <a:r>
              <a:rPr lang="en-US" dirty="0" err="1"/>
              <a:t>hydroxyethyl</a:t>
            </a:r>
            <a:r>
              <a:rPr lang="en-US" dirty="0"/>
              <a:t> starches (strong recommendation).</a:t>
            </a:r>
          </a:p>
          <a:p>
            <a:pPr lvl="0"/>
            <a:r>
              <a:rPr lang="en-US" dirty="0"/>
              <a:t>Do not use gelatins (weak recommendation).</a:t>
            </a:r>
          </a:p>
          <a:p>
            <a:pPr lvl="0"/>
            <a:r>
              <a:rPr lang="en-US" dirty="0"/>
              <a:t>Do not use </a:t>
            </a:r>
            <a:r>
              <a:rPr lang="en-US" dirty="0" err="1"/>
              <a:t>dextrans</a:t>
            </a:r>
            <a:r>
              <a:rPr lang="en-US" dirty="0"/>
              <a:t> (weak recommendation).</a:t>
            </a:r>
          </a:p>
          <a:p>
            <a:pPr lvl="0"/>
            <a:r>
              <a:rPr lang="en-US" dirty="0"/>
              <a:t>Do not routinely use albumin for initial resuscitation (weak recommendation).</a:t>
            </a:r>
          </a:p>
          <a:p>
            <a:pPr lvl="0"/>
            <a:r>
              <a:rPr lang="en-US" dirty="0"/>
              <a:t>Use norepinephrine as first-line vasoactive agent (weak recommendation). </a:t>
            </a:r>
          </a:p>
          <a:p>
            <a:pPr lvl="0"/>
            <a:r>
              <a:rPr lang="en-US" dirty="0"/>
              <a:t>If norepinephrine not available, use vasopressin or epinephrine (weak recommendation). </a:t>
            </a:r>
          </a:p>
          <a:p>
            <a:pPr lvl="0"/>
            <a:r>
              <a:rPr lang="en-US" dirty="0"/>
              <a:t>Do not</a:t>
            </a:r>
            <a:r>
              <a:rPr lang="en-US" b="1" dirty="0"/>
              <a:t> </a:t>
            </a:r>
            <a:r>
              <a:rPr lang="en-US" dirty="0"/>
              <a:t>use dopamine if norepinephrine is available (strong recommendation). </a:t>
            </a:r>
          </a:p>
          <a:p>
            <a:pPr lvl="0"/>
            <a:r>
              <a:rPr lang="en-US" dirty="0"/>
              <a:t>Add vasopressin as second-line agent if target MAP can’t be achieved by norepinephrine alone (weak recommendation).</a:t>
            </a:r>
          </a:p>
          <a:p>
            <a:pPr lvl="0"/>
            <a:r>
              <a:rPr lang="en-US" dirty="0"/>
              <a:t>Titrate vasoactive agents to target MAP of 60-65 mmHg (weak recommendation). </a:t>
            </a:r>
          </a:p>
          <a:p>
            <a:pPr lvl="0"/>
            <a:r>
              <a:rPr lang="en-US" dirty="0"/>
              <a:t>For cardiac dysfunction and persistent </a:t>
            </a:r>
            <a:r>
              <a:rPr lang="en-US" dirty="0" err="1"/>
              <a:t>hypoperfusion</a:t>
            </a:r>
            <a:r>
              <a:rPr lang="en-US" dirty="0"/>
              <a:t> despite fluid resuscitation and norepinephrine, add </a:t>
            </a:r>
            <a:r>
              <a:rPr lang="en-US" dirty="0" err="1"/>
              <a:t>dobutamine</a:t>
            </a:r>
            <a:r>
              <a:rPr lang="en-US" dirty="0"/>
              <a:t> (weak recommendation). </a:t>
            </a:r>
          </a:p>
          <a:p>
            <a:pPr lvl="0"/>
            <a:r>
              <a:rPr lang="en-US" dirty="0"/>
              <a:t>For refractory shock, use low-dose corticosteroid therapy (weak recommendation). </a:t>
            </a:r>
          </a:p>
          <a:p>
            <a:pPr lvl="0"/>
            <a:r>
              <a:rPr lang="en-US" dirty="0"/>
              <a:t>Start supplemental O2 if SPO2 is &lt; 92% (weak recommendation) and if SPO2 is &lt; 90% (strong recommendation). </a:t>
            </a:r>
          </a:p>
          <a:p>
            <a:endParaRPr lang="en-US" dirty="0"/>
          </a:p>
        </p:txBody>
      </p:sp>
    </p:spTree>
    <p:extLst>
      <p:ext uri="{BB962C8B-B14F-4D97-AF65-F5344CB8AC3E}">
        <p14:creationId xmlns:p14="http://schemas.microsoft.com/office/powerpoint/2010/main" val="1604030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6621" y="350838"/>
            <a:ext cx="8147957" cy="715962"/>
          </a:xfrm>
        </p:spPr>
        <p:txBody>
          <a:bodyPr/>
          <a:lstStyle/>
          <a:p>
            <a:r>
              <a:rPr lang="en-US" dirty="0" smtClean="0">
                <a:solidFill>
                  <a:schemeClr val="tx1"/>
                </a:solidFill>
              </a:rPr>
              <a:t>Aerosol Generating Procedures in ICU</a:t>
            </a:r>
            <a:endParaRPr lang="en-US"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534586581"/>
              </p:ext>
            </p:extLst>
          </p:nvPr>
        </p:nvGraphicFramePr>
        <p:xfrm>
          <a:off x="565342" y="1404254"/>
          <a:ext cx="7752079" cy="4031113"/>
        </p:xfrm>
        <a:graphic>
          <a:graphicData uri="http://schemas.openxmlformats.org/drawingml/2006/table">
            <a:tbl>
              <a:tblPr firstRow="1" firstCol="1" bandRow="1"/>
              <a:tblGrid>
                <a:gridCol w="1583872">
                  <a:extLst>
                    <a:ext uri="{9D8B030D-6E8A-4147-A177-3AD203B41FA5}">
                      <a16:colId xmlns:a16="http://schemas.microsoft.com/office/drawing/2014/main" val="20000"/>
                    </a:ext>
                  </a:extLst>
                </a:gridCol>
                <a:gridCol w="2245177">
                  <a:extLst>
                    <a:ext uri="{9D8B030D-6E8A-4147-A177-3AD203B41FA5}">
                      <a16:colId xmlns:a16="http://schemas.microsoft.com/office/drawing/2014/main" val="20001"/>
                    </a:ext>
                  </a:extLst>
                </a:gridCol>
                <a:gridCol w="3923030">
                  <a:extLst>
                    <a:ext uri="{9D8B030D-6E8A-4147-A177-3AD203B41FA5}">
                      <a16:colId xmlns:a16="http://schemas.microsoft.com/office/drawing/2014/main" val="20002"/>
                    </a:ext>
                  </a:extLst>
                </a:gridCol>
              </a:tblGrid>
              <a:tr h="540204">
                <a:tc>
                  <a:txBody>
                    <a:bodyPr/>
                    <a:lstStyle/>
                    <a:p>
                      <a:pPr marL="0" marR="0" algn="ctr">
                        <a:lnSpc>
                          <a:spcPct val="107000"/>
                        </a:lnSpc>
                        <a:spcBef>
                          <a:spcPts val="0"/>
                        </a:spcBef>
                        <a:spcAft>
                          <a:spcPts val="0"/>
                        </a:spcAft>
                      </a:pPr>
                      <a:r>
                        <a:rPr lang="en-US" sz="360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PPE   =</a:t>
                      </a:r>
                      <a:r>
                        <a:rPr lang="en-US" sz="180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2">
                  <a:txBody>
                    <a:bodyPr/>
                    <a:lstStyle/>
                    <a:p>
                      <a:pPr marL="0" marR="0" algn="just">
                        <a:lnSpc>
                          <a:spcPct val="107000"/>
                        </a:lnSpc>
                        <a:spcBef>
                          <a:spcPts val="0"/>
                        </a:spcBef>
                        <a:spcAft>
                          <a:spcPts val="0"/>
                        </a:spcAft>
                      </a:pPr>
                      <a:r>
                        <a:rPr lang="en-US" sz="220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Fit tested</a:t>
                      </a:r>
                      <a:r>
                        <a:rPr lang="en-US" sz="2200" baseline="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 respirator N95 or PAPR </a:t>
                      </a:r>
                      <a:r>
                        <a:rPr lang="en-US" sz="220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 Eye Protection with face shield or Goggles + Gown + Gloves</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lnL w="12700"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marL="0" marR="0" algn="just">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0204">
                <a:tc>
                  <a:txBody>
                    <a:bodyPr/>
                    <a:lstStyle/>
                    <a:p>
                      <a:pPr marL="0" marR="0" algn="just">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Intubation </a:t>
                      </a: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dirty="0" err="1">
                          <a:effectLst/>
                          <a:latin typeface="Calibri" panose="020F0502020204030204" pitchFamily="34" charset="0"/>
                          <a:ea typeface="Calibri" panose="020F0502020204030204" pitchFamily="34" charset="0"/>
                          <a:cs typeface="Arial" panose="020B0604020202020204" pitchFamily="34" charset="0"/>
                        </a:rPr>
                        <a:t>Extubation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Airway surgeries – ENT, Thoracic </a:t>
                      </a:r>
                      <a:r>
                        <a:rPr lang="en-US" sz="1400" dirty="0" err="1">
                          <a:effectLst/>
                          <a:latin typeface="Calibri" panose="020F0502020204030204" pitchFamily="34" charset="0"/>
                          <a:ea typeface="Calibri" panose="020F0502020204030204" pitchFamily="34" charset="0"/>
                          <a:cs typeface="Arial" panose="020B0604020202020204" pitchFamily="34" charset="0"/>
                        </a:rPr>
                        <a:t>Transsphenoidal</a:t>
                      </a:r>
                      <a:r>
                        <a:rPr lang="en-US" sz="14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0204">
                <a:tc>
                  <a:txBody>
                    <a:bodyPr/>
                    <a:lstStyle/>
                    <a:p>
                      <a:pPr marL="0" marR="0" algn="just">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Arial" panose="020B0604020202020204" pitchFamily="34" charset="0"/>
                        </a:rPr>
                        <a:t>Open Suctioning</a:t>
                      </a: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Nebulizer therapy</a:t>
                      </a: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Procedures in agitated patients </a:t>
                      </a: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0204">
                <a:tc>
                  <a:txBody>
                    <a:bodyPr/>
                    <a:lstStyle/>
                    <a:p>
                      <a:pPr marL="0" marR="0" algn="just">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Arial" panose="020B0604020202020204" pitchFamily="34" charset="0"/>
                        </a:rPr>
                        <a:t>Sputum induction</a:t>
                      </a: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Arial" panose="020B0604020202020204" pitchFamily="34" charset="0"/>
                        </a:rPr>
                        <a:t>Manual Bag-mask ventilation</a:t>
                      </a: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Chest physical therapy</a:t>
                      </a: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0204">
                <a:tc>
                  <a:txBody>
                    <a:bodyPr/>
                    <a:lstStyle/>
                    <a:p>
                      <a:pPr marL="0" marR="0" algn="just">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CPR</a:t>
                      </a: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Arial" panose="020B0604020202020204" pitchFamily="34" charset="0"/>
                        </a:rPr>
                        <a:t>Bronchoscopy</a:t>
                      </a: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Mechanical </a:t>
                      </a:r>
                      <a:r>
                        <a:rPr lang="en-US" sz="1400" dirty="0" smtClean="0">
                          <a:effectLst/>
                          <a:latin typeface="Calibri" panose="020F0502020204030204" pitchFamily="34" charset="0"/>
                          <a:ea typeface="Calibri" panose="020F0502020204030204" pitchFamily="34" charset="0"/>
                          <a:cs typeface="Arial" panose="020B0604020202020204" pitchFamily="34" charset="0"/>
                        </a:rPr>
                        <a:t>In-</a:t>
                      </a:r>
                      <a:r>
                        <a:rPr lang="en-US" sz="1400" dirty="0" err="1" smtClean="0">
                          <a:effectLst/>
                          <a:latin typeface="Calibri" panose="020F0502020204030204" pitchFamily="34" charset="0"/>
                          <a:ea typeface="Calibri" panose="020F0502020204030204" pitchFamily="34" charset="0"/>
                          <a:cs typeface="Arial" panose="020B0604020202020204" pitchFamily="34" charset="0"/>
                        </a:rPr>
                        <a:t>Exsufflator</a:t>
                      </a:r>
                      <a:r>
                        <a:rPr lang="en-US" sz="1400" dirty="0" smtClean="0">
                          <a:effectLst/>
                          <a:latin typeface="Calibri" panose="020F0502020204030204" pitchFamily="34" charset="0"/>
                          <a:ea typeface="Calibri" panose="020F0502020204030204" pitchFamily="34" charset="0"/>
                          <a:cs typeface="Arial" panose="020B0604020202020204" pitchFamily="34" charset="0"/>
                        </a:rPr>
                        <a:t> [</a:t>
                      </a:r>
                      <a:r>
                        <a:rPr lang="en-US" sz="14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400" dirty="0" smtClean="0">
                          <a:effectLst/>
                          <a:latin typeface="Calibri" panose="020F0502020204030204" pitchFamily="34" charset="0"/>
                          <a:ea typeface="Calibri" panose="020F0502020204030204" pitchFamily="34" charset="0"/>
                          <a:cs typeface="Arial" panose="020B0604020202020204" pitchFamily="34" charset="0"/>
                        </a:rPr>
                        <a:t>Cough Assist Device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0204">
                <a:tc>
                  <a:txBody>
                    <a:bodyPr/>
                    <a:lstStyle/>
                    <a:p>
                      <a:pPr marL="0" marR="0" algn="just">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Arial" panose="020B0604020202020204" pitchFamily="34" charset="0"/>
                        </a:rPr>
                        <a:t>NIV</a:t>
                      </a: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Arial" panose="020B0604020202020204" pitchFamily="34" charset="0"/>
                        </a:rPr>
                        <a:t>Tracheostomy </a:t>
                      </a: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Upper and Lower Endoscopy</a:t>
                      </a: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40204">
                <a:tc>
                  <a:txBody>
                    <a:bodyPr/>
                    <a:lstStyle/>
                    <a:p>
                      <a:pPr marL="0" marR="0" algn="just">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Arial" panose="020B0604020202020204" pitchFamily="34" charset="0"/>
                        </a:rPr>
                        <a:t>Hi Flow O2</a:t>
                      </a: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Arial" panose="020B0604020202020204" pitchFamily="34" charset="0"/>
                        </a:rPr>
                        <a:t>Tracheostomy change</a:t>
                      </a: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Ventilator circuit manipulation</a:t>
                      </a: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194582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423" y="608746"/>
            <a:ext cx="7239000" cy="715962"/>
          </a:xfrm>
        </p:spPr>
        <p:txBody>
          <a:bodyPr>
            <a:noAutofit/>
          </a:bodyPr>
          <a:lstStyle/>
          <a:p>
            <a:r>
              <a:rPr lang="en-US" sz="3000" dirty="0" smtClean="0">
                <a:solidFill>
                  <a:srgbClr val="000000"/>
                </a:solidFill>
                <a:effectLst/>
              </a:rPr>
              <a:t>Appendix 3: Surviving </a:t>
            </a:r>
            <a:r>
              <a:rPr lang="en-US" sz="3000" dirty="0">
                <a:solidFill>
                  <a:srgbClr val="000000"/>
                </a:solidFill>
                <a:effectLst/>
              </a:rPr>
              <a:t>Sepsis Campaign: Guidelines for the Management of COVID-19</a:t>
            </a:r>
            <a:br>
              <a:rPr lang="en-US" sz="3000" dirty="0">
                <a:solidFill>
                  <a:srgbClr val="000000"/>
                </a:solidFill>
                <a:effectLst/>
              </a:rPr>
            </a:br>
            <a:endParaRPr lang="en-US" sz="3000" dirty="0">
              <a:solidFill>
                <a:srgbClr val="000000"/>
              </a:solidFill>
            </a:endParaRPr>
          </a:p>
        </p:txBody>
      </p:sp>
      <p:sp>
        <p:nvSpPr>
          <p:cNvPr id="3" name="Content Placeholder 2"/>
          <p:cNvSpPr>
            <a:spLocks noGrp="1"/>
          </p:cNvSpPr>
          <p:nvPr>
            <p:ph idx="1"/>
          </p:nvPr>
        </p:nvSpPr>
        <p:spPr>
          <a:xfrm>
            <a:off x="1079500" y="1447800"/>
            <a:ext cx="7854188" cy="5194300"/>
          </a:xfrm>
        </p:spPr>
        <p:txBody>
          <a:bodyPr>
            <a:normAutofit fontScale="40000" lnSpcReduction="20000"/>
          </a:bodyPr>
          <a:lstStyle/>
          <a:p>
            <a:pPr lvl="0"/>
            <a:r>
              <a:rPr lang="en-US" dirty="0"/>
              <a:t>Maintain SPO2 no higher than 96% (strong recommendation). </a:t>
            </a:r>
            <a:endParaRPr lang="en-US" sz="4400" dirty="0"/>
          </a:p>
          <a:p>
            <a:pPr lvl="0"/>
            <a:r>
              <a:rPr lang="en-US" dirty="0"/>
              <a:t>For acute hypoxemic respiratory failure despite conventional O2 therapy, use HFNC (weak recommendation). </a:t>
            </a:r>
            <a:endParaRPr lang="en-US" sz="4400" dirty="0"/>
          </a:p>
          <a:p>
            <a:pPr lvl="0"/>
            <a:r>
              <a:rPr lang="en-US" dirty="0"/>
              <a:t>In acute hypoxemic respiratory failure, used HFNC over NIPPV (weak recommendation). </a:t>
            </a:r>
            <a:endParaRPr lang="en-US" sz="4400" dirty="0"/>
          </a:p>
          <a:p>
            <a:pPr lvl="0"/>
            <a:r>
              <a:rPr lang="en-US" dirty="0"/>
              <a:t>If HFNC not available and no urgent indication for intubation, trial NIPPV with close monitoring (weak recommendation). </a:t>
            </a:r>
            <a:endParaRPr lang="en-US" sz="4400" dirty="0"/>
          </a:p>
          <a:p>
            <a:pPr lvl="0"/>
            <a:r>
              <a:rPr lang="en-US" dirty="0"/>
              <a:t>No recommendation regarding use of helmet NIPPV compared with mask NIPPV. </a:t>
            </a:r>
            <a:endParaRPr lang="en-US" sz="4400" dirty="0"/>
          </a:p>
          <a:p>
            <a:pPr lvl="0"/>
            <a:r>
              <a:rPr lang="en-US" dirty="0"/>
              <a:t>Recommend close monitoring for worsening of respiratory status (best practice). </a:t>
            </a:r>
            <a:endParaRPr lang="en-US" sz="4400" dirty="0"/>
          </a:p>
          <a:p>
            <a:pPr lvl="0"/>
            <a:r>
              <a:rPr lang="en-US" dirty="0"/>
              <a:t>Use low tidal volume ventilation (</a:t>
            </a:r>
            <a:r>
              <a:rPr lang="en-US" dirty="0" err="1"/>
              <a:t>Vt</a:t>
            </a:r>
            <a:r>
              <a:rPr lang="en-US" dirty="0"/>
              <a:t> 4-8 mL/kg) (strong recommendation). </a:t>
            </a:r>
            <a:endParaRPr lang="en-US" sz="4400" dirty="0"/>
          </a:p>
          <a:p>
            <a:pPr lvl="0"/>
            <a:r>
              <a:rPr lang="en-US" dirty="0"/>
              <a:t>Target plateau pressures (</a:t>
            </a:r>
            <a:r>
              <a:rPr lang="en-US" dirty="0" err="1"/>
              <a:t>Pplat</a:t>
            </a:r>
            <a:r>
              <a:rPr lang="en-US" dirty="0"/>
              <a:t>) of &lt; 30 cm H2O (strong recommendation). </a:t>
            </a:r>
            <a:endParaRPr lang="en-US" sz="4400" dirty="0"/>
          </a:p>
          <a:p>
            <a:pPr lvl="0"/>
            <a:r>
              <a:rPr lang="en-US" dirty="0"/>
              <a:t>For moderate to severe ARDS, use higher PEEP strategy (weak recommendation). </a:t>
            </a:r>
            <a:endParaRPr lang="en-US" sz="4400" dirty="0"/>
          </a:p>
          <a:p>
            <a:pPr lvl="0"/>
            <a:r>
              <a:rPr lang="en-US" dirty="0"/>
              <a:t>For ARDS, use conservative fluid strategy (weak recommendation). </a:t>
            </a:r>
            <a:endParaRPr lang="en-US" sz="4400" dirty="0"/>
          </a:p>
          <a:p>
            <a:pPr lvl="0"/>
            <a:r>
              <a:rPr lang="en-US" dirty="0"/>
              <a:t>For moderate to severe ARDS, use prone ventilation for 12 to 16 hours (weak recommendation). </a:t>
            </a:r>
            <a:endParaRPr lang="en-US" sz="4400" dirty="0"/>
          </a:p>
          <a:p>
            <a:pPr lvl="0"/>
            <a:r>
              <a:rPr lang="en-US" dirty="0"/>
              <a:t>For moderate to severe ARDS:</a:t>
            </a:r>
            <a:endParaRPr lang="en-US" sz="4400" dirty="0"/>
          </a:p>
          <a:p>
            <a:pPr lvl="1"/>
            <a:r>
              <a:rPr lang="en-US" dirty="0"/>
              <a:t>Use intermittent boluses of neuromuscular blocking agents over continuous infusion (weak recommendation).</a:t>
            </a:r>
            <a:endParaRPr lang="en-US" sz="4000" dirty="0"/>
          </a:p>
          <a:p>
            <a:pPr lvl="1"/>
            <a:r>
              <a:rPr lang="en-US" dirty="0"/>
              <a:t>If persistent ventilator </a:t>
            </a:r>
            <a:r>
              <a:rPr lang="en-US" dirty="0" err="1"/>
              <a:t>dyssynchrony</a:t>
            </a:r>
            <a:r>
              <a:rPr lang="en-US" dirty="0"/>
              <a:t>, use continuous NMBA infusion for up to 48 hours (weak recommendation). </a:t>
            </a:r>
            <a:endParaRPr lang="en-US" sz="4000" dirty="0"/>
          </a:p>
          <a:p>
            <a:pPr lvl="0"/>
            <a:r>
              <a:rPr lang="en-US" dirty="0"/>
              <a:t>Do not routinely use inhaled nitric oxide (strong recommendation). </a:t>
            </a:r>
            <a:endParaRPr lang="en-US" sz="4400" dirty="0"/>
          </a:p>
          <a:p>
            <a:pPr lvl="0"/>
            <a:r>
              <a:rPr lang="en-US" dirty="0"/>
              <a:t>In severe ARDS and hypoxemia, trial inhaled pulmonary vasodilator; if no rapid improvement, treatment should be tapered off (weak recommendation). </a:t>
            </a:r>
            <a:endParaRPr lang="en-US" sz="4400" dirty="0"/>
          </a:p>
          <a:p>
            <a:pPr lvl="0"/>
            <a:r>
              <a:rPr lang="en-US" dirty="0"/>
              <a:t>For hypoxemia despite optimizing ventilation, use recruitment maneuvers (weak recommendation). </a:t>
            </a:r>
            <a:endParaRPr lang="en-US" sz="4400" dirty="0"/>
          </a:p>
          <a:p>
            <a:pPr lvl="0"/>
            <a:r>
              <a:rPr lang="en-US" dirty="0"/>
              <a:t>For recruitment, do not</a:t>
            </a:r>
            <a:r>
              <a:rPr lang="en-US" b="1" dirty="0"/>
              <a:t> </a:t>
            </a:r>
            <a:r>
              <a:rPr lang="en-US" dirty="0"/>
              <a:t>use staircase (incremental PEEP) recruitment maneuvers (strong recommendation).</a:t>
            </a:r>
            <a:endParaRPr lang="en-US" sz="4400" dirty="0"/>
          </a:p>
          <a:p>
            <a:pPr lvl="0"/>
            <a:r>
              <a:rPr lang="en-US" dirty="0"/>
              <a:t>In refractory hypoxemia despite optimizing ventilation, rescue therapies, and </a:t>
            </a:r>
            <a:r>
              <a:rPr lang="en-US" dirty="0" err="1"/>
              <a:t>proning</a:t>
            </a:r>
            <a:r>
              <a:rPr lang="en-US" dirty="0"/>
              <a:t>, use </a:t>
            </a:r>
            <a:r>
              <a:rPr lang="en-US" dirty="0" err="1"/>
              <a:t>venovenous</a:t>
            </a:r>
            <a:r>
              <a:rPr lang="en-US" dirty="0"/>
              <a:t> ECMO (weak recommendation). </a:t>
            </a:r>
            <a:endParaRPr lang="en-US" sz="4400" dirty="0"/>
          </a:p>
          <a:p>
            <a:endParaRPr lang="en-US" dirty="0"/>
          </a:p>
        </p:txBody>
      </p:sp>
    </p:spTree>
    <p:extLst>
      <p:ext uri="{BB962C8B-B14F-4D97-AF65-F5344CB8AC3E}">
        <p14:creationId xmlns:p14="http://schemas.microsoft.com/office/powerpoint/2010/main" val="31673225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869" y="632192"/>
            <a:ext cx="7239000" cy="715962"/>
          </a:xfrm>
        </p:spPr>
        <p:txBody>
          <a:bodyPr>
            <a:noAutofit/>
          </a:bodyPr>
          <a:lstStyle/>
          <a:p>
            <a:r>
              <a:rPr lang="en-US" sz="3000" dirty="0" smtClean="0">
                <a:solidFill>
                  <a:srgbClr val="000000"/>
                </a:solidFill>
                <a:effectLst/>
              </a:rPr>
              <a:t>Appendix 3: Surviving </a:t>
            </a:r>
            <a:r>
              <a:rPr lang="en-US" sz="3000" dirty="0">
                <a:solidFill>
                  <a:srgbClr val="000000"/>
                </a:solidFill>
                <a:effectLst/>
              </a:rPr>
              <a:t>Sepsis Campaign: Guidelines for the Management of COVID-19</a:t>
            </a:r>
            <a:br>
              <a:rPr lang="en-US" sz="3000" dirty="0">
                <a:solidFill>
                  <a:srgbClr val="000000"/>
                </a:solidFill>
                <a:effectLst/>
              </a:rPr>
            </a:br>
            <a:endParaRPr lang="en-US" sz="3000" dirty="0">
              <a:solidFill>
                <a:srgbClr val="000000"/>
              </a:solidFill>
            </a:endParaRPr>
          </a:p>
        </p:txBody>
      </p:sp>
      <p:sp>
        <p:nvSpPr>
          <p:cNvPr id="3" name="Content Placeholder 2"/>
          <p:cNvSpPr>
            <a:spLocks noGrp="1"/>
          </p:cNvSpPr>
          <p:nvPr>
            <p:ph idx="1"/>
          </p:nvPr>
        </p:nvSpPr>
        <p:spPr>
          <a:xfrm>
            <a:off x="1181100" y="1447800"/>
            <a:ext cx="7752588" cy="4800600"/>
          </a:xfrm>
        </p:spPr>
        <p:txBody>
          <a:bodyPr>
            <a:normAutofit fontScale="55000" lnSpcReduction="20000"/>
          </a:bodyPr>
          <a:lstStyle/>
          <a:p>
            <a:pPr marL="82296" indent="0">
              <a:buNone/>
            </a:pPr>
            <a:r>
              <a:rPr lang="en-US" b="1" dirty="0"/>
              <a:t>IV. COVID-19 Therapy </a:t>
            </a:r>
            <a:endParaRPr lang="en-US" sz="3600" dirty="0"/>
          </a:p>
          <a:p>
            <a:pPr lvl="0"/>
            <a:r>
              <a:rPr lang="en-US" dirty="0"/>
              <a:t>In respiratory failure (without ARDS), do not routinely use systemic corticosteroids (weak recommendation). </a:t>
            </a:r>
            <a:endParaRPr lang="en-US" sz="4400" dirty="0"/>
          </a:p>
          <a:p>
            <a:pPr lvl="0"/>
            <a:r>
              <a:rPr lang="en-US" dirty="0"/>
              <a:t>In ARDS, use systemic corticosteroids (weak recommendation). </a:t>
            </a:r>
            <a:endParaRPr lang="en-US" sz="4400" dirty="0"/>
          </a:p>
          <a:p>
            <a:pPr lvl="0"/>
            <a:r>
              <a:rPr lang="en-US" dirty="0"/>
              <a:t>In respiratory failure, use empiric antimicrobials/antibacterial agents (weak recommendation). </a:t>
            </a:r>
            <a:endParaRPr lang="en-US" sz="4400" dirty="0"/>
          </a:p>
          <a:p>
            <a:pPr lvl="0"/>
            <a:r>
              <a:rPr lang="en-US" dirty="0"/>
              <a:t>For fever, use acetaminophen for temperature control (weak recommendation). </a:t>
            </a:r>
            <a:endParaRPr lang="en-US" sz="4400" dirty="0"/>
          </a:p>
          <a:p>
            <a:pPr lvl="0"/>
            <a:r>
              <a:rPr lang="en-US" dirty="0"/>
              <a:t>Do not routinely use IVIG (weak recommendation).</a:t>
            </a:r>
            <a:endParaRPr lang="en-US" sz="4400" dirty="0"/>
          </a:p>
          <a:p>
            <a:pPr lvl="0"/>
            <a:r>
              <a:rPr lang="en-US" dirty="0"/>
              <a:t>Do not routinely use convalescent plasma (weak recommendation). </a:t>
            </a:r>
            <a:endParaRPr lang="en-US" sz="4400" dirty="0"/>
          </a:p>
          <a:p>
            <a:pPr lvl="0"/>
            <a:r>
              <a:rPr lang="en-US" dirty="0"/>
              <a:t>In critically ill adults: </a:t>
            </a:r>
            <a:endParaRPr lang="en-US" sz="4400" dirty="0"/>
          </a:p>
          <a:p>
            <a:pPr lvl="1"/>
            <a:r>
              <a:rPr lang="en-US" dirty="0"/>
              <a:t>Do not routinely use </a:t>
            </a:r>
            <a:r>
              <a:rPr lang="en-US" dirty="0" err="1"/>
              <a:t>lopinavir</a:t>
            </a:r>
            <a:r>
              <a:rPr lang="en-US" dirty="0"/>
              <a:t>/ritonavir (weak recommendation). </a:t>
            </a:r>
            <a:endParaRPr lang="en-US" sz="4000" dirty="0"/>
          </a:p>
          <a:p>
            <a:pPr lvl="1"/>
            <a:r>
              <a:rPr lang="en-US" dirty="0"/>
              <a:t>Insufficient evidence</a:t>
            </a:r>
            <a:r>
              <a:rPr lang="en-US" b="1" dirty="0"/>
              <a:t> </a:t>
            </a:r>
            <a:r>
              <a:rPr lang="en-US" dirty="0"/>
              <a:t>on the use of other antiviral agents. </a:t>
            </a:r>
            <a:endParaRPr lang="en-US" sz="4000" dirty="0"/>
          </a:p>
          <a:p>
            <a:pPr lvl="0"/>
            <a:r>
              <a:rPr lang="en-US" dirty="0"/>
              <a:t>Insufficient evidence on the use of recombinant </a:t>
            </a:r>
            <a:r>
              <a:rPr lang="en-US" dirty="0" err="1"/>
              <a:t>rIFNs</a:t>
            </a:r>
            <a:r>
              <a:rPr lang="en-US" dirty="0"/>
              <a:t>. </a:t>
            </a:r>
            <a:endParaRPr lang="en-US" sz="4400" dirty="0"/>
          </a:p>
          <a:p>
            <a:pPr lvl="0"/>
            <a:r>
              <a:rPr lang="en-US" dirty="0"/>
              <a:t>Insufficient evidence</a:t>
            </a:r>
            <a:r>
              <a:rPr lang="en-US" b="1" dirty="0"/>
              <a:t> </a:t>
            </a:r>
            <a:r>
              <a:rPr lang="en-US" dirty="0"/>
              <a:t>on the use of </a:t>
            </a:r>
            <a:r>
              <a:rPr lang="en-US" dirty="0" err="1"/>
              <a:t>chloroquine</a:t>
            </a:r>
            <a:r>
              <a:rPr lang="en-US" dirty="0"/>
              <a:t> or </a:t>
            </a:r>
            <a:r>
              <a:rPr lang="en-US" dirty="0" err="1"/>
              <a:t>hydroxychloroquine</a:t>
            </a:r>
            <a:r>
              <a:rPr lang="en-US" dirty="0"/>
              <a:t>.</a:t>
            </a:r>
            <a:endParaRPr lang="en-US" sz="4000" dirty="0"/>
          </a:p>
          <a:p>
            <a:pPr lvl="0"/>
            <a:r>
              <a:rPr lang="en-US" dirty="0"/>
              <a:t>Insufficient evidence on the use of </a:t>
            </a:r>
            <a:r>
              <a:rPr lang="en-US" dirty="0" err="1"/>
              <a:t>tocilizumab</a:t>
            </a:r>
            <a:r>
              <a:rPr lang="en-US" dirty="0"/>
              <a:t>. </a:t>
            </a:r>
            <a:endParaRPr lang="en-US" sz="4000" dirty="0"/>
          </a:p>
          <a:p>
            <a:endParaRPr lang="en-US" dirty="0"/>
          </a:p>
        </p:txBody>
      </p:sp>
    </p:spTree>
    <p:extLst>
      <p:ext uri="{BB962C8B-B14F-4D97-AF65-F5344CB8AC3E}">
        <p14:creationId xmlns:p14="http://schemas.microsoft.com/office/powerpoint/2010/main" val="2769436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 System Interactions</a:t>
            </a:r>
            <a:endParaRPr lang="en-US" dirty="0"/>
          </a:p>
        </p:txBody>
      </p:sp>
      <p:sp>
        <p:nvSpPr>
          <p:cNvPr id="3" name="Content Placeholder 2"/>
          <p:cNvSpPr>
            <a:spLocks noGrp="1"/>
          </p:cNvSpPr>
          <p:nvPr>
            <p:ph idx="1"/>
          </p:nvPr>
        </p:nvSpPr>
        <p:spPr/>
        <p:txBody>
          <a:bodyPr/>
          <a:lstStyle/>
          <a:p>
            <a:pPr marL="0" indent="0">
              <a:buNone/>
            </a:pPr>
            <a:r>
              <a:rPr lang="en-US" dirty="0" smtClean="0"/>
              <a:t>While this guide focuses on organ pathophysiology and treatment, it should be remembered that each organ system interacts with the others.  Sometimes the best treatment of one organ is detrimental to another.  It is always important to do what is </a:t>
            </a:r>
            <a:r>
              <a:rPr lang="en-US" dirty="0" smtClean="0">
                <a:solidFill>
                  <a:srgbClr val="FF0000"/>
                </a:solidFill>
              </a:rPr>
              <a:t>best for the whole organism</a:t>
            </a:r>
            <a:r>
              <a:rPr lang="en-US" dirty="0" smtClean="0"/>
              <a:t>, not just one organ.  </a:t>
            </a:r>
            <a:endParaRPr lang="en-US" dirty="0"/>
          </a:p>
        </p:txBody>
      </p:sp>
    </p:spTree>
    <p:extLst>
      <p:ext uri="{BB962C8B-B14F-4D97-AF65-F5344CB8AC3E}">
        <p14:creationId xmlns:p14="http://schemas.microsoft.com/office/powerpoint/2010/main" val="107579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images lipoid pneumonia">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7830</TotalTime>
  <Words>4715</Words>
  <Application>Microsoft Office PowerPoint</Application>
  <PresentationFormat>On-screen Show (4:3)</PresentationFormat>
  <Paragraphs>789</Paragraphs>
  <Slides>81</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81</vt:i4>
      </vt:variant>
    </vt:vector>
  </HeadingPairs>
  <TitlesOfParts>
    <vt:vector size="96" baseType="lpstr">
      <vt:lpstr>MS PGothic</vt:lpstr>
      <vt:lpstr>MS PGothic</vt:lpstr>
      <vt:lpstr>Arial</vt:lpstr>
      <vt:lpstr>Calibri</vt:lpstr>
      <vt:lpstr>Cambria Math</vt:lpstr>
      <vt:lpstr>Courier New</vt:lpstr>
      <vt:lpstr>Lucida Grande</vt:lpstr>
      <vt:lpstr>PMingLiU</vt:lpstr>
      <vt:lpstr>Symbol</vt:lpstr>
      <vt:lpstr>Tahoma</vt:lpstr>
      <vt:lpstr>Times New Roman</vt:lpstr>
      <vt:lpstr>Verdana</vt:lpstr>
      <vt:lpstr>Wingdings</vt:lpstr>
      <vt:lpstr>Wingdings 2</vt:lpstr>
      <vt:lpstr>2_images lipoid pneumonia</vt:lpstr>
      <vt:lpstr>A Neurosurgeon’s Guide to Cardiovascular and Renal Critical Care for COVID-19</vt:lpstr>
      <vt:lpstr>PowerPoint Presentation</vt:lpstr>
      <vt:lpstr>Introduction</vt:lpstr>
      <vt:lpstr>Disclaimer</vt:lpstr>
      <vt:lpstr>Disclaimer</vt:lpstr>
      <vt:lpstr>COVID-19</vt:lpstr>
      <vt:lpstr>Personal Protective Equipment</vt:lpstr>
      <vt:lpstr>Aerosol Generating Procedures in ICU</vt:lpstr>
      <vt:lpstr>Organ System Interactions</vt:lpstr>
      <vt:lpstr>Organ System Interactions</vt:lpstr>
      <vt:lpstr>COVID-19 Infection in ICU </vt:lpstr>
      <vt:lpstr>COVID-19 - Hematologic Profile </vt:lpstr>
      <vt:lpstr>Venous Thromboembolic Disease</vt:lpstr>
      <vt:lpstr>DVT Risk Assessment</vt:lpstr>
      <vt:lpstr>Usual VTE Prophylaxis</vt:lpstr>
      <vt:lpstr>VTE Prophylaxis</vt:lpstr>
      <vt:lpstr>COVID-19 Venous Thromboembolic Disease</vt:lpstr>
      <vt:lpstr>VTE Prophylaxis in COVID-19 Patients</vt:lpstr>
      <vt:lpstr>STEP III - VTE prophylaxis </vt:lpstr>
      <vt:lpstr>PowerPoint Presentation</vt:lpstr>
      <vt:lpstr>Physiologic Effects of PE</vt:lpstr>
      <vt:lpstr>Diagnosis of Pulmonary Embolism</vt:lpstr>
      <vt:lpstr>Treatment of PE</vt:lpstr>
      <vt:lpstr>Pulmonary Embolism Treatment</vt:lpstr>
      <vt:lpstr>Hemodynamic Instability</vt:lpstr>
      <vt:lpstr>PowerPoint Presentation</vt:lpstr>
      <vt:lpstr>Stepwise Approach to Evaluate Shock</vt:lpstr>
      <vt:lpstr>Hemodynamic Goals in COVID-19</vt:lpstr>
      <vt:lpstr>Normal Cardiac Parameters</vt:lpstr>
      <vt:lpstr>Hemodynamic Monitoring</vt:lpstr>
      <vt:lpstr>Shock</vt:lpstr>
      <vt:lpstr>Adrenergic Receptors</vt:lpstr>
      <vt:lpstr>PowerPoint Presentation</vt:lpstr>
      <vt:lpstr>Sepsis – 3 Clinical Identification</vt:lpstr>
      <vt:lpstr>SOFA Score</vt:lpstr>
      <vt:lpstr>PowerPoint Presentation</vt:lpstr>
      <vt:lpstr>PowerPoint Presentation</vt:lpstr>
      <vt:lpstr>2016 Sepsis Guidelines</vt:lpstr>
      <vt:lpstr>Treatment of Septic Shock</vt:lpstr>
      <vt:lpstr>Treatment of Septic Shock</vt:lpstr>
      <vt:lpstr>Cardiogenic Shock</vt:lpstr>
      <vt:lpstr>Stress Cardiomyopathy</vt:lpstr>
      <vt:lpstr>Hypovolemic Shock</vt:lpstr>
      <vt:lpstr>Anemia and Transfusion</vt:lpstr>
      <vt:lpstr>COVID-19 Cardiac Involvement</vt:lpstr>
      <vt:lpstr>Congestive Heart Failure</vt:lpstr>
      <vt:lpstr>Diastolic Failure</vt:lpstr>
      <vt:lpstr>Systolic Failure</vt:lpstr>
      <vt:lpstr>Systolic Failure</vt:lpstr>
      <vt:lpstr>Tachycardia</vt:lpstr>
      <vt:lpstr>Atrial Fibrillation</vt:lpstr>
      <vt:lpstr>Acute Medical Treatment of RVR</vt:lpstr>
      <vt:lpstr>Ventricular Tachycardia</vt:lpstr>
      <vt:lpstr>Acute Coronary Syndrome</vt:lpstr>
      <vt:lpstr>General Measures for MI</vt:lpstr>
      <vt:lpstr>Treatment of STEMI</vt:lpstr>
      <vt:lpstr>Treatment of NSTEMI/UA</vt:lpstr>
      <vt:lpstr>Acute Kidney Injury and Renal Failure</vt:lpstr>
      <vt:lpstr>RIFLE Criteria</vt:lpstr>
      <vt:lpstr>Acute Kidney Injury Network (AKIN)</vt:lpstr>
      <vt:lpstr>Acute Kidney Injury Network (AKIN)</vt:lpstr>
      <vt:lpstr>Pre-Renal AKI</vt:lpstr>
      <vt:lpstr>Diagnosis of Pre-Renal AKI</vt:lpstr>
      <vt:lpstr>Etiology of (intra-renal) AKD and Typical* Urinalysis Findings</vt:lpstr>
      <vt:lpstr>Acute Tubular Necrosis</vt:lpstr>
      <vt:lpstr>Prevention</vt:lpstr>
      <vt:lpstr>Acute Kidney Injury</vt:lpstr>
      <vt:lpstr>Treatment of AKI</vt:lpstr>
      <vt:lpstr>Indications For Dialysis</vt:lpstr>
      <vt:lpstr>Palliative Care</vt:lpstr>
      <vt:lpstr>Palliative Care</vt:lpstr>
      <vt:lpstr>Palliative Care</vt:lpstr>
      <vt:lpstr>Palliative Care – ICU Triggers </vt:lpstr>
      <vt:lpstr>The End</vt:lpstr>
      <vt:lpstr>Appendix 1: Vasoactive Drugs</vt:lpstr>
      <vt:lpstr>Appendix 1: Vasoactive Drugs</vt:lpstr>
      <vt:lpstr>Appendix 2: Sedative Drugs</vt:lpstr>
      <vt:lpstr>Appendix 3: Surviving Sepsis Campaign: Guidelines for the Management of COVID-19 </vt:lpstr>
      <vt:lpstr>Appendix 3: Surviving Sepsis Campaign: Guidelines for the Management of COVID-19 </vt:lpstr>
      <vt:lpstr>Appendix 3: Surviving Sepsis Campaign: Guidelines for the Management of COVID-19 </vt:lpstr>
      <vt:lpstr>Appendix 3: Surviving Sepsis Campaign: Guidelines for the Management of COVID-19 </vt:lpstr>
    </vt:vector>
  </TitlesOfParts>
  <Company>UHHS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Mechanical ventilation – Thoracic surgery</dc:title>
  <dc:creator>Hejal, Rana</dc:creator>
  <cp:lastModifiedBy>Kathy M. Barry</cp:lastModifiedBy>
  <cp:revision>285</cp:revision>
  <dcterms:created xsi:type="dcterms:W3CDTF">2019-09-18T18:03:44Z</dcterms:created>
  <dcterms:modified xsi:type="dcterms:W3CDTF">2020-04-23T21:16:46Z</dcterms:modified>
</cp:coreProperties>
</file>