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66" r:id="rId4"/>
    <p:sldId id="265" r:id="rId5"/>
    <p:sldId id="264" r:id="rId6"/>
    <p:sldId id="262" r:id="rId7"/>
    <p:sldId id="263" r:id="rId8"/>
    <p:sldId id="259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27"/>
  </p:normalViewPr>
  <p:slideViewPr>
    <p:cSldViewPr snapToGrid="0" snapToObjects="1" showGuides="1">
      <p:cViewPr varScale="1">
        <p:scale>
          <a:sx n="88" d="100"/>
          <a:sy n="88" d="100"/>
        </p:scale>
        <p:origin x="596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7AFDBC-2C9D-E744-AFEB-E1E0CCDC43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817546-E273-4E46-A59A-7D0915CFFF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EAAD4-86B7-6445-9E24-564CF55F9E4C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646001-FC26-4546-BEEA-713EC71F73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319A64-EFA1-EB4A-9208-659D7A67BF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00832-3DA9-BD45-8DF9-5AE149AD5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8ECD8-40A1-7E4F-A3DC-E42CA7395149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C346B-06F2-6141-895E-093C6600B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52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026160-6F9B-497D-B5CC-F29A2C5EC10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685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D9A623B-8F19-7445-94C5-52E6D3BC01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6DB7923-9E3F-D549-AE83-C0F54A8F3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0009" y="4316758"/>
            <a:ext cx="1431135" cy="456075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217A6C01-8307-C14C-B43E-1A7D8FC33169}"/>
              </a:ext>
            </a:extLst>
          </p:cNvPr>
          <p:cNvSpPr txBox="1">
            <a:spLocks/>
          </p:cNvSpPr>
          <p:nvPr userDrawn="1"/>
        </p:nvSpPr>
        <p:spPr>
          <a:xfrm>
            <a:off x="7377123" y="4445805"/>
            <a:ext cx="1274708" cy="258532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0" i="0" kern="1200" baseline="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1" i="0" kern="1200" baseline="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1" i="0" kern="1200" baseline="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1" i="0" kern="1200" baseline="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1" i="0" kern="1200" baseline="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aseline="0" dirty="0">
                <a:solidFill>
                  <a:srgbClr val="707170"/>
                </a:solidFill>
                <a:latin typeface="Arial" panose="020B0604020202020204" pitchFamily="34" charset="0"/>
              </a:rPr>
              <a:t>cedars-</a:t>
            </a:r>
            <a:r>
              <a:rPr lang="en-US" sz="1200" baseline="0" dirty="0" err="1">
                <a:solidFill>
                  <a:srgbClr val="707170"/>
                </a:solidFill>
                <a:latin typeface="Arial" panose="020B0604020202020204" pitchFamily="34" charset="0"/>
              </a:rPr>
              <a:t>sinai.org</a:t>
            </a:r>
            <a:endParaRPr lang="en-US" sz="1200" baseline="0" dirty="0">
              <a:solidFill>
                <a:srgbClr val="707170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427" y="806823"/>
            <a:ext cx="7732212" cy="1392249"/>
          </a:xfrm>
        </p:spPr>
        <p:txBody>
          <a:bodyPr anchor="ctr"/>
          <a:lstStyle>
            <a:lvl1pPr algn="l"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4426" y="2701528"/>
            <a:ext cx="7732211" cy="1241822"/>
          </a:xfrm>
        </p:spPr>
        <p:txBody>
          <a:bodyPr anchor="t"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71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97864"/>
            <a:ext cx="7891272" cy="3209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919A-1AF4-8143-B305-C972D12AE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4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71E5678-0F46-6144-9369-216D32FD9C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B48C4D-E2CB-1243-A1E9-C6C1E6B30D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0009" y="4316758"/>
            <a:ext cx="1431135" cy="456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36697B-2117-1F43-828B-8F30EC4B7A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0009" y="4316758"/>
            <a:ext cx="1431135" cy="45607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919A-1AF4-8143-B305-C972D12AEE0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EE76491-7464-E849-A9B8-93DF37B289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427" y="806824"/>
            <a:ext cx="7732212" cy="1392250"/>
          </a:xfrm>
        </p:spPr>
        <p:txBody>
          <a:bodyPr anchor="ctr"/>
          <a:lstStyle>
            <a:lvl1pPr algn="l"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65A7F18-FD1A-FB46-A6B2-D60941384E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426" y="2701528"/>
            <a:ext cx="7732211" cy="1241822"/>
          </a:xfrm>
        </p:spPr>
        <p:txBody>
          <a:bodyPr anchor="t"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90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197864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197864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919A-1AF4-8143-B305-C972D12AE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1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078920"/>
            <a:ext cx="3868340" cy="617934"/>
          </a:xfrm>
        </p:spPr>
        <p:txBody>
          <a:bodyPr anchor="ctr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759863"/>
            <a:ext cx="3868340" cy="26414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078920"/>
            <a:ext cx="3887391" cy="617934"/>
          </a:xfrm>
        </p:spPr>
        <p:txBody>
          <a:bodyPr anchor="ctr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759863"/>
            <a:ext cx="3887391" cy="26414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919A-1AF4-8143-B305-C972D12AEE0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36DDE8D-023A-294F-BFD8-8040DEC5C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372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81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919A-1AF4-8143-B305-C972D12AE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76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919A-1AF4-8143-B305-C972D12AE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33A8FC1-DF2B-7449-9CB8-118835B2CDD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0936" y="1197864"/>
            <a:ext cx="3435350" cy="3238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936" y="0"/>
            <a:ext cx="7891272" cy="94621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lang="en-US" dirty="0"/>
            </a:lvl1pPr>
          </a:lstStyle>
          <a:p>
            <a:pPr lvl="0">
              <a:lnSpc>
                <a:spcPct val="9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582116" y="946128"/>
            <a:ext cx="4561883" cy="3654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latin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AE964F8-2D33-304D-B7C0-732D653401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6936" y="4767263"/>
            <a:ext cx="586298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1E1F0D4-E34C-5C43-834A-CBB0D443F1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6586" y="4796463"/>
            <a:ext cx="309700" cy="2154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fld id="{5339919A-1AF4-8143-B305-C972D12AE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21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73700F6-A10D-2E48-A752-5CE2321496F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0936" y="1197864"/>
            <a:ext cx="3990975" cy="3427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7059478-CFE7-2449-A88F-50CF94749E9D}"/>
              </a:ext>
            </a:extLst>
          </p:cNvPr>
          <p:cNvSpPr/>
          <p:nvPr userDrawn="1"/>
        </p:nvSpPr>
        <p:spPr>
          <a:xfrm>
            <a:off x="5273126" y="1201447"/>
            <a:ext cx="3992336" cy="3091153"/>
          </a:xfrm>
          <a:prstGeom prst="roundRect">
            <a:avLst>
              <a:gd name="adj" fmla="val 3303"/>
            </a:avLst>
          </a:prstGeom>
          <a:solidFill>
            <a:srgbClr val="616262">
              <a:alpha val="1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888A8D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CA56411-12DC-B140-B7CB-7D6B876151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20108" y="1568671"/>
            <a:ext cx="3173186" cy="2532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ctr">
              <a:defRPr lang="en-US" dirty="0">
                <a:solidFill>
                  <a:schemeClr val="accent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DB3342"/>
              </a:buClr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0E8F031-04D6-5D4E-908A-AE755ECF3A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6936" y="4767263"/>
            <a:ext cx="586298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7BB4590-4712-E54A-B55F-99ED6E2EB6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6586" y="4796463"/>
            <a:ext cx="309700" cy="2154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fld id="{5339919A-1AF4-8143-B305-C972D12AE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870BA5F-E2CA-E44C-A885-1B9EB73D30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6" y="0"/>
            <a:ext cx="7891272" cy="94621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lang="en-US" dirty="0"/>
            </a:lvl1pPr>
          </a:lstStyle>
          <a:p>
            <a:pPr lvl="0">
              <a:lnSpc>
                <a:spcPct val="90000"/>
              </a:lnSpc>
            </a:pP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963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99A2B53-AC6C-BB40-BA82-C1966B8F155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9144000" cy="9410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BF86D0-5B3C-8246-9FB2-13595F888753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4587017"/>
            <a:ext cx="9144000" cy="2381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372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97864"/>
            <a:ext cx="7891272" cy="3209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6936" y="4767263"/>
            <a:ext cx="586298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6586" y="4796463"/>
            <a:ext cx="309700" cy="2154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fld id="{5339919A-1AF4-8143-B305-C972D12AEE0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FDB7CF-A92B-F346-92C4-F0240A72555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46204" y="4745205"/>
            <a:ext cx="818773" cy="26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978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6" r:id="rId8"/>
    <p:sldLayoutId id="2147483678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20000"/>
        </a:lnSpc>
        <a:spcBef>
          <a:spcPts val="1800"/>
        </a:spcBef>
        <a:buFont typeface="Arial" panose="020B0604020202020204" pitchFamily="34" charset="0"/>
        <a:buNone/>
        <a:defRPr sz="14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2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None/>
        <a:tabLst/>
        <a:defRPr sz="1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71450" indent="-171450" algn="l" defTabSz="685800" rtl="0" eaLnBrk="1" latinLnBrk="0" hangingPunct="1">
        <a:lnSpc>
          <a:spcPct val="12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tabLst/>
        <a:defRPr sz="1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358775" indent="-176213" algn="l" defTabSz="685800" rtl="0" eaLnBrk="1" latinLnBrk="0" hangingPunct="1">
        <a:lnSpc>
          <a:spcPct val="120000"/>
        </a:lnSpc>
        <a:spcBef>
          <a:spcPts val="200"/>
        </a:spcBef>
        <a:buClr>
          <a:schemeClr val="accent1"/>
        </a:buClr>
        <a:buSzPct val="120000"/>
        <a:buFont typeface="System Font Regular"/>
        <a:buChar char="◦"/>
        <a:tabLst/>
        <a:defRPr sz="14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527050" indent="-152400" algn="l" defTabSz="685800" rtl="0" eaLnBrk="1" latinLnBrk="0" hangingPunct="1">
        <a:lnSpc>
          <a:spcPct val="120000"/>
        </a:lnSpc>
        <a:spcBef>
          <a:spcPts val="200"/>
        </a:spcBef>
        <a:buClr>
          <a:schemeClr val="accent1"/>
        </a:buClr>
        <a:buFont typeface="Arial" panose="020B0604020202020204" pitchFamily="34" charset="0"/>
        <a:buChar char="•"/>
        <a:tabLst/>
        <a:defRPr sz="14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Vladimir.Ljubimov@cshs.org" TargetMode="External"/><Relationship Id="rId2" Type="http://schemas.openxmlformats.org/officeDocument/2006/relationships/hyperlink" Target="mailto:julie.chan@cshs.or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amantha.phu@cshs.org" TargetMode="External"/><Relationship Id="rId4" Type="http://schemas.openxmlformats.org/officeDocument/2006/relationships/hyperlink" Target="mailto:chirag.patil@cshs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F4F11-48A1-604A-A4A1-0E1C8F781E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Angelique Tay, MD and Daniel Chang, MD</a:t>
            </a:r>
            <a:br>
              <a:rPr lang="en-US" dirty="0"/>
            </a:br>
            <a:r>
              <a:rPr lang="en-US" dirty="0"/>
              <a:t>Chief Residents</a:t>
            </a:r>
            <a:br>
              <a:rPr lang="en-US" dirty="0"/>
            </a:br>
            <a:r>
              <a:rPr lang="en-US" dirty="0"/>
              <a:t>Cedars-Sinai Neurosurgery</a:t>
            </a:r>
          </a:p>
        </p:txBody>
      </p:sp>
    </p:spTree>
    <p:extLst>
      <p:ext uri="{BB962C8B-B14F-4D97-AF65-F5344CB8AC3E}">
        <p14:creationId xmlns:p14="http://schemas.microsoft.com/office/powerpoint/2010/main" val="74412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edars-Sinai has been named the #2 hospital in the nation and #1 in California in U.S. News &amp; World Report’s &quot;Best Hospitals 2022-23&quot; rankings.  Graphic by Cedars-Sinai.">
            <a:extLst>
              <a:ext uri="{FF2B5EF4-FFF2-40B4-BE49-F238E27FC236}">
                <a16:creationId xmlns:a16="http://schemas.microsoft.com/office/drawing/2014/main" id="{FE6EA3D4-197A-47AC-BD11-5F0D0DA8B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87" y="937260"/>
            <a:ext cx="5700713" cy="342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A8E2362-F099-4151-A612-DCA6348C3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22" y="156754"/>
            <a:ext cx="8415337" cy="780506"/>
          </a:xfrm>
        </p:spPr>
        <p:txBody>
          <a:bodyPr/>
          <a:lstStyle/>
          <a:p>
            <a:r>
              <a:rPr lang="en-US" sz="2700" b="1" dirty="0"/>
              <a:t>Cedars-Sinai Neurosurgery by the numbers… </a:t>
            </a:r>
            <a:endParaRPr lang="en-US" sz="2700" dirty="0">
              <a:latin typeface="Baskerville BT" panose="02020602070506020303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0335F94-31E3-40DC-BA44-082FF6D06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170" y="1012125"/>
            <a:ext cx="3114674" cy="3617025"/>
          </a:xfrm>
        </p:spPr>
        <p:txBody>
          <a:bodyPr>
            <a:normAutofit fontScale="62500" lnSpcReduction="20000"/>
          </a:bodyPr>
          <a:lstStyle/>
          <a:p>
            <a:pPr marL="214313" indent="-2143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100" dirty="0"/>
              <a:t>2022-2023 US News Ranked #7 for Neurology and Neurosurgery </a:t>
            </a:r>
          </a:p>
          <a:p>
            <a:pPr marL="214313" indent="-2143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100" dirty="0"/>
              <a:t>14 Residents</a:t>
            </a:r>
          </a:p>
          <a:p>
            <a:pPr marL="214313" indent="-2143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100" dirty="0"/>
              <a:t>4 Fellowship Programs (3 CAST accredited)</a:t>
            </a:r>
          </a:p>
          <a:p>
            <a:pPr marL="214313" indent="-2143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100" dirty="0"/>
              <a:t>18 Teaching Faculty Members</a:t>
            </a:r>
          </a:p>
          <a:p>
            <a:pPr marL="214313" indent="-2143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100" dirty="0"/>
              <a:t>5 Clinical Programs</a:t>
            </a:r>
          </a:p>
          <a:p>
            <a:pPr lvl="3">
              <a:spcBef>
                <a:spcPts val="600"/>
              </a:spcBef>
            </a:pPr>
            <a:r>
              <a:rPr lang="en-US" sz="1500" dirty="0"/>
              <a:t>Tumors, Functional, Pediatrics, Spine and Endovascular</a:t>
            </a:r>
          </a:p>
          <a:p>
            <a:pPr marL="214313" indent="-2143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100" dirty="0"/>
              <a:t>2500+ operative cases a year</a:t>
            </a:r>
          </a:p>
          <a:p>
            <a:pPr marL="214313" indent="-2143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100" dirty="0"/>
              <a:t>1500+ cases per graduating resident</a:t>
            </a:r>
          </a:p>
          <a:p>
            <a:pPr marL="214313" indent="-2143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100" dirty="0"/>
              <a:t>70+ peer reviewed articles </a:t>
            </a:r>
          </a:p>
          <a:p>
            <a:pPr>
              <a:spcBef>
                <a:spcPts val="600"/>
              </a:spcBef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8160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BEBB092-7443-4F9E-9D98-C40B8E8908EB}"/>
              </a:ext>
            </a:extLst>
          </p:cNvPr>
          <p:cNvSpPr/>
          <p:nvPr/>
        </p:nvSpPr>
        <p:spPr>
          <a:xfrm>
            <a:off x="0" y="744379"/>
            <a:ext cx="9144000" cy="2557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9C8B393-EBAA-49A9-8AFA-CCC9B2BF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37260"/>
          </a:xfrm>
        </p:spPr>
        <p:txBody>
          <a:bodyPr anchor="ctr">
            <a:normAutofit/>
          </a:bodyPr>
          <a:lstStyle/>
          <a:p>
            <a:r>
              <a:rPr lang="en-US" b="1" dirty="0"/>
              <a:t>Our 2023-2024 Resident Cohort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7B129D13-06C5-48F0-02E8-107FA82F6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56936" y="4767263"/>
            <a:ext cx="5862986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E808DCC0-170A-2E2D-2A20-D068DC852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6586" y="4796463"/>
            <a:ext cx="309700" cy="215444"/>
          </a:xfrm>
        </p:spPr>
        <p:txBody>
          <a:bodyPr/>
          <a:lstStyle/>
          <a:p>
            <a:pPr>
              <a:spcAft>
                <a:spcPts val="600"/>
              </a:spcAft>
            </a:pPr>
            <a:fld id="{5339919A-1AF4-8143-B305-C972D12AEE0C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184FBE-8F20-A897-1DB3-A644725A1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878" y="744379"/>
            <a:ext cx="6262122" cy="437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3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28EF3F-A39F-4E56-8EB3-0924BEFBE9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937259"/>
            <a:ext cx="3886200" cy="3582489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Academic Track</a:t>
            </a:r>
          </a:p>
          <a:p>
            <a:pPr lvl="1">
              <a:spcBef>
                <a:spcPts val="600"/>
              </a:spcBef>
            </a:pPr>
            <a:r>
              <a:rPr lang="en-US" sz="1000" dirty="0"/>
              <a:t>Chief Resident as PGY7</a:t>
            </a:r>
          </a:p>
          <a:p>
            <a:pPr lvl="1">
              <a:spcBef>
                <a:spcPts val="600"/>
              </a:spcBef>
            </a:pPr>
            <a:r>
              <a:rPr lang="en-US" sz="1000" dirty="0"/>
              <a:t>Research Year PGY5</a:t>
            </a:r>
          </a:p>
          <a:p>
            <a:pPr lvl="1">
              <a:spcBef>
                <a:spcPts val="600"/>
              </a:spcBef>
            </a:pPr>
            <a:r>
              <a:rPr lang="en-US" sz="1000" dirty="0"/>
              <a:t>Option of an additional year after PGY7 as clinical instructor for continued research </a:t>
            </a:r>
          </a:p>
          <a:p>
            <a:pPr>
              <a:spcBef>
                <a:spcPts val="600"/>
              </a:spcBef>
            </a:pPr>
            <a:r>
              <a:rPr lang="en-US" sz="1000" i="1" dirty="0">
                <a:solidFill>
                  <a:schemeClr val="accent1"/>
                </a:solidFill>
              </a:rPr>
              <a:t>Clinical Scholars Program for Clinical or Translational Clinical Research</a:t>
            </a:r>
          </a:p>
          <a:p>
            <a:pPr lvl="1">
              <a:spcBef>
                <a:spcPts val="600"/>
              </a:spcBef>
            </a:pPr>
            <a:r>
              <a:rPr lang="en-US" sz="1000" dirty="0"/>
              <a:t>PGY4 didactics twice a week as part of the program in the evenings</a:t>
            </a:r>
          </a:p>
          <a:p>
            <a:pPr lvl="1">
              <a:spcBef>
                <a:spcPts val="600"/>
              </a:spcBef>
            </a:pPr>
            <a:r>
              <a:rPr lang="en-US" sz="1000" dirty="0"/>
              <a:t>PGY5 dedicated mentored research year in the program   </a:t>
            </a:r>
            <a:r>
              <a:rPr lang="en-US" sz="1000" b="1" u="sng" dirty="0"/>
              <a:t>OR</a:t>
            </a:r>
          </a:p>
          <a:p>
            <a:pPr>
              <a:spcBef>
                <a:spcPts val="600"/>
              </a:spcBef>
            </a:pPr>
            <a:r>
              <a:rPr lang="en-US" sz="1000" i="1" dirty="0">
                <a:solidFill>
                  <a:schemeClr val="accent1"/>
                </a:solidFill>
              </a:rPr>
              <a:t>Lab Research</a:t>
            </a:r>
          </a:p>
          <a:p>
            <a:pPr lvl="1">
              <a:spcBef>
                <a:spcPts val="600"/>
              </a:spcBef>
            </a:pPr>
            <a:r>
              <a:rPr lang="en-US" sz="1000" dirty="0"/>
              <a:t>Identify a lab by PGY2 year</a:t>
            </a:r>
          </a:p>
          <a:p>
            <a:pPr lvl="1">
              <a:spcBef>
                <a:spcPts val="600"/>
              </a:spcBef>
            </a:pPr>
            <a:r>
              <a:rPr lang="en-US" sz="1000" dirty="0"/>
              <a:t>PGY5 dedicated year for lab-based research</a:t>
            </a:r>
          </a:p>
          <a:p>
            <a:pPr lvl="1">
              <a:spcBef>
                <a:spcPts val="600"/>
              </a:spcBef>
            </a:pPr>
            <a:r>
              <a:rPr lang="en-US" sz="1000" dirty="0"/>
              <a:t>Protected time for lab meetings and research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19AC6FD-1E88-46D9-A53A-108E323C51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66310" y="946404"/>
            <a:ext cx="3886200" cy="3263504"/>
          </a:xfrm>
        </p:spPr>
        <p:txBody>
          <a:bodyPr/>
          <a:lstStyle/>
          <a:p>
            <a:r>
              <a:rPr lang="en-US" dirty="0"/>
              <a:t>Clinical Sub-specialty Track</a:t>
            </a:r>
          </a:p>
          <a:p>
            <a:pPr lvl="1"/>
            <a:r>
              <a:rPr lang="en-US" dirty="0"/>
              <a:t>Chief year as PGY6</a:t>
            </a:r>
          </a:p>
          <a:p>
            <a:pPr lvl="1"/>
            <a:r>
              <a:rPr lang="en-US" dirty="0"/>
              <a:t>CAST fellowship PGY7 at Cedars-Sinai (unless received funding for another program)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Tracks need to be defined by end of PGY2 year and finalized by PGY3 year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947A00-CBA3-4EDF-BB07-E4C8E18BC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OR Clinical Tracks</a:t>
            </a:r>
          </a:p>
        </p:txBody>
      </p:sp>
    </p:spTree>
    <p:extLst>
      <p:ext uri="{BB962C8B-B14F-4D97-AF65-F5344CB8AC3E}">
        <p14:creationId xmlns:p14="http://schemas.microsoft.com/office/powerpoint/2010/main" val="38987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3F1033-99FD-4793-B3BC-B495D5583E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0465" y="982981"/>
            <a:ext cx="3336386" cy="371703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100" dirty="0"/>
              <a:t>Weekly: </a:t>
            </a:r>
          </a:p>
          <a:p>
            <a:pPr>
              <a:spcBef>
                <a:spcPts val="0"/>
              </a:spcBef>
            </a:pPr>
            <a:r>
              <a:rPr lang="en-US" sz="1013" dirty="0"/>
              <a:t>Mondays</a:t>
            </a:r>
          </a:p>
          <a:p>
            <a:pPr>
              <a:spcBef>
                <a:spcPts val="0"/>
              </a:spcBef>
            </a:pPr>
            <a:r>
              <a:rPr lang="en-US" sz="1013" b="0" dirty="0"/>
              <a:t>Spine Tumor Board at 7:00am</a:t>
            </a:r>
          </a:p>
          <a:p>
            <a:pPr>
              <a:spcBef>
                <a:spcPts val="0"/>
              </a:spcBef>
            </a:pPr>
            <a:endParaRPr lang="en-US" sz="1013" b="0" dirty="0"/>
          </a:p>
          <a:p>
            <a:pPr>
              <a:spcBef>
                <a:spcPts val="0"/>
              </a:spcBef>
            </a:pPr>
            <a:r>
              <a:rPr lang="en-US" sz="1013" dirty="0"/>
              <a:t>Tuesdays</a:t>
            </a:r>
          </a:p>
          <a:p>
            <a:pPr>
              <a:spcBef>
                <a:spcPts val="0"/>
              </a:spcBef>
            </a:pPr>
            <a:r>
              <a:rPr lang="en-US" sz="1013" b="0" dirty="0"/>
              <a:t>Spine Didactics at 6:30am</a:t>
            </a:r>
          </a:p>
          <a:p>
            <a:pPr>
              <a:spcBef>
                <a:spcPts val="0"/>
              </a:spcBef>
            </a:pPr>
            <a:endParaRPr lang="en-US" sz="1013" dirty="0"/>
          </a:p>
          <a:p>
            <a:pPr>
              <a:spcBef>
                <a:spcPts val="0"/>
              </a:spcBef>
            </a:pPr>
            <a:r>
              <a:rPr lang="en-US" sz="1013" dirty="0"/>
              <a:t>Wednesdays</a:t>
            </a:r>
          </a:p>
          <a:p>
            <a:pPr lvl="1">
              <a:spcBef>
                <a:spcPts val="0"/>
              </a:spcBef>
            </a:pPr>
            <a:r>
              <a:rPr lang="en-US" sz="1013" dirty="0"/>
              <a:t>Spine Conference at 7:00am </a:t>
            </a:r>
          </a:p>
          <a:p>
            <a:pPr lvl="1">
              <a:spcBef>
                <a:spcPts val="0"/>
              </a:spcBef>
            </a:pPr>
            <a:r>
              <a:rPr lang="en-US" sz="1013" dirty="0"/>
              <a:t>Brain Tumor Board at 8:00am </a:t>
            </a:r>
          </a:p>
          <a:p>
            <a:pPr lvl="1">
              <a:spcBef>
                <a:spcPts val="0"/>
              </a:spcBef>
            </a:pPr>
            <a:r>
              <a:rPr lang="en-US" sz="1013" dirty="0"/>
              <a:t>Radiosurgery Conference 9:00am (every other week)</a:t>
            </a:r>
          </a:p>
          <a:p>
            <a:pPr lvl="1">
              <a:spcBef>
                <a:spcPts val="0"/>
              </a:spcBef>
            </a:pPr>
            <a:r>
              <a:rPr lang="en-US" sz="1013" dirty="0"/>
              <a:t>Neurovascular Conference at 12:00pm</a:t>
            </a:r>
          </a:p>
          <a:p>
            <a:pPr lvl="1">
              <a:spcBef>
                <a:spcPts val="0"/>
              </a:spcBef>
            </a:pPr>
            <a:endParaRPr lang="en-US" sz="1013" dirty="0"/>
          </a:p>
          <a:p>
            <a:pPr lvl="1">
              <a:spcBef>
                <a:spcPts val="0"/>
              </a:spcBef>
            </a:pPr>
            <a:r>
              <a:rPr lang="en-US" sz="1013" b="1" dirty="0"/>
              <a:t>Annually: </a:t>
            </a:r>
          </a:p>
          <a:p>
            <a:pPr>
              <a:spcBef>
                <a:spcPts val="0"/>
              </a:spcBef>
            </a:pPr>
            <a:r>
              <a:rPr lang="en-US" sz="1013" dirty="0"/>
              <a:t>Yearly skull base cadaver lab</a:t>
            </a:r>
          </a:p>
          <a:p>
            <a:pPr>
              <a:spcBef>
                <a:spcPts val="0"/>
              </a:spcBef>
            </a:pPr>
            <a:r>
              <a:rPr lang="en-US" sz="1013" dirty="0"/>
              <a:t>Yearly spine surgery cadaver</a:t>
            </a:r>
          </a:p>
          <a:p>
            <a:pPr>
              <a:spcBef>
                <a:spcPts val="0"/>
              </a:spcBef>
            </a:pPr>
            <a:r>
              <a:rPr lang="en-US" sz="1013" dirty="0"/>
              <a:t>Yearly cerebrovascular angiography simulation lab</a:t>
            </a:r>
          </a:p>
          <a:p>
            <a:pPr>
              <a:spcBef>
                <a:spcPts val="0"/>
              </a:spcBef>
            </a:pPr>
            <a:r>
              <a:rPr lang="en-US" sz="1013" dirty="0"/>
              <a:t>Various simulation center workshops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6BD9EE7-90B1-48FE-A4CC-684A8957E5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0954" y="982981"/>
            <a:ext cx="4664571" cy="360208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088" dirty="0"/>
              <a:t>Twice a month didactic days: </a:t>
            </a:r>
          </a:p>
          <a:p>
            <a:pPr>
              <a:spcBef>
                <a:spcPts val="0"/>
              </a:spcBef>
            </a:pPr>
            <a:r>
              <a:rPr lang="en-US" sz="1088" b="1" dirty="0"/>
              <a:t>2</a:t>
            </a:r>
            <a:r>
              <a:rPr lang="en-US" sz="1088" b="1" baseline="30000" dirty="0"/>
              <a:t>nd</a:t>
            </a:r>
            <a:r>
              <a:rPr lang="en-US" sz="1088" b="1" dirty="0"/>
              <a:t> Friday:</a:t>
            </a:r>
          </a:p>
          <a:p>
            <a:pPr lvl="1">
              <a:spcBef>
                <a:spcPts val="0"/>
              </a:spcBef>
            </a:pPr>
            <a:r>
              <a:rPr lang="en-US" sz="1088" dirty="0"/>
              <a:t>Breakfast with Program Directors</a:t>
            </a:r>
          </a:p>
          <a:p>
            <a:pPr lvl="1">
              <a:spcBef>
                <a:spcPts val="0"/>
              </a:spcBef>
            </a:pPr>
            <a:r>
              <a:rPr lang="en-US" sz="1088" dirty="0"/>
              <a:t>Faculty Educational Sessions (case presentations and journal club)</a:t>
            </a:r>
          </a:p>
          <a:p>
            <a:pPr lvl="1">
              <a:spcBef>
                <a:spcPts val="0"/>
              </a:spcBef>
            </a:pPr>
            <a:r>
              <a:rPr lang="en-US" sz="1088" dirty="0"/>
              <a:t>Visiting Professor Rounds w/Residents</a:t>
            </a:r>
          </a:p>
          <a:p>
            <a:pPr lvl="1">
              <a:spcBef>
                <a:spcPts val="0"/>
              </a:spcBef>
            </a:pPr>
            <a:r>
              <a:rPr lang="en-US" sz="1088" dirty="0"/>
              <a:t>Visiting Professor Neurosciences Grand Rounds</a:t>
            </a:r>
          </a:p>
          <a:p>
            <a:pPr lvl="1">
              <a:spcBef>
                <a:spcPts val="0"/>
              </a:spcBef>
            </a:pPr>
            <a:r>
              <a:rPr lang="en-US" sz="1088" dirty="0"/>
              <a:t>Chairman’s Review</a:t>
            </a:r>
          </a:p>
          <a:p>
            <a:pPr lvl="1">
              <a:spcBef>
                <a:spcPts val="0"/>
              </a:spcBef>
            </a:pPr>
            <a:r>
              <a:rPr lang="en-US" sz="1088" dirty="0"/>
              <a:t>Academic clinic</a:t>
            </a:r>
          </a:p>
          <a:p>
            <a:pPr lvl="1">
              <a:spcBef>
                <a:spcPts val="0"/>
              </a:spcBef>
            </a:pPr>
            <a:endParaRPr lang="en-US" sz="1088" b="1" dirty="0"/>
          </a:p>
          <a:p>
            <a:pPr lvl="1">
              <a:spcBef>
                <a:spcPts val="0"/>
              </a:spcBef>
            </a:pPr>
            <a:r>
              <a:rPr lang="en-US" sz="1088" b="1" dirty="0"/>
              <a:t>4</a:t>
            </a:r>
            <a:r>
              <a:rPr lang="en-US" sz="1088" b="1" baseline="30000" dirty="0"/>
              <a:t>th</a:t>
            </a:r>
            <a:r>
              <a:rPr lang="en-US" sz="1088" b="1" dirty="0"/>
              <a:t> Friday:</a:t>
            </a:r>
          </a:p>
          <a:p>
            <a:pPr lvl="1">
              <a:spcBef>
                <a:spcPts val="0"/>
              </a:spcBef>
            </a:pPr>
            <a:r>
              <a:rPr lang="en-US" sz="1088" dirty="0"/>
              <a:t>M&amp;M</a:t>
            </a:r>
          </a:p>
          <a:p>
            <a:pPr lvl="1">
              <a:spcBef>
                <a:spcPts val="0"/>
              </a:spcBef>
            </a:pPr>
            <a:r>
              <a:rPr lang="en-US" sz="1088" dirty="0"/>
              <a:t>Neurosciences Didactic Lecture</a:t>
            </a:r>
          </a:p>
          <a:p>
            <a:pPr lvl="1">
              <a:spcBef>
                <a:spcPts val="0"/>
              </a:spcBef>
            </a:pPr>
            <a:r>
              <a:rPr lang="en-US" sz="1088" dirty="0"/>
              <a:t>Faculty Educational Sessions (case presentations and journal club)</a:t>
            </a:r>
          </a:p>
          <a:p>
            <a:pPr lvl="1">
              <a:spcBef>
                <a:spcPts val="0"/>
              </a:spcBef>
            </a:pPr>
            <a:r>
              <a:rPr lang="en-US" sz="1088" dirty="0"/>
              <a:t>Neurosciences Grand Rounds</a:t>
            </a:r>
          </a:p>
          <a:p>
            <a:pPr lvl="1">
              <a:spcBef>
                <a:spcPts val="0"/>
              </a:spcBef>
            </a:pPr>
            <a:r>
              <a:rPr lang="en-US" sz="1088" dirty="0"/>
              <a:t>Resident Research Roundtable/Chief Review </a:t>
            </a:r>
          </a:p>
          <a:p>
            <a:pPr lvl="1">
              <a:spcBef>
                <a:spcPts val="0"/>
              </a:spcBef>
            </a:pPr>
            <a:r>
              <a:rPr lang="en-US" sz="1088" dirty="0"/>
              <a:t>Academic clinic</a:t>
            </a:r>
          </a:p>
          <a:p>
            <a:pPr lvl="1">
              <a:spcBef>
                <a:spcPts val="0"/>
              </a:spcBef>
            </a:pPr>
            <a:endParaRPr lang="en-US" sz="1088" dirty="0"/>
          </a:p>
          <a:p>
            <a:pPr lvl="1">
              <a:spcBef>
                <a:spcPts val="0"/>
              </a:spcBef>
            </a:pPr>
            <a:r>
              <a:rPr lang="en-US" sz="1088" dirty="0"/>
              <a:t>*Weekly 1:1 cerebrovascular simulation center sessions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BD4260-B68E-477B-BF7D-7A171915E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Conference Schedule</a:t>
            </a:r>
          </a:p>
        </p:txBody>
      </p:sp>
    </p:spTree>
    <p:extLst>
      <p:ext uri="{BB962C8B-B14F-4D97-AF65-F5344CB8AC3E}">
        <p14:creationId xmlns:p14="http://schemas.microsoft.com/office/powerpoint/2010/main" val="28297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Compensation and Benefits Highlights</a:t>
            </a:r>
            <a:endParaRPr lang="en-US" dirty="0">
              <a:latin typeface="Baskerville BT" panose="02020602070506020303" pitchFamily="18" charset="0"/>
            </a:endParaRP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B93EC9E5-69D7-48B9-A9CB-52704D98F053}"/>
              </a:ext>
            </a:extLst>
          </p:cNvPr>
          <p:cNvSpPr txBox="1">
            <a:spLocks/>
          </p:cNvSpPr>
          <p:nvPr/>
        </p:nvSpPr>
        <p:spPr>
          <a:xfrm>
            <a:off x="3482357" y="1085767"/>
            <a:ext cx="2781908" cy="3356579"/>
          </a:xfrm>
          <a:prstGeom prst="rect">
            <a:avLst/>
          </a:prstGeom>
          <a:solidFill>
            <a:schemeClr val="accent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>
                    <a:lumMod val="95000"/>
                  </a:schemeClr>
                </a:solidFill>
              </a:rPr>
              <a:t>4% increase in salary per level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>
                    <a:lumMod val="95000"/>
                  </a:schemeClr>
                </a:solidFill>
              </a:rPr>
              <a:t>Housing Stipend: $12K to help offset housing costs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>
                    <a:lumMod val="95000"/>
                  </a:schemeClr>
                </a:solidFill>
              </a:rPr>
              <a:t>Meal cards: $3400/year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b="0" dirty="0">
                <a:solidFill>
                  <a:schemeClr val="bg1">
                    <a:lumMod val="95000"/>
                  </a:schemeClr>
                </a:solidFill>
              </a:rPr>
              <a:t>$2000/year Educational Fund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>
                    <a:lumMod val="95000"/>
                  </a:schemeClr>
                </a:solidFill>
              </a:rPr>
              <a:t>100% travel fees covered for presenting at conferences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>
                    <a:lumMod val="95000"/>
                  </a:schemeClr>
                </a:solidFill>
              </a:rPr>
              <a:t>28 days VHT / 40hrs Sick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123407AE-34CF-4124-9401-A3A93510C601}"/>
              </a:ext>
            </a:extLst>
          </p:cNvPr>
          <p:cNvSpPr txBox="1">
            <a:spLocks/>
          </p:cNvSpPr>
          <p:nvPr/>
        </p:nvSpPr>
        <p:spPr>
          <a:xfrm>
            <a:off x="6387892" y="1093400"/>
            <a:ext cx="2583544" cy="33489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68580" tIns="34290" rIns="68580" bIns="34290" rtlCol="0">
            <a:noAutofit/>
          </a:bodyPr>
          <a:lstStyle>
            <a:lvl1pPr marL="0" indent="0" algn="l" defTabSz="685766" rtl="0" eaLnBrk="1" latinLnBrk="0" hangingPunct="1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None/>
              <a:defRPr lang="en-US" sz="1400" b="1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766" rtl="0" eaLnBrk="1" latinLnBrk="0" hangingPunct="1">
              <a:lnSpc>
                <a:spcPct val="12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tabLst/>
              <a:defRPr lang="en-US" sz="140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71442" indent="-171442" algn="l" defTabSz="685766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lang="en-US" sz="140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358758" indent="-176205" algn="l" defTabSz="685766" rtl="0" eaLnBrk="1" latinLnBrk="0" hangingPunct="1">
              <a:lnSpc>
                <a:spcPct val="120000"/>
              </a:lnSpc>
              <a:spcBef>
                <a:spcPts val="200"/>
              </a:spcBef>
              <a:buClr>
                <a:schemeClr val="accent1"/>
              </a:buClr>
              <a:buSzPct val="120000"/>
              <a:buFont typeface="System Font Regular"/>
              <a:buChar char="◦"/>
              <a:tabLst/>
              <a:defRPr lang="en-US" sz="140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527024" indent="-152392" algn="l" defTabSz="685766" rtl="0" eaLnBrk="1" latinLnBrk="0" hangingPunct="1">
              <a:lnSpc>
                <a:spcPct val="12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lang="en-US" sz="14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5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b="0" dirty="0">
                <a:solidFill>
                  <a:schemeClr val="bg1">
                    <a:lumMod val="95000"/>
                  </a:schemeClr>
                </a:solidFill>
              </a:rPr>
              <a:t>Medical Licensure Reimbursement</a:t>
            </a:r>
          </a:p>
          <a:p>
            <a:pPr marL="214313" indent="-214313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b="0" dirty="0">
                <a:solidFill>
                  <a:schemeClr val="bg1">
                    <a:lumMod val="95000"/>
                  </a:schemeClr>
                </a:solidFill>
              </a:rPr>
              <a:t>DEA Reimbursement</a:t>
            </a:r>
          </a:p>
          <a:p>
            <a:pPr marL="214313" indent="-214313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b="0" dirty="0">
                <a:solidFill>
                  <a:schemeClr val="bg1">
                    <a:lumMod val="95000"/>
                  </a:schemeClr>
                </a:solidFill>
              </a:rPr>
              <a:t>USLME Reimbursement </a:t>
            </a:r>
          </a:p>
          <a:p>
            <a:pPr marL="214313" indent="-214313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b="0" dirty="0">
                <a:solidFill>
                  <a:schemeClr val="bg1">
                    <a:lumMod val="95000"/>
                  </a:schemeClr>
                </a:solidFill>
              </a:rPr>
              <a:t>Personalized loupes and lead after PGY1 year</a:t>
            </a:r>
          </a:p>
          <a:p>
            <a:pPr marL="214313" indent="-214313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b="0" dirty="0">
                <a:solidFill>
                  <a:schemeClr val="bg1">
                    <a:lumMod val="95000"/>
                  </a:schemeClr>
                </a:solidFill>
              </a:rPr>
              <a:t>Personalized scrubs, </a:t>
            </a:r>
            <a:r>
              <a:rPr lang="en-US" sz="1500" b="0" dirty="0" err="1">
                <a:solidFill>
                  <a:schemeClr val="bg1">
                    <a:lumMod val="95000"/>
                  </a:schemeClr>
                </a:solidFill>
              </a:rPr>
              <a:t>labcoats</a:t>
            </a:r>
            <a:r>
              <a:rPr lang="en-US" sz="1500" b="0" dirty="0">
                <a:solidFill>
                  <a:schemeClr val="bg1">
                    <a:lumMod val="95000"/>
                  </a:schemeClr>
                </a:solidFill>
              </a:rPr>
              <a:t> and jacket</a:t>
            </a:r>
          </a:p>
          <a:p>
            <a:pPr marL="214313" indent="-214313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b="0" dirty="0">
                <a:solidFill>
                  <a:schemeClr val="bg1">
                    <a:lumMod val="95000"/>
                  </a:schemeClr>
                </a:solidFill>
              </a:rPr>
              <a:t>And much more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26555C-20F3-E81E-CBD8-25DEA5F59C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597" t="47996" r="13678" b="26000"/>
          <a:stretch/>
        </p:blipFill>
        <p:spPr>
          <a:xfrm>
            <a:off x="172563" y="1093400"/>
            <a:ext cx="3128193" cy="110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2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5035" y="180975"/>
            <a:ext cx="6610939" cy="741140"/>
          </a:xfrm>
        </p:spPr>
        <p:txBody>
          <a:bodyPr/>
          <a:lstStyle/>
          <a:p>
            <a:r>
              <a:rPr lang="en-US" sz="3000" b="1" dirty="0"/>
              <a:t>Los Angeles:  A Day in the Life</a:t>
            </a:r>
            <a:endParaRPr lang="en-US" dirty="0">
              <a:latin typeface="Baskerville BT" panose="020206020705060203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CE9182-3364-4737-B0EB-EFD6F7BA39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779" t="21941" r="6980" b="11606"/>
          <a:stretch/>
        </p:blipFill>
        <p:spPr>
          <a:xfrm>
            <a:off x="1221377" y="982397"/>
            <a:ext cx="6897190" cy="355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16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567" y="71846"/>
            <a:ext cx="7886700" cy="937260"/>
          </a:xfrm>
        </p:spPr>
        <p:txBody>
          <a:bodyPr/>
          <a:lstStyle/>
          <a:p>
            <a:r>
              <a:rPr lang="en-US" sz="2400" b="1" dirty="0"/>
              <a:t>Contact Information </a:t>
            </a:r>
            <a:endParaRPr lang="en-US" sz="2400" b="1" dirty="0">
              <a:latin typeface="Baskerville BT" panose="02020602070506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383" y="1090301"/>
            <a:ext cx="8621466" cy="3209544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2023-2024 Interview Season will be in Person (with coordinated dates w/USC).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Any further questions you can contact: 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Our chief residents, Angelique Tay, MD at 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angeliquesaom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.tay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@cshs.org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or Daniel Chang, MD at 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daniel.chang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@cshs.org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Our program director, Chirag Patil, MD at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chirag.patil@cshs.org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Our program coordinator, Samantha Phu at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Samantha.phu@cshs.org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078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d_Office Theme">
  <a:themeElements>
    <a:clrScheme name="Custom 23">
      <a:dk1>
        <a:srgbClr val="000000"/>
      </a:dk1>
      <a:lt1>
        <a:srgbClr val="FFFFFF"/>
      </a:lt1>
      <a:dk2>
        <a:srgbClr val="41C0C0"/>
      </a:dk2>
      <a:lt2>
        <a:srgbClr val="129ABF"/>
      </a:lt2>
      <a:accent1>
        <a:srgbClr val="DC1E34"/>
      </a:accent1>
      <a:accent2>
        <a:srgbClr val="76777B"/>
      </a:accent2>
      <a:accent3>
        <a:srgbClr val="645FAA"/>
      </a:accent3>
      <a:accent4>
        <a:srgbClr val="FF7F30"/>
      </a:accent4>
      <a:accent5>
        <a:srgbClr val="129ABF"/>
      </a:accent5>
      <a:accent6>
        <a:srgbClr val="95C93C"/>
      </a:accent6>
      <a:hlink>
        <a:srgbClr val="76777B"/>
      </a:hlink>
      <a:folHlink>
        <a:srgbClr val="76777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400" dirty="0" err="1" smtClean="0">
            <a:solidFill>
              <a:schemeClr val="accent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3" id="{A894D93E-7CC7-2142-9FFD-F86F3D0E4BBF}" vid="{29D3ACFA-287E-7848-82DF-BD0E788E41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PRSTN_OptF-16x9_Red_TMPLT_0721</Template>
  <TotalTime>260</TotalTime>
  <Words>488</Words>
  <Application>Microsoft Office PowerPoint</Application>
  <PresentationFormat>On-screen Show (16:9)</PresentationFormat>
  <Paragraphs>88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Baskerville BT</vt:lpstr>
      <vt:lpstr>Calibri</vt:lpstr>
      <vt:lpstr>System Font Regular</vt:lpstr>
      <vt:lpstr>Red_Office Theme</vt:lpstr>
      <vt:lpstr>Angelique Tay, MD and Daniel Chang, MD Chief Residents Cedars-Sinai Neurosurgery</vt:lpstr>
      <vt:lpstr>Cedars-Sinai Neurosurgery by the numbers… </vt:lpstr>
      <vt:lpstr>Our 2023-2024 Resident Cohort</vt:lpstr>
      <vt:lpstr>Academic OR Clinical Tracks</vt:lpstr>
      <vt:lpstr>Conference Schedule</vt:lpstr>
      <vt:lpstr>Compensation and Benefits Highlights</vt:lpstr>
      <vt:lpstr>Los Angeles:  A Day in the Life</vt:lpstr>
      <vt:lpstr>Contact Information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photo page</dc:title>
  <dc:creator>Phu, Samantha</dc:creator>
  <cp:lastModifiedBy>Phu, Samantha</cp:lastModifiedBy>
  <cp:revision>13</cp:revision>
  <dcterms:created xsi:type="dcterms:W3CDTF">2022-07-27T22:45:14Z</dcterms:created>
  <dcterms:modified xsi:type="dcterms:W3CDTF">2023-07-20T05:37:02Z</dcterms:modified>
</cp:coreProperties>
</file>